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8" r:id="rId12"/>
    <p:sldId id="286" r:id="rId13"/>
    <p:sldId id="274" r:id="rId14"/>
    <p:sldId id="257" r:id="rId15"/>
    <p:sldId id="271" r:id="rId16"/>
    <p:sldId id="276" r:id="rId17"/>
    <p:sldId id="272" r:id="rId18"/>
    <p:sldId id="275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0" r:id="rId28"/>
    <p:sldId id="269" r:id="rId29"/>
    <p:sldId id="273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Bennett" initials="EB" lastIdx="1" clrIdx="0">
    <p:extLst>
      <p:ext uri="{19B8F6BF-5375-455C-9EA6-DF929625EA0E}">
        <p15:presenceInfo xmlns:p15="http://schemas.microsoft.com/office/powerpoint/2012/main" userId="Elizabeth Benn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81"/>
  </p:normalViewPr>
  <p:slideViewPr>
    <p:cSldViewPr snapToGrid="0" snapToObjects="1">
      <p:cViewPr varScale="1">
        <p:scale>
          <a:sx n="67" d="100"/>
          <a:sy n="67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98494-9FF9-6744-A9D1-2EF70DE9A987}" type="doc">
      <dgm:prSet loTypeId="urn:microsoft.com/office/officeart/2005/8/layout/cycle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75D4C-48FE-E54F-A8A7-89F73A87EDD0}">
      <dgm:prSet phldrT="[Text]"/>
      <dgm:spPr>
        <a:solidFill>
          <a:srgbClr val="497099"/>
        </a:solidFill>
      </dgm:spPr>
      <dgm:t>
        <a:bodyPr/>
        <a:lstStyle/>
        <a:p>
          <a:r>
            <a:rPr lang="en-US" dirty="0"/>
            <a:t>Respiratory Disease</a:t>
          </a:r>
        </a:p>
      </dgm:t>
    </dgm:pt>
    <dgm:pt modelId="{BFC97679-0523-3C44-B120-E8C2317C2B88}" type="parTrans" cxnId="{9DBBA29B-C559-8645-A782-00FE1EAF5438}">
      <dgm:prSet/>
      <dgm:spPr/>
      <dgm:t>
        <a:bodyPr/>
        <a:lstStyle/>
        <a:p>
          <a:endParaRPr lang="en-US"/>
        </a:p>
      </dgm:t>
    </dgm:pt>
    <dgm:pt modelId="{20C71AC4-BA33-3646-827C-60E9179197C8}" type="sibTrans" cxnId="{9DBBA29B-C559-8645-A782-00FE1EAF5438}">
      <dgm:prSet/>
      <dgm:spPr/>
      <dgm:t>
        <a:bodyPr/>
        <a:lstStyle/>
        <a:p>
          <a:endParaRPr lang="en-US"/>
        </a:p>
      </dgm:t>
    </dgm:pt>
    <dgm:pt modelId="{185D8768-65C7-F34C-9783-5BEB9F214911}">
      <dgm:prSet phldrT="[Text]"/>
      <dgm:spPr>
        <a:solidFill>
          <a:srgbClr val="497099"/>
        </a:solidFill>
      </dgm:spPr>
      <dgm:t>
        <a:bodyPr/>
        <a:lstStyle/>
        <a:p>
          <a:r>
            <a:rPr lang="en-US" dirty="0"/>
            <a:t>Mental Health</a:t>
          </a:r>
        </a:p>
      </dgm:t>
    </dgm:pt>
    <dgm:pt modelId="{C8E7C373-FA37-5746-8257-A6F455DB6D5A}" type="parTrans" cxnId="{319B1FC3-7614-E44B-9793-94C2CB1D6A21}">
      <dgm:prSet/>
      <dgm:spPr/>
      <dgm:t>
        <a:bodyPr/>
        <a:lstStyle/>
        <a:p>
          <a:endParaRPr lang="en-US"/>
        </a:p>
      </dgm:t>
    </dgm:pt>
    <dgm:pt modelId="{45286B16-4825-814F-B9CF-9EC7244B774C}" type="sibTrans" cxnId="{319B1FC3-7614-E44B-9793-94C2CB1D6A21}">
      <dgm:prSet/>
      <dgm:spPr/>
      <dgm:t>
        <a:bodyPr/>
        <a:lstStyle/>
        <a:p>
          <a:endParaRPr lang="en-US"/>
        </a:p>
      </dgm:t>
    </dgm:pt>
    <dgm:pt modelId="{9E45EE60-AEEB-0C4E-BC6A-682552D69DD4}">
      <dgm:prSet phldrT="[Text]"/>
      <dgm:spPr>
        <a:solidFill>
          <a:srgbClr val="497099"/>
        </a:solidFill>
      </dgm:spPr>
      <dgm:t>
        <a:bodyPr/>
        <a:lstStyle/>
        <a:p>
          <a:r>
            <a:rPr lang="en-US" dirty="0"/>
            <a:t>Design for Health</a:t>
          </a:r>
        </a:p>
      </dgm:t>
    </dgm:pt>
    <dgm:pt modelId="{5EE02AE1-4E70-D24C-87DA-D04436DA7B5B}" type="parTrans" cxnId="{A255D403-169F-BE4D-ABBE-EB317CE49F05}">
      <dgm:prSet/>
      <dgm:spPr/>
      <dgm:t>
        <a:bodyPr/>
        <a:lstStyle/>
        <a:p>
          <a:endParaRPr lang="en-US"/>
        </a:p>
      </dgm:t>
    </dgm:pt>
    <dgm:pt modelId="{1DCE70E3-19EF-8F48-9F35-0E8CC5BA7595}" type="sibTrans" cxnId="{A255D403-169F-BE4D-ABBE-EB317CE49F05}">
      <dgm:prSet/>
      <dgm:spPr/>
      <dgm:t>
        <a:bodyPr/>
        <a:lstStyle/>
        <a:p>
          <a:endParaRPr lang="en-US"/>
        </a:p>
      </dgm:t>
    </dgm:pt>
    <dgm:pt modelId="{CA6707EF-9ECD-C540-A0A7-BB12F02A53CF}">
      <dgm:prSet phldrT="[Text]"/>
      <dgm:spPr>
        <a:solidFill>
          <a:srgbClr val="497099"/>
        </a:solidFill>
      </dgm:spPr>
      <dgm:t>
        <a:bodyPr/>
        <a:lstStyle/>
        <a:p>
          <a:r>
            <a:rPr lang="en-US" dirty="0"/>
            <a:t>Musculoskeletal Disorders</a:t>
          </a:r>
        </a:p>
      </dgm:t>
    </dgm:pt>
    <dgm:pt modelId="{6D0BACD4-831E-4943-95DA-EDACD44961EF}" type="parTrans" cxnId="{F7B6D693-1D1E-E043-BA28-5F58352ADCF1}">
      <dgm:prSet/>
      <dgm:spPr/>
      <dgm:t>
        <a:bodyPr/>
        <a:lstStyle/>
        <a:p>
          <a:endParaRPr lang="en-US"/>
        </a:p>
      </dgm:t>
    </dgm:pt>
    <dgm:pt modelId="{D0A41CDC-4A71-624F-A68C-656F341477D7}" type="sibTrans" cxnId="{F7B6D693-1D1E-E043-BA28-5F58352ADCF1}">
      <dgm:prSet/>
      <dgm:spPr/>
      <dgm:t>
        <a:bodyPr/>
        <a:lstStyle/>
        <a:p>
          <a:endParaRPr lang="en-US"/>
        </a:p>
      </dgm:t>
    </dgm:pt>
    <dgm:pt modelId="{514F73F7-4131-FD46-BA2C-4F6763618618}">
      <dgm:prSet phldrT="[Text]"/>
      <dgm:spPr>
        <a:solidFill>
          <a:srgbClr val="497099"/>
        </a:solidFill>
      </dgm:spPr>
      <dgm:t>
        <a:bodyPr/>
        <a:lstStyle/>
        <a:p>
          <a:r>
            <a:rPr lang="en-US" dirty="0"/>
            <a:t>Health Data</a:t>
          </a:r>
        </a:p>
      </dgm:t>
    </dgm:pt>
    <dgm:pt modelId="{A4272FA9-FB23-2B43-91E3-901DFDB1E5D9}" type="parTrans" cxnId="{6C9811F5-1393-B040-8F5B-41CBB70F5052}">
      <dgm:prSet/>
      <dgm:spPr/>
      <dgm:t>
        <a:bodyPr/>
        <a:lstStyle/>
        <a:p>
          <a:endParaRPr lang="en-US"/>
        </a:p>
      </dgm:t>
    </dgm:pt>
    <dgm:pt modelId="{DBFF372F-AEE0-A445-B9D3-B9D1C9B87F29}" type="sibTrans" cxnId="{6C9811F5-1393-B040-8F5B-41CBB70F5052}">
      <dgm:prSet/>
      <dgm:spPr/>
      <dgm:t>
        <a:bodyPr/>
        <a:lstStyle/>
        <a:p>
          <a:endParaRPr lang="en-US"/>
        </a:p>
      </dgm:t>
    </dgm:pt>
    <dgm:pt modelId="{3C658033-28C2-2B48-93C9-197810B24360}" type="pres">
      <dgm:prSet presAssocID="{6E198494-9FF9-6744-A9D1-2EF70DE9A987}" presName="cycle" presStyleCnt="0">
        <dgm:presLayoutVars>
          <dgm:dir/>
          <dgm:resizeHandles val="exact"/>
        </dgm:presLayoutVars>
      </dgm:prSet>
      <dgm:spPr/>
    </dgm:pt>
    <dgm:pt modelId="{33206299-945A-B849-968B-DE4C76108241}" type="pres">
      <dgm:prSet presAssocID="{5C575D4C-48FE-E54F-A8A7-89F73A87EDD0}" presName="node" presStyleLbl="node1" presStyleIdx="0" presStyleCnt="5">
        <dgm:presLayoutVars>
          <dgm:bulletEnabled val="1"/>
        </dgm:presLayoutVars>
      </dgm:prSet>
      <dgm:spPr/>
    </dgm:pt>
    <dgm:pt modelId="{CC55F4C6-0358-B84A-BC9A-D12125CB722B}" type="pres">
      <dgm:prSet presAssocID="{5C575D4C-48FE-E54F-A8A7-89F73A87EDD0}" presName="spNode" presStyleCnt="0"/>
      <dgm:spPr/>
    </dgm:pt>
    <dgm:pt modelId="{E35DB235-6966-724B-A3FD-B3CCF9F2CED6}" type="pres">
      <dgm:prSet presAssocID="{20C71AC4-BA33-3646-827C-60E9179197C8}" presName="sibTrans" presStyleLbl="sibTrans1D1" presStyleIdx="0" presStyleCnt="5"/>
      <dgm:spPr/>
    </dgm:pt>
    <dgm:pt modelId="{04B5993C-4249-C64A-885C-55A7BD80CCCF}" type="pres">
      <dgm:prSet presAssocID="{185D8768-65C7-F34C-9783-5BEB9F214911}" presName="node" presStyleLbl="node1" presStyleIdx="1" presStyleCnt="5">
        <dgm:presLayoutVars>
          <dgm:bulletEnabled val="1"/>
        </dgm:presLayoutVars>
      </dgm:prSet>
      <dgm:spPr/>
    </dgm:pt>
    <dgm:pt modelId="{BCE8C602-131E-9C4B-8697-F1FB3228DB4C}" type="pres">
      <dgm:prSet presAssocID="{185D8768-65C7-F34C-9783-5BEB9F214911}" presName="spNode" presStyleCnt="0"/>
      <dgm:spPr/>
    </dgm:pt>
    <dgm:pt modelId="{56AD7317-61B4-7E41-BF79-DFFFE4DDD972}" type="pres">
      <dgm:prSet presAssocID="{45286B16-4825-814F-B9CF-9EC7244B774C}" presName="sibTrans" presStyleLbl="sibTrans1D1" presStyleIdx="1" presStyleCnt="5"/>
      <dgm:spPr/>
    </dgm:pt>
    <dgm:pt modelId="{B76A5ECF-4906-9E4A-8363-DF71EFC758E3}" type="pres">
      <dgm:prSet presAssocID="{9E45EE60-AEEB-0C4E-BC6A-682552D69DD4}" presName="node" presStyleLbl="node1" presStyleIdx="2" presStyleCnt="5">
        <dgm:presLayoutVars>
          <dgm:bulletEnabled val="1"/>
        </dgm:presLayoutVars>
      </dgm:prSet>
      <dgm:spPr/>
    </dgm:pt>
    <dgm:pt modelId="{A7E03E45-95A3-6444-BB81-5207C4F1A31A}" type="pres">
      <dgm:prSet presAssocID="{9E45EE60-AEEB-0C4E-BC6A-682552D69DD4}" presName="spNode" presStyleCnt="0"/>
      <dgm:spPr/>
    </dgm:pt>
    <dgm:pt modelId="{B5FB0678-2D22-BA4F-BB83-999C09B17A14}" type="pres">
      <dgm:prSet presAssocID="{1DCE70E3-19EF-8F48-9F35-0E8CC5BA7595}" presName="sibTrans" presStyleLbl="sibTrans1D1" presStyleIdx="2" presStyleCnt="5"/>
      <dgm:spPr/>
    </dgm:pt>
    <dgm:pt modelId="{FD41AA91-D192-E742-9994-D7AD89D44F6C}" type="pres">
      <dgm:prSet presAssocID="{CA6707EF-9ECD-C540-A0A7-BB12F02A53CF}" presName="node" presStyleLbl="node1" presStyleIdx="3" presStyleCnt="5">
        <dgm:presLayoutVars>
          <dgm:bulletEnabled val="1"/>
        </dgm:presLayoutVars>
      </dgm:prSet>
      <dgm:spPr/>
    </dgm:pt>
    <dgm:pt modelId="{22B520E6-3744-EE47-A668-CD18FF60119F}" type="pres">
      <dgm:prSet presAssocID="{CA6707EF-9ECD-C540-A0A7-BB12F02A53CF}" presName="spNode" presStyleCnt="0"/>
      <dgm:spPr/>
    </dgm:pt>
    <dgm:pt modelId="{05E2CB68-B7D2-544D-8B19-9162D2940889}" type="pres">
      <dgm:prSet presAssocID="{D0A41CDC-4A71-624F-A68C-656F341477D7}" presName="sibTrans" presStyleLbl="sibTrans1D1" presStyleIdx="3" presStyleCnt="5"/>
      <dgm:spPr/>
    </dgm:pt>
    <dgm:pt modelId="{D62F8ED8-68C4-B045-B4CE-932E3A5AAADC}" type="pres">
      <dgm:prSet presAssocID="{514F73F7-4131-FD46-BA2C-4F6763618618}" presName="node" presStyleLbl="node1" presStyleIdx="4" presStyleCnt="5">
        <dgm:presLayoutVars>
          <dgm:bulletEnabled val="1"/>
        </dgm:presLayoutVars>
      </dgm:prSet>
      <dgm:spPr/>
    </dgm:pt>
    <dgm:pt modelId="{A9883D33-E17C-514E-A6B6-01FEB5AA29BA}" type="pres">
      <dgm:prSet presAssocID="{514F73F7-4131-FD46-BA2C-4F6763618618}" presName="spNode" presStyleCnt="0"/>
      <dgm:spPr/>
    </dgm:pt>
    <dgm:pt modelId="{01EEE7B1-842E-C347-99B6-8EFF6846CAF1}" type="pres">
      <dgm:prSet presAssocID="{DBFF372F-AEE0-A445-B9D3-B9D1C9B87F29}" presName="sibTrans" presStyleLbl="sibTrans1D1" presStyleIdx="4" presStyleCnt="5"/>
      <dgm:spPr/>
    </dgm:pt>
  </dgm:ptLst>
  <dgm:cxnLst>
    <dgm:cxn modelId="{A255D403-169F-BE4D-ABBE-EB317CE49F05}" srcId="{6E198494-9FF9-6744-A9D1-2EF70DE9A987}" destId="{9E45EE60-AEEB-0C4E-BC6A-682552D69DD4}" srcOrd="2" destOrd="0" parTransId="{5EE02AE1-4E70-D24C-87DA-D04436DA7B5B}" sibTransId="{1DCE70E3-19EF-8F48-9F35-0E8CC5BA7595}"/>
    <dgm:cxn modelId="{79B0E206-8BEC-104B-A178-E6A38773D712}" type="presOf" srcId="{9E45EE60-AEEB-0C4E-BC6A-682552D69DD4}" destId="{B76A5ECF-4906-9E4A-8363-DF71EFC758E3}" srcOrd="0" destOrd="0" presId="urn:microsoft.com/office/officeart/2005/8/layout/cycle6"/>
    <dgm:cxn modelId="{C8A79708-3259-6648-AA30-A1205EEC2081}" type="presOf" srcId="{185D8768-65C7-F34C-9783-5BEB9F214911}" destId="{04B5993C-4249-C64A-885C-55A7BD80CCCF}" srcOrd="0" destOrd="0" presId="urn:microsoft.com/office/officeart/2005/8/layout/cycle6"/>
    <dgm:cxn modelId="{469AA109-1C56-6940-ADEB-5F216733AFA5}" type="presOf" srcId="{D0A41CDC-4A71-624F-A68C-656F341477D7}" destId="{05E2CB68-B7D2-544D-8B19-9162D2940889}" srcOrd="0" destOrd="0" presId="urn:microsoft.com/office/officeart/2005/8/layout/cycle6"/>
    <dgm:cxn modelId="{E0B08727-C661-9B40-BDF2-E03557F256EB}" type="presOf" srcId="{5C575D4C-48FE-E54F-A8A7-89F73A87EDD0}" destId="{33206299-945A-B849-968B-DE4C76108241}" srcOrd="0" destOrd="0" presId="urn:microsoft.com/office/officeart/2005/8/layout/cycle6"/>
    <dgm:cxn modelId="{10E81B2D-BBE4-A44F-B935-0BD9C1945347}" type="presOf" srcId="{1DCE70E3-19EF-8F48-9F35-0E8CC5BA7595}" destId="{B5FB0678-2D22-BA4F-BB83-999C09B17A14}" srcOrd="0" destOrd="0" presId="urn:microsoft.com/office/officeart/2005/8/layout/cycle6"/>
    <dgm:cxn modelId="{3540602D-8BAE-3649-8AC7-5D3660CFD952}" type="presOf" srcId="{CA6707EF-9ECD-C540-A0A7-BB12F02A53CF}" destId="{FD41AA91-D192-E742-9994-D7AD89D44F6C}" srcOrd="0" destOrd="0" presId="urn:microsoft.com/office/officeart/2005/8/layout/cycle6"/>
    <dgm:cxn modelId="{E3001461-7291-AA4C-A4FF-DB8E2695687D}" type="presOf" srcId="{DBFF372F-AEE0-A445-B9D3-B9D1C9B87F29}" destId="{01EEE7B1-842E-C347-99B6-8EFF6846CAF1}" srcOrd="0" destOrd="0" presId="urn:microsoft.com/office/officeart/2005/8/layout/cycle6"/>
    <dgm:cxn modelId="{B5E40B68-1DB4-1848-B402-FCC33206BDED}" type="presOf" srcId="{45286B16-4825-814F-B9CF-9EC7244B774C}" destId="{56AD7317-61B4-7E41-BF79-DFFFE4DDD972}" srcOrd="0" destOrd="0" presId="urn:microsoft.com/office/officeart/2005/8/layout/cycle6"/>
    <dgm:cxn modelId="{E9C53B51-D130-BD41-BDD8-430D26360D39}" type="presOf" srcId="{514F73F7-4131-FD46-BA2C-4F6763618618}" destId="{D62F8ED8-68C4-B045-B4CE-932E3A5AAADC}" srcOrd="0" destOrd="0" presId="urn:microsoft.com/office/officeart/2005/8/layout/cycle6"/>
    <dgm:cxn modelId="{F7B6D693-1D1E-E043-BA28-5F58352ADCF1}" srcId="{6E198494-9FF9-6744-A9D1-2EF70DE9A987}" destId="{CA6707EF-9ECD-C540-A0A7-BB12F02A53CF}" srcOrd="3" destOrd="0" parTransId="{6D0BACD4-831E-4943-95DA-EDACD44961EF}" sibTransId="{D0A41CDC-4A71-624F-A68C-656F341477D7}"/>
    <dgm:cxn modelId="{9DBBA29B-C559-8645-A782-00FE1EAF5438}" srcId="{6E198494-9FF9-6744-A9D1-2EF70DE9A987}" destId="{5C575D4C-48FE-E54F-A8A7-89F73A87EDD0}" srcOrd="0" destOrd="0" parTransId="{BFC97679-0523-3C44-B120-E8C2317C2B88}" sibTransId="{20C71AC4-BA33-3646-827C-60E9179197C8}"/>
    <dgm:cxn modelId="{FDF129BB-6888-C945-9830-6357BAB21458}" type="presOf" srcId="{6E198494-9FF9-6744-A9D1-2EF70DE9A987}" destId="{3C658033-28C2-2B48-93C9-197810B24360}" srcOrd="0" destOrd="0" presId="urn:microsoft.com/office/officeart/2005/8/layout/cycle6"/>
    <dgm:cxn modelId="{319B1FC3-7614-E44B-9793-94C2CB1D6A21}" srcId="{6E198494-9FF9-6744-A9D1-2EF70DE9A987}" destId="{185D8768-65C7-F34C-9783-5BEB9F214911}" srcOrd="1" destOrd="0" parTransId="{C8E7C373-FA37-5746-8257-A6F455DB6D5A}" sibTransId="{45286B16-4825-814F-B9CF-9EC7244B774C}"/>
    <dgm:cxn modelId="{EA325FE4-184B-B440-97B3-3D3EF7DFEA75}" type="presOf" srcId="{20C71AC4-BA33-3646-827C-60E9179197C8}" destId="{E35DB235-6966-724B-A3FD-B3CCF9F2CED6}" srcOrd="0" destOrd="0" presId="urn:microsoft.com/office/officeart/2005/8/layout/cycle6"/>
    <dgm:cxn modelId="{6C9811F5-1393-B040-8F5B-41CBB70F5052}" srcId="{6E198494-9FF9-6744-A9D1-2EF70DE9A987}" destId="{514F73F7-4131-FD46-BA2C-4F6763618618}" srcOrd="4" destOrd="0" parTransId="{A4272FA9-FB23-2B43-91E3-901DFDB1E5D9}" sibTransId="{DBFF372F-AEE0-A445-B9D3-B9D1C9B87F29}"/>
    <dgm:cxn modelId="{991A5840-0E49-3444-A23D-46B24494F592}" type="presParOf" srcId="{3C658033-28C2-2B48-93C9-197810B24360}" destId="{33206299-945A-B849-968B-DE4C76108241}" srcOrd="0" destOrd="0" presId="urn:microsoft.com/office/officeart/2005/8/layout/cycle6"/>
    <dgm:cxn modelId="{73D60F7B-240E-C04C-B4E1-3F6A2C58A8F1}" type="presParOf" srcId="{3C658033-28C2-2B48-93C9-197810B24360}" destId="{CC55F4C6-0358-B84A-BC9A-D12125CB722B}" srcOrd="1" destOrd="0" presId="urn:microsoft.com/office/officeart/2005/8/layout/cycle6"/>
    <dgm:cxn modelId="{CB945D90-76A1-C041-B75F-72D8B857EB38}" type="presParOf" srcId="{3C658033-28C2-2B48-93C9-197810B24360}" destId="{E35DB235-6966-724B-A3FD-B3CCF9F2CED6}" srcOrd="2" destOrd="0" presId="urn:microsoft.com/office/officeart/2005/8/layout/cycle6"/>
    <dgm:cxn modelId="{A3B624B7-B247-2A4E-A45F-48DC56852972}" type="presParOf" srcId="{3C658033-28C2-2B48-93C9-197810B24360}" destId="{04B5993C-4249-C64A-885C-55A7BD80CCCF}" srcOrd="3" destOrd="0" presId="urn:microsoft.com/office/officeart/2005/8/layout/cycle6"/>
    <dgm:cxn modelId="{0C2FC286-3652-D14B-9635-15A88513771F}" type="presParOf" srcId="{3C658033-28C2-2B48-93C9-197810B24360}" destId="{BCE8C602-131E-9C4B-8697-F1FB3228DB4C}" srcOrd="4" destOrd="0" presId="urn:microsoft.com/office/officeart/2005/8/layout/cycle6"/>
    <dgm:cxn modelId="{55C26087-DCCE-3346-A39A-378FA1F10D42}" type="presParOf" srcId="{3C658033-28C2-2B48-93C9-197810B24360}" destId="{56AD7317-61B4-7E41-BF79-DFFFE4DDD972}" srcOrd="5" destOrd="0" presId="urn:microsoft.com/office/officeart/2005/8/layout/cycle6"/>
    <dgm:cxn modelId="{141A2E68-DB13-D145-981E-2C3B2C3A5125}" type="presParOf" srcId="{3C658033-28C2-2B48-93C9-197810B24360}" destId="{B76A5ECF-4906-9E4A-8363-DF71EFC758E3}" srcOrd="6" destOrd="0" presId="urn:microsoft.com/office/officeart/2005/8/layout/cycle6"/>
    <dgm:cxn modelId="{104EBBB8-66D4-C44C-9A2C-BDB2AFA390DA}" type="presParOf" srcId="{3C658033-28C2-2B48-93C9-197810B24360}" destId="{A7E03E45-95A3-6444-BB81-5207C4F1A31A}" srcOrd="7" destOrd="0" presId="urn:microsoft.com/office/officeart/2005/8/layout/cycle6"/>
    <dgm:cxn modelId="{11175FC8-9094-364D-90FC-792491051575}" type="presParOf" srcId="{3C658033-28C2-2B48-93C9-197810B24360}" destId="{B5FB0678-2D22-BA4F-BB83-999C09B17A14}" srcOrd="8" destOrd="0" presId="urn:microsoft.com/office/officeart/2005/8/layout/cycle6"/>
    <dgm:cxn modelId="{6D42C49F-9C0B-654F-B933-217DCE5EB9C5}" type="presParOf" srcId="{3C658033-28C2-2B48-93C9-197810B24360}" destId="{FD41AA91-D192-E742-9994-D7AD89D44F6C}" srcOrd="9" destOrd="0" presId="urn:microsoft.com/office/officeart/2005/8/layout/cycle6"/>
    <dgm:cxn modelId="{04C73FAA-E6BF-C04C-927E-3383C525B84C}" type="presParOf" srcId="{3C658033-28C2-2B48-93C9-197810B24360}" destId="{22B520E6-3744-EE47-A668-CD18FF60119F}" srcOrd="10" destOrd="0" presId="urn:microsoft.com/office/officeart/2005/8/layout/cycle6"/>
    <dgm:cxn modelId="{16CFCFC1-B47D-6C4A-813E-3E3335A1B223}" type="presParOf" srcId="{3C658033-28C2-2B48-93C9-197810B24360}" destId="{05E2CB68-B7D2-544D-8B19-9162D2940889}" srcOrd="11" destOrd="0" presId="urn:microsoft.com/office/officeart/2005/8/layout/cycle6"/>
    <dgm:cxn modelId="{CA2700C6-864D-F543-8FE0-390B6543E061}" type="presParOf" srcId="{3C658033-28C2-2B48-93C9-197810B24360}" destId="{D62F8ED8-68C4-B045-B4CE-932E3A5AAADC}" srcOrd="12" destOrd="0" presId="urn:microsoft.com/office/officeart/2005/8/layout/cycle6"/>
    <dgm:cxn modelId="{28A57D42-4DDD-1844-8FD3-3D7945F04597}" type="presParOf" srcId="{3C658033-28C2-2B48-93C9-197810B24360}" destId="{A9883D33-E17C-514E-A6B6-01FEB5AA29BA}" srcOrd="13" destOrd="0" presId="urn:microsoft.com/office/officeart/2005/8/layout/cycle6"/>
    <dgm:cxn modelId="{43510F91-73D8-6243-BAB1-5E0FCCC1E58C}" type="presParOf" srcId="{3C658033-28C2-2B48-93C9-197810B24360}" destId="{01EEE7B1-842E-C347-99B6-8EFF6846CAF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06299-945A-B849-968B-DE4C76108241}">
      <dsp:nvSpPr>
        <dsp:cNvPr id="0" name=""/>
        <dsp:cNvSpPr/>
      </dsp:nvSpPr>
      <dsp:spPr>
        <a:xfrm>
          <a:off x="3300430" y="778"/>
          <a:ext cx="1313988" cy="854092"/>
        </a:xfrm>
        <a:prstGeom prst="roundRect">
          <a:avLst/>
        </a:prstGeom>
        <a:solidFill>
          <a:srgbClr val="4970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Respiratory Disease</a:t>
          </a:r>
        </a:p>
      </dsp:txBody>
      <dsp:txXfrm>
        <a:off x="3342123" y="42471"/>
        <a:ext cx="1230602" cy="770706"/>
      </dsp:txXfrm>
    </dsp:sp>
    <dsp:sp modelId="{E35DB235-6966-724B-A3FD-B3CCF9F2CED6}">
      <dsp:nvSpPr>
        <dsp:cNvPr id="0" name=""/>
        <dsp:cNvSpPr/>
      </dsp:nvSpPr>
      <dsp:spPr>
        <a:xfrm>
          <a:off x="2250373" y="427824"/>
          <a:ext cx="3414101" cy="3414101"/>
        </a:xfrm>
        <a:custGeom>
          <a:avLst/>
          <a:gdLst/>
          <a:ahLst/>
          <a:cxnLst/>
          <a:rect l="0" t="0" r="0" b="0"/>
          <a:pathLst>
            <a:path>
              <a:moveTo>
                <a:pt x="2373079" y="135291"/>
              </a:moveTo>
              <a:arcTo wR="1707050" hR="1707050" stAng="17577881" swAng="19624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5993C-4249-C64A-885C-55A7BD80CCCF}">
      <dsp:nvSpPr>
        <dsp:cNvPr id="0" name=""/>
        <dsp:cNvSpPr/>
      </dsp:nvSpPr>
      <dsp:spPr>
        <a:xfrm>
          <a:off x="4923931" y="1180321"/>
          <a:ext cx="1313988" cy="854092"/>
        </a:xfrm>
        <a:prstGeom prst="roundRect">
          <a:avLst/>
        </a:prstGeom>
        <a:solidFill>
          <a:srgbClr val="4970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Mental Health</a:t>
          </a:r>
        </a:p>
      </dsp:txBody>
      <dsp:txXfrm>
        <a:off x="4965624" y="1222014"/>
        <a:ext cx="1230602" cy="770706"/>
      </dsp:txXfrm>
    </dsp:sp>
    <dsp:sp modelId="{56AD7317-61B4-7E41-BF79-DFFFE4DDD972}">
      <dsp:nvSpPr>
        <dsp:cNvPr id="0" name=""/>
        <dsp:cNvSpPr/>
      </dsp:nvSpPr>
      <dsp:spPr>
        <a:xfrm>
          <a:off x="2250373" y="427824"/>
          <a:ext cx="3414101" cy="3414101"/>
        </a:xfrm>
        <a:custGeom>
          <a:avLst/>
          <a:gdLst/>
          <a:ahLst/>
          <a:cxnLst/>
          <a:rect l="0" t="0" r="0" b="0"/>
          <a:pathLst>
            <a:path>
              <a:moveTo>
                <a:pt x="3411750" y="1617504"/>
              </a:moveTo>
              <a:arcTo wR="1707050" hR="1707050" stAng="21419584" swAng="21969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5ECF-4906-9E4A-8363-DF71EFC758E3}">
      <dsp:nvSpPr>
        <dsp:cNvPr id="0" name=""/>
        <dsp:cNvSpPr/>
      </dsp:nvSpPr>
      <dsp:spPr>
        <a:xfrm>
          <a:off x="4303809" y="3088862"/>
          <a:ext cx="1313988" cy="854092"/>
        </a:xfrm>
        <a:prstGeom prst="roundRect">
          <a:avLst/>
        </a:prstGeom>
        <a:solidFill>
          <a:srgbClr val="4970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Design for Health</a:t>
          </a:r>
        </a:p>
      </dsp:txBody>
      <dsp:txXfrm>
        <a:off x="4345502" y="3130555"/>
        <a:ext cx="1230602" cy="770706"/>
      </dsp:txXfrm>
    </dsp:sp>
    <dsp:sp modelId="{B5FB0678-2D22-BA4F-BB83-999C09B17A14}">
      <dsp:nvSpPr>
        <dsp:cNvPr id="0" name=""/>
        <dsp:cNvSpPr/>
      </dsp:nvSpPr>
      <dsp:spPr>
        <a:xfrm>
          <a:off x="2250373" y="427824"/>
          <a:ext cx="3414101" cy="3414101"/>
        </a:xfrm>
        <a:custGeom>
          <a:avLst/>
          <a:gdLst/>
          <a:ahLst/>
          <a:cxnLst/>
          <a:rect l="0" t="0" r="0" b="0"/>
          <a:pathLst>
            <a:path>
              <a:moveTo>
                <a:pt x="2046649" y="3379980"/>
              </a:moveTo>
              <a:arcTo wR="1707050" hR="1707050" stAng="4711506" swAng="13769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1AA91-D192-E742-9994-D7AD89D44F6C}">
      <dsp:nvSpPr>
        <dsp:cNvPr id="0" name=""/>
        <dsp:cNvSpPr/>
      </dsp:nvSpPr>
      <dsp:spPr>
        <a:xfrm>
          <a:off x="2297051" y="3088862"/>
          <a:ext cx="1313988" cy="854092"/>
        </a:xfrm>
        <a:prstGeom prst="roundRect">
          <a:avLst/>
        </a:prstGeom>
        <a:solidFill>
          <a:srgbClr val="4970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Musculoskeletal Disorders</a:t>
          </a:r>
        </a:p>
      </dsp:txBody>
      <dsp:txXfrm>
        <a:off x="2338744" y="3130555"/>
        <a:ext cx="1230602" cy="770706"/>
      </dsp:txXfrm>
    </dsp:sp>
    <dsp:sp modelId="{05E2CB68-B7D2-544D-8B19-9162D2940889}">
      <dsp:nvSpPr>
        <dsp:cNvPr id="0" name=""/>
        <dsp:cNvSpPr/>
      </dsp:nvSpPr>
      <dsp:spPr>
        <a:xfrm>
          <a:off x="2250373" y="427824"/>
          <a:ext cx="3414101" cy="3414101"/>
        </a:xfrm>
        <a:custGeom>
          <a:avLst/>
          <a:gdLst/>
          <a:ahLst/>
          <a:cxnLst/>
          <a:rect l="0" t="0" r="0" b="0"/>
          <a:pathLst>
            <a:path>
              <a:moveTo>
                <a:pt x="285367" y="2651952"/>
              </a:moveTo>
              <a:arcTo wR="1707050" hR="1707050" stAng="8783434" swAng="21969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F8ED8-68C4-B045-B4CE-932E3A5AAADC}">
      <dsp:nvSpPr>
        <dsp:cNvPr id="0" name=""/>
        <dsp:cNvSpPr/>
      </dsp:nvSpPr>
      <dsp:spPr>
        <a:xfrm>
          <a:off x="1676928" y="1180321"/>
          <a:ext cx="1313988" cy="854092"/>
        </a:xfrm>
        <a:prstGeom prst="roundRect">
          <a:avLst/>
        </a:prstGeom>
        <a:solidFill>
          <a:srgbClr val="4970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Health Data</a:t>
          </a:r>
        </a:p>
      </dsp:txBody>
      <dsp:txXfrm>
        <a:off x="1718621" y="1222014"/>
        <a:ext cx="1230602" cy="770706"/>
      </dsp:txXfrm>
    </dsp:sp>
    <dsp:sp modelId="{01EEE7B1-842E-C347-99B6-8EFF6846CAF1}">
      <dsp:nvSpPr>
        <dsp:cNvPr id="0" name=""/>
        <dsp:cNvSpPr/>
      </dsp:nvSpPr>
      <dsp:spPr>
        <a:xfrm>
          <a:off x="2250373" y="427824"/>
          <a:ext cx="3414101" cy="3414101"/>
        </a:xfrm>
        <a:custGeom>
          <a:avLst/>
          <a:gdLst/>
          <a:ahLst/>
          <a:cxnLst/>
          <a:rect l="0" t="0" r="0" b="0"/>
          <a:pathLst>
            <a:path>
              <a:moveTo>
                <a:pt x="297334" y="744387"/>
              </a:moveTo>
              <a:arcTo wR="1707050" hR="1707050" stAng="12859697" swAng="19624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A7C3-246A-9C42-BC3C-EC3AB3AB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946" y="1100061"/>
            <a:ext cx="8445190" cy="2387600"/>
          </a:xfrm>
        </p:spPr>
        <p:txBody>
          <a:bodyPr anchor="b"/>
          <a:lstStyle>
            <a:lvl1pPr algn="ctr">
              <a:defRPr sz="6000" baseline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73FB1-E289-3F46-988D-652E5C355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946" y="3613189"/>
            <a:ext cx="844519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1008B-1231-6848-A123-C6E46D18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667C-CB8C-234B-BBFD-B286545F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A5F04-1B20-A34A-92F1-5ED367A3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5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5462-1A1F-FA4F-9398-BBDA83798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F38CC-0767-E445-8570-7F17940A4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72B1-F8C2-AA42-BE56-E10785BD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A1D1-ACFA-E040-B9C8-ACC7F71E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B7400-1AC5-814C-AA70-1C964307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BF639-F71C-3440-8C03-8A2D00C40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0AE19-571E-2942-A9C1-F947A4C0B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51DD2-E703-E847-A400-272E1E24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B16D-AC8B-234A-A4CD-5167AA3C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10106-FB08-3045-93D9-A14B4D6D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F2FC-0B5E-2E46-87FE-0998ABE0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72938-F288-504F-BB5C-F1EBB539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A0BCB-A030-564C-BCA4-EEA44D46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8D969-BAB3-2740-8DAA-7565AD1E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56FBC-9A54-EE4C-93BD-E6D30B1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3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BE7A-D0EE-FE46-AEE9-0B25E977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8D111-5EF3-8E4D-98D3-0A612F455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9D5E6-4F67-E84B-989B-5F5D4E65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5322-145F-FB42-A562-A4C619CC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AD3C7-A06E-BE47-9E9B-2E0D910B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CE06-D914-FD4E-9125-F68C277C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E6255-AD2E-AF45-AD0C-ABB7E8619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87AFD-6FA8-0D4A-ADA0-3B23F7730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EBC73-1F3E-CA41-A659-EED23C963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5BC57-500B-A943-B274-C1B218BA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00802-ED4A-5347-A8A9-A2E168F8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11689-C26C-2247-A83C-8BFA8D746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8BD7-F400-A747-9991-BF04269F8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830D2-0953-A24E-818D-C23FDFDFA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CE2DE0-6FEE-D94B-AA78-E1A9B001A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547CE-D1FD-5844-8099-B2332415C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C5405-15A3-7B4B-8C40-A42189442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79677B-2679-3346-8719-986F1B5F8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C7F51-4FDE-DC46-87DC-802E4F9E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6D8F-C1E0-8E45-B001-EDAF4BD70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CB5BE0-541B-B447-84F0-5C0548E9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9A927-BD27-6248-81C4-6F14AD8D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44964-8207-B04D-93DA-F85C324B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07705-2CED-5341-B755-AB3EC1D5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F81B6-26DD-9B4F-84DD-F96256AA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0A436-10E3-2246-9C1D-8874A848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AC35-873B-664E-A59D-D87E5C0E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02F3-08AE-B24B-9C39-20E55D373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2F698-0A4D-954E-AC0E-831940B7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06B98-498A-844E-9538-7028548E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099B4-97FF-5947-BC67-C51E0613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88FD0-91F8-8649-BDF9-39C8CC74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37C9-B7DB-5749-B832-C31C25B2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6E2FE8-844E-8947-BED5-39CA0E1F1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56498-EAF7-8F49-9511-585D7B23B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16BF7-1E56-0A4B-861D-6F8A97C8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F2931-AF72-7F4C-A9C0-E9CBE7B8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BA29E-292E-AC47-BFDE-54FBB451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F00773-9914-B94D-B8E8-137CEB76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429" y="530442"/>
            <a:ext cx="87444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347E-B182-5940-B198-424C8CC59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7429" y="1909209"/>
            <a:ext cx="8744414" cy="414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0746A-29E5-9044-AD85-7FAE6D305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B37D7-AAB3-8E45-A50F-EC8151A7704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732E6-08B8-124B-BA24-19E43D40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9A6AE-FA67-9A4E-BCBB-1BAAA84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8BB1-9568-3149-B424-18ED3AEB09B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2C3E0-A1D2-4B43-ACCB-A7B2C09B7A3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10432"/>
            <a:ext cx="1371600" cy="172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3AFCC-C63A-AD45-A93B-5F9D0416587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223238"/>
            <a:ext cx="10337800" cy="25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0FA236-4A92-9548-84A1-542E7C938C6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8200" y="6191033"/>
            <a:ext cx="10337800" cy="25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A77FE1-CBF9-0F4D-9DE5-C012E371AE0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09800" y="518567"/>
            <a:ext cx="137843" cy="56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ringconservation.org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ealthinconstruction.co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://www.healthinconstruction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oxgTu9KIA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A77F-84BF-3E4A-926F-46674E153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Focusing on health in construction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E709AA-2DAB-8E4F-85CB-DD4B28408E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Liz Bennett BSc PGCE CEng FICE CMIOSH FRSA</a:t>
            </a:r>
          </a:p>
          <a:p>
            <a:r>
              <a:rPr lang="en-GB" dirty="0"/>
              <a:t>Chair of the Design for Health Task Group</a:t>
            </a:r>
          </a:p>
          <a:p>
            <a:r>
              <a:rPr lang="en-GB" dirty="0">
                <a:solidFill>
                  <a:srgbClr val="0070C0"/>
                </a:solidFill>
              </a:rPr>
              <a:t>Liz@safetyindesign.org.uk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1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3217-FF5A-4B06-B5D0-D162A213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05: Noise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21198B-5CBE-47EA-A590-9A110F4FF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30" y="1394006"/>
            <a:ext cx="7743530" cy="462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8B23-71EF-432C-9A29-61A46311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6A2D6-D907-4893-85C8-CBB8E8381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www.hearingconservation.org.uk</a:t>
            </a:r>
            <a:endParaRPr lang="en-GB" u="sng" dirty="0"/>
          </a:p>
          <a:p>
            <a:endParaRPr lang="en-GB" u="sng" dirty="0"/>
          </a:p>
          <a:p>
            <a:r>
              <a:rPr lang="en-GB" dirty="0"/>
              <a:t>Contact </a:t>
            </a:r>
            <a:r>
              <a:rPr lang="en-GB"/>
              <a:t>Clare Forshaw, </a:t>
            </a:r>
            <a:r>
              <a:rPr lang="en-GB" dirty="0"/>
              <a:t>ex HSE, now Park Health and Director of this new company.</a:t>
            </a:r>
          </a:p>
        </p:txBody>
      </p:sp>
    </p:spTree>
    <p:extLst>
      <p:ext uri="{BB962C8B-B14F-4D97-AF65-F5344CB8AC3E}">
        <p14:creationId xmlns:p14="http://schemas.microsoft.com/office/powerpoint/2010/main" val="46217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E4C77-A702-42D6-8BE0-35B618EA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new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686A0-AB90-4579-9AE9-4C1BE1AD2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06: Maintenance. EA and TBA</a:t>
            </a:r>
          </a:p>
          <a:p>
            <a:r>
              <a:rPr lang="en-GB" dirty="0"/>
              <a:t>Project 07: Tracking design decisions: Viewpoint and Landsec</a:t>
            </a:r>
          </a:p>
          <a:p>
            <a:r>
              <a:rPr lang="en-GB" dirty="0"/>
              <a:t>Project 08: Mental wellbeing for professionals: Bechtel and former Crossrail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50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7A581-7746-B842-8A58-2F6E4182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HCLG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AC96F-18CB-3244-939B-4C4EB04EE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Our Mission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1"/>
                </a:solidFill>
              </a:rPr>
              <a:t>To unite the construction industry in order to eradicate ill-health and disease caused by exposure to health hazards on building sites.</a:t>
            </a:r>
            <a:br>
              <a:rPr lang="en-US" sz="1800" i="1" dirty="0">
                <a:solidFill>
                  <a:schemeClr val="tx1"/>
                </a:solidFill>
              </a:rPr>
            </a:br>
            <a:endParaRPr lang="en-US" sz="1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Our Vision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1"/>
                </a:solidFill>
              </a:rPr>
              <a:t>To make construction the leading industry for occupational ill-health and disease prevention by 2025 – the construction industry initiative.</a:t>
            </a:r>
            <a:br>
              <a:rPr lang="en-US" sz="1800" i="1" dirty="0">
                <a:solidFill>
                  <a:schemeClr val="tx1"/>
                </a:solidFill>
              </a:rPr>
            </a:br>
            <a:endParaRPr lang="en-US" sz="1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Our Plan</a:t>
            </a:r>
          </a:p>
          <a:p>
            <a:pPr marL="0" indent="0" algn="ctr">
              <a:buNone/>
            </a:pPr>
            <a:r>
              <a:rPr lang="en-US" sz="1800" i="1" dirty="0">
                <a:solidFill>
                  <a:schemeClr val="tx1"/>
                </a:solidFill>
              </a:rPr>
              <a:t>To achieve a cultural shift within our sector, so that we manage health like safety.</a:t>
            </a:r>
          </a:p>
          <a:p>
            <a:pPr marL="0" indent="0" algn="ctr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1800" i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5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8836E1-EE66-A044-B2CB-86106D30A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673" y="591772"/>
            <a:ext cx="8851337" cy="5213133"/>
          </a:xfrm>
        </p:spPr>
      </p:pic>
    </p:spTree>
    <p:extLst>
      <p:ext uri="{BB962C8B-B14F-4D97-AF65-F5344CB8AC3E}">
        <p14:creationId xmlns:p14="http://schemas.microsoft.com/office/powerpoint/2010/main" val="438364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DB72-38F1-9D4C-BCDE-9D8E22D69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the need to focus on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F7DE0-9763-8446-B9E9-BF1D720B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916" y="1697335"/>
            <a:ext cx="8744414" cy="41459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80,000</a:t>
            </a:r>
            <a:r>
              <a:rPr lang="en-US" dirty="0"/>
              <a:t> construction workers in GB suffer from an illness caused or made worse by their work:</a:t>
            </a:r>
          </a:p>
          <a:p>
            <a:endParaRPr lang="en-US" dirty="0"/>
          </a:p>
          <a:p>
            <a:pPr lvl="1"/>
            <a:r>
              <a:rPr lang="en-US" b="1" dirty="0"/>
              <a:t>52,000</a:t>
            </a:r>
            <a:r>
              <a:rPr lang="en-US" dirty="0"/>
              <a:t> are Musculoskeletal</a:t>
            </a:r>
          </a:p>
          <a:p>
            <a:pPr lvl="1"/>
            <a:r>
              <a:rPr lang="en-US" b="1" dirty="0"/>
              <a:t>12,000</a:t>
            </a:r>
            <a:r>
              <a:rPr lang="en-US" dirty="0"/>
              <a:t> are stress, depression or anxiety</a:t>
            </a:r>
          </a:p>
          <a:p>
            <a:pPr lvl="1"/>
            <a:r>
              <a:rPr lang="en-US" b="1" dirty="0"/>
              <a:t>16,000</a:t>
            </a:r>
            <a:r>
              <a:rPr lang="en-US" dirty="0"/>
              <a:t> skin and respiratory conditions</a:t>
            </a:r>
          </a:p>
          <a:p>
            <a:pPr lvl="1"/>
            <a:endParaRPr lang="en-US" dirty="0"/>
          </a:p>
          <a:p>
            <a:r>
              <a:rPr lang="en-US" b="1" dirty="0"/>
              <a:t>5,500 </a:t>
            </a:r>
            <a:r>
              <a:rPr lang="en-US" dirty="0"/>
              <a:t>new cancer registrations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1.9</a:t>
            </a:r>
            <a:r>
              <a:rPr lang="en-US" dirty="0"/>
              <a:t> million days lost</a:t>
            </a:r>
          </a:p>
          <a:p>
            <a:r>
              <a:rPr lang="en-US" dirty="0"/>
              <a:t>Cost to society: </a:t>
            </a:r>
            <a:r>
              <a:rPr lang="en-US" b="1" dirty="0"/>
              <a:t>£0.5bn</a:t>
            </a:r>
          </a:p>
          <a:p>
            <a:pPr marL="0" indent="0">
              <a:buNone/>
            </a:pPr>
            <a:br>
              <a:rPr lang="en-US" sz="1400" dirty="0"/>
            </a:br>
            <a:r>
              <a:rPr lang="en-US" sz="1400" dirty="0"/>
              <a:t>*http://www.hse.gov.uk/statistics/industry/construction/construction.pdf</a:t>
            </a:r>
            <a:br>
              <a:rPr lang="en-US" sz="1400" dirty="0"/>
            </a:b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4A662-9585-974A-8F88-3B5AB461F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747" y="2665331"/>
            <a:ext cx="3019527" cy="19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DE3E-FD4C-3544-A9AF-8A1CC36B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we mean by ‘health’ versus ‘Wellbeing’?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7A2A91-9D59-B348-B6CB-D2D7D1E15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7180" y="1909763"/>
            <a:ext cx="5025766" cy="4144962"/>
          </a:xfrm>
        </p:spPr>
      </p:pic>
    </p:spTree>
    <p:extLst>
      <p:ext uri="{BB962C8B-B14F-4D97-AF65-F5344CB8AC3E}">
        <p14:creationId xmlns:p14="http://schemas.microsoft.com/office/powerpoint/2010/main" val="166658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0F3F-7DE8-5144-9F92-DF78492C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HCLG is doing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69298A0-5A24-4544-B112-EC36358CE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501703"/>
              </p:ext>
            </p:extLst>
          </p:nvPr>
        </p:nvGraphicFramePr>
        <p:xfrm>
          <a:off x="2478087" y="1909762"/>
          <a:ext cx="7914849" cy="400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825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BC51-9E05-CB4C-A496-6CF6F88C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our members doing?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16396-2062-084A-989C-A2CB3C5EE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case study examples of good practice – see </a:t>
            </a:r>
            <a:r>
              <a:rPr lang="en-US" dirty="0">
                <a:hlinkClick r:id="rId2"/>
              </a:rPr>
              <a:t>www.healthinconstruction.co.uk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BF266-9E1D-9B4D-BB72-03DDD87EB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34" y="2928937"/>
            <a:ext cx="366579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C6C92-D560-2E40-9CE9-CD24EE132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" y="208386"/>
            <a:ext cx="11707633" cy="6363864"/>
          </a:xfrm>
        </p:spPr>
      </p:pic>
    </p:spTree>
    <p:extLst>
      <p:ext uri="{BB962C8B-B14F-4D97-AF65-F5344CB8AC3E}">
        <p14:creationId xmlns:p14="http://schemas.microsoft.com/office/powerpoint/2010/main" val="205278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B84-D94A-4696-8DC4-28001CC8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for Health Task Group:</a:t>
            </a:r>
            <a:br>
              <a:rPr lang="en-GB" dirty="0"/>
            </a:br>
            <a:r>
              <a:rPr lang="en-GB" dirty="0"/>
              <a:t>How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507B-11D1-465A-AADC-F73D6D1E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Individuals of passion and commitment, not the usual committee regulars</a:t>
            </a:r>
          </a:p>
          <a:p>
            <a:r>
              <a:rPr lang="en-GB" dirty="0"/>
              <a:t>Irregular meetings. London and Edinburgh</a:t>
            </a:r>
          </a:p>
          <a:p>
            <a:r>
              <a:rPr lang="en-GB" dirty="0"/>
              <a:t>“Projects”, currently 8 which may or may not be active at any one time</a:t>
            </a:r>
          </a:p>
          <a:p>
            <a:r>
              <a:rPr lang="en-GB" dirty="0"/>
              <a:t>Each Project has two Project Managers collaborating to deliver</a:t>
            </a:r>
          </a:p>
          <a:p>
            <a:r>
              <a:rPr lang="en-GB" dirty="0"/>
              <a:t>Share </a:t>
            </a:r>
            <a:r>
              <a:rPr lang="en-GB" u="sng" dirty="0"/>
              <a:t>developing</a:t>
            </a:r>
            <a:r>
              <a:rPr lang="en-GB" dirty="0"/>
              <a:t> project content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109900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CBB19C-0444-4543-A88B-A18EF74E8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47" y="109537"/>
            <a:ext cx="11158953" cy="6286735"/>
          </a:xfrm>
        </p:spPr>
      </p:pic>
    </p:spTree>
    <p:extLst>
      <p:ext uri="{BB962C8B-B14F-4D97-AF65-F5344CB8AC3E}">
        <p14:creationId xmlns:p14="http://schemas.microsoft.com/office/powerpoint/2010/main" val="126737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43B7C6-5334-0342-A28B-A129DFFA5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07" y="109538"/>
            <a:ext cx="11327218" cy="6362330"/>
          </a:xfrm>
        </p:spPr>
      </p:pic>
    </p:spTree>
    <p:extLst>
      <p:ext uri="{BB962C8B-B14F-4D97-AF65-F5344CB8AC3E}">
        <p14:creationId xmlns:p14="http://schemas.microsoft.com/office/powerpoint/2010/main" val="1332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D6916-CA3C-4541-B8D4-14984BAE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CE575D-D19A-3646-BDF9-3DF7E00E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79" y="180976"/>
            <a:ext cx="11454111" cy="6405562"/>
          </a:xfrm>
        </p:spPr>
      </p:pic>
    </p:spTree>
    <p:extLst>
      <p:ext uri="{BB962C8B-B14F-4D97-AF65-F5344CB8AC3E}">
        <p14:creationId xmlns:p14="http://schemas.microsoft.com/office/powerpoint/2010/main" val="976821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054C-9131-1E44-903D-A452E7BD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D58E14-17F3-6A48-A54A-6DED0393A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425" y="195261"/>
            <a:ext cx="11230959" cy="6362701"/>
          </a:xfrm>
        </p:spPr>
      </p:pic>
    </p:spTree>
    <p:extLst>
      <p:ext uri="{BB962C8B-B14F-4D97-AF65-F5344CB8AC3E}">
        <p14:creationId xmlns:p14="http://schemas.microsoft.com/office/powerpoint/2010/main" val="343646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2403-0C61-0A4C-AEB0-00581241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27BBA7-A2CE-5149-BBC4-AFF811DD4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612" y="209549"/>
            <a:ext cx="11122053" cy="6291263"/>
          </a:xfrm>
        </p:spPr>
      </p:pic>
    </p:spTree>
    <p:extLst>
      <p:ext uri="{BB962C8B-B14F-4D97-AF65-F5344CB8AC3E}">
        <p14:creationId xmlns:p14="http://schemas.microsoft.com/office/powerpoint/2010/main" val="37475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DEF2-CE34-1C4F-B2C1-BB3565DE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DD11C-8797-7348-820F-AA3641304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29" y="138113"/>
            <a:ext cx="11378014" cy="6462712"/>
          </a:xfrm>
        </p:spPr>
      </p:pic>
    </p:spTree>
    <p:extLst>
      <p:ext uri="{BB962C8B-B14F-4D97-AF65-F5344CB8AC3E}">
        <p14:creationId xmlns:p14="http://schemas.microsoft.com/office/powerpoint/2010/main" val="163702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D5B2-F438-BF42-BDD2-B95421F2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01C76E-507C-5A45-B3B8-BF269F811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10" y="195263"/>
            <a:ext cx="11001171" cy="6248400"/>
          </a:xfrm>
        </p:spPr>
      </p:pic>
    </p:spTree>
    <p:extLst>
      <p:ext uri="{BB962C8B-B14F-4D97-AF65-F5344CB8AC3E}">
        <p14:creationId xmlns:p14="http://schemas.microsoft.com/office/powerpoint/2010/main" val="2571032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1F77FC-EC54-394B-B19A-F73684ACC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788" y="844767"/>
            <a:ext cx="8743950" cy="4091607"/>
          </a:xfrm>
        </p:spPr>
      </p:pic>
    </p:spTree>
    <p:extLst>
      <p:ext uri="{BB962C8B-B14F-4D97-AF65-F5344CB8AC3E}">
        <p14:creationId xmlns:p14="http://schemas.microsoft.com/office/powerpoint/2010/main" val="871337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7BB85-6D6C-0749-BA08-13D92635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85EE23-3EA0-774A-893C-E521FF696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41" y="673317"/>
            <a:ext cx="8876202" cy="5041683"/>
          </a:xfrm>
        </p:spPr>
      </p:pic>
    </p:spTree>
    <p:extLst>
      <p:ext uri="{BB962C8B-B14F-4D97-AF65-F5344CB8AC3E}">
        <p14:creationId xmlns:p14="http://schemas.microsoft.com/office/powerpoint/2010/main" val="3174945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CB27-BBC2-5541-BE8B-B0DC6D37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 involved with the HCLG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ED85-BFC0-ED48-8294-761A06F6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429" y="1909209"/>
            <a:ext cx="8744414" cy="4145903"/>
          </a:xfrm>
        </p:spPr>
        <p:txBody>
          <a:bodyPr>
            <a:normAutofit/>
          </a:bodyPr>
          <a:lstStyle/>
          <a:p>
            <a:r>
              <a:rPr lang="en-US" dirty="0"/>
              <a:t>Become a member – it’s free!</a:t>
            </a:r>
          </a:p>
          <a:p>
            <a:r>
              <a:rPr lang="en-US" dirty="0"/>
              <a:t>Contribute to a task group</a:t>
            </a:r>
          </a:p>
          <a:p>
            <a:r>
              <a:rPr lang="en-US" dirty="0"/>
              <a:t>Share your good practice case studies</a:t>
            </a:r>
          </a:p>
          <a:p>
            <a:r>
              <a:rPr lang="en-US" dirty="0"/>
              <a:t>Join our LinkedIn Group</a:t>
            </a:r>
          </a:p>
          <a:p>
            <a:r>
              <a:rPr lang="en-US" dirty="0"/>
              <a:t>Follow us on @</a:t>
            </a:r>
            <a:r>
              <a:rPr lang="en-US" dirty="0" err="1"/>
              <a:t>constructhealth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Visit </a:t>
            </a:r>
            <a:r>
              <a:rPr lang="en-US" b="1" dirty="0">
                <a:hlinkClick r:id="rId2"/>
              </a:rPr>
              <a:t>www.healthinconstruction.co.uk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B764D-AE7F-0C4A-B8BE-171918E6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16" y="2161731"/>
            <a:ext cx="2893368" cy="66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D4139-3053-9C4C-BB1B-CF27EF486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819" y="3352419"/>
            <a:ext cx="1134244" cy="8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D5CB5-155A-4AEF-88C2-F4DEB446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01: Information for Designers on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E152-ADBC-4EFE-A191-3E928A6E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Initial project leads: Arup and BOHS</a:t>
            </a:r>
          </a:p>
          <a:p>
            <a:r>
              <a:rPr lang="en-GB" dirty="0"/>
              <a:t>Passed to CIRIA after a year</a:t>
            </a:r>
          </a:p>
          <a:p>
            <a:r>
              <a:rPr lang="en-GB" dirty="0"/>
              <a:t>Ceased due to lack of industry will to fund, despite expressed interest</a:t>
            </a:r>
          </a:p>
          <a:p>
            <a:endParaRPr lang="en-GB" dirty="0"/>
          </a:p>
          <a:p>
            <a:r>
              <a:rPr lang="en-GB" dirty="0"/>
              <a:t>Not considered a problem as clearly not essential output</a:t>
            </a:r>
          </a:p>
          <a:p>
            <a:r>
              <a:rPr lang="en-GB" dirty="0"/>
              <a:t>On ice</a:t>
            </a:r>
          </a:p>
        </p:txBody>
      </p:sp>
    </p:spTree>
    <p:extLst>
      <p:ext uri="{BB962C8B-B14F-4D97-AF65-F5344CB8AC3E}">
        <p14:creationId xmlns:p14="http://schemas.microsoft.com/office/powerpoint/2010/main" val="3165189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1FFE-7B93-4CB5-9609-7D01D291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BD986-DDB8-4455-A940-55AC46BD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Engage with content production and sharing</a:t>
            </a:r>
          </a:p>
          <a:p>
            <a:r>
              <a:rPr lang="en-GB" dirty="0"/>
              <a:t>Consider how working with us can enhance you, your organisation and t he wider industry</a:t>
            </a:r>
          </a:p>
          <a:p>
            <a:r>
              <a:rPr lang="en-GB" dirty="0"/>
              <a:t>Be specific about what you will do and when. </a:t>
            </a:r>
          </a:p>
          <a:p>
            <a:r>
              <a:rPr lang="en-GB" dirty="0"/>
              <a:t>Get on and do something.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VIDEO: </a:t>
            </a:r>
            <a:r>
              <a:rPr lang="en-GB" dirty="0">
                <a:hlinkClick r:id="rId2"/>
              </a:rPr>
              <a:t>https://www.youtube.com/watch?v=ioxgTu9KIA0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88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31C7-62C2-49C8-8B29-ECACA5D2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02: Client reasonable expectation of designers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C19CC-6D4C-431D-8E33-6B0595132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leads HSE and Mace</a:t>
            </a:r>
          </a:p>
          <a:p>
            <a:r>
              <a:rPr lang="en-GB" dirty="0"/>
              <a:t>Text complete</a:t>
            </a:r>
          </a:p>
          <a:p>
            <a:r>
              <a:rPr lang="en-GB" dirty="0"/>
              <a:t>Staff changes and workload causing challenges</a:t>
            </a:r>
          </a:p>
          <a:p>
            <a:r>
              <a:rPr lang="en-GB" dirty="0"/>
              <a:t>This project is waiting for case studies to illustrate points being made</a:t>
            </a:r>
          </a:p>
          <a:p>
            <a:r>
              <a:rPr lang="en-GB" dirty="0"/>
              <a:t>Draft report is available</a:t>
            </a:r>
          </a:p>
        </p:txBody>
      </p:sp>
    </p:spTree>
    <p:extLst>
      <p:ext uri="{BB962C8B-B14F-4D97-AF65-F5344CB8AC3E}">
        <p14:creationId xmlns:p14="http://schemas.microsoft.com/office/powerpoint/2010/main" val="114271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BB0B-F3ED-462B-AEC1-183E0175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03: Skills, Knowledge, Attitude, Training and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4BF7-9DEE-4464-A3C3-B66B94B96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leads: Atkins and Horizon Nuclear. </a:t>
            </a:r>
          </a:p>
          <a:p>
            <a:r>
              <a:rPr lang="en-GB" dirty="0"/>
              <a:t>Then B&amp;CE Trust funded academic research by Loughborough, UWE, Manchester and East Carolina Universities. </a:t>
            </a:r>
          </a:p>
          <a:p>
            <a:r>
              <a:rPr lang="en-GB" dirty="0"/>
              <a:t>Report complete, awaiting launch by B&amp;CE Trust</a:t>
            </a:r>
          </a:p>
        </p:txBody>
      </p:sp>
    </p:spTree>
    <p:extLst>
      <p:ext uri="{BB962C8B-B14F-4D97-AF65-F5344CB8AC3E}">
        <p14:creationId xmlns:p14="http://schemas.microsoft.com/office/powerpoint/2010/main" val="4007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58E78-2C5E-41B7-8B77-3817C07A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03a: Organisational Capability Maturity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2409-0BCF-4E01-9DCE-01954784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EPSRC funded post doctoral research to develop web based Tool to measure Capability Maturity Index on scale of 1-5</a:t>
            </a:r>
          </a:p>
          <a:p>
            <a:r>
              <a:rPr lang="en-GB" dirty="0"/>
              <a:t>This is not our project but is very closely linked to SKATE project and led to selection of SKATE Research group</a:t>
            </a:r>
          </a:p>
          <a:p>
            <a:r>
              <a:rPr lang="en-GB" dirty="0"/>
              <a:t>Research complete. Tool live and currently free.</a:t>
            </a:r>
          </a:p>
          <a:p>
            <a:r>
              <a:rPr lang="en-GB" dirty="0"/>
              <a:t>ICE considering managing the scheme. </a:t>
            </a:r>
          </a:p>
          <a:p>
            <a:r>
              <a:rPr lang="en-GB" dirty="0"/>
              <a:t> </a:t>
            </a:r>
            <a:r>
              <a:rPr lang="en-GB" b="1" dirty="0"/>
              <a:t>www.dfosh-cmi.co.uk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6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F40B-B9D6-4C29-8F88-F03E68E3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04: Top ten think points for designers on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0375-8786-4E9E-A637-BF91C540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leads: RIBA and ICE</a:t>
            </a:r>
          </a:p>
          <a:p>
            <a:r>
              <a:rPr lang="en-GB" dirty="0"/>
              <a:t>The most contentious project!</a:t>
            </a:r>
          </a:p>
          <a:p>
            <a:r>
              <a:rPr lang="en-GB" dirty="0"/>
              <a:t>RIBA and ICE cannot work together on this and have split into independent groups, neither of which has been able to agree internally an output</a:t>
            </a:r>
          </a:p>
          <a:p>
            <a:r>
              <a:rPr lang="en-GB" dirty="0"/>
              <a:t>Latest version October 2018 from RIBA, ICE no output</a:t>
            </a:r>
          </a:p>
          <a:p>
            <a:r>
              <a:rPr lang="en-GB" dirty="0"/>
              <a:t>New version to be developed for review by HCLG main committee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27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0ACB-80E8-4525-9955-4DBB15EC1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05: Core learning aims for designers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0877-90A1-4909-A395-0EBF805A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leads: Balfour Beatty, SID and ex SSE Director </a:t>
            </a:r>
          </a:p>
          <a:p>
            <a:r>
              <a:rPr lang="en-GB" dirty="0"/>
              <a:t>Project output changed to various topics: concrete; contaminated land and buildings; human factors; noise; etc</a:t>
            </a:r>
          </a:p>
          <a:p>
            <a:r>
              <a:rPr lang="en-GB" dirty="0"/>
              <a:t>Interest most widely shown when subject was technical </a:t>
            </a:r>
            <a:r>
              <a:rPr lang="en-GB" dirty="0" err="1"/>
              <a:t>eg</a:t>
            </a:r>
            <a:r>
              <a:rPr lang="en-GB" dirty="0"/>
              <a:t> concrete. THIS IS AN IMPORTANT MESSAGE</a:t>
            </a:r>
          </a:p>
        </p:txBody>
      </p:sp>
    </p:spTree>
    <p:extLst>
      <p:ext uri="{BB962C8B-B14F-4D97-AF65-F5344CB8AC3E}">
        <p14:creationId xmlns:p14="http://schemas.microsoft.com/office/powerpoint/2010/main" val="41043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8A65-52F2-4430-8204-2D8730DF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05: Core learning aims: Contaminated land and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A3B7F-FC5C-4724-A4CF-51AD94028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Environmental Hazards Management Association established as a not for profit industry body to work with the whole supply chain</a:t>
            </a:r>
          </a:p>
          <a:p>
            <a:r>
              <a:rPr lang="en-GB" dirty="0"/>
              <a:t>CIRIA is high end professional partner </a:t>
            </a:r>
            <a:r>
              <a:rPr lang="en-GB" dirty="0" err="1"/>
              <a:t>ie</a:t>
            </a:r>
            <a:r>
              <a:rPr lang="en-GB" dirty="0"/>
              <a:t> will take on the in-depth work in this area</a:t>
            </a:r>
          </a:p>
          <a:p>
            <a:r>
              <a:rPr lang="en-GB" dirty="0"/>
              <a:t>Heathrow keen to develop Client requirements</a:t>
            </a:r>
          </a:p>
          <a:p>
            <a:r>
              <a:rPr lang="en-GB" dirty="0"/>
              <a:t>Research on lower exposure limits current as existing zero tolerances unworkable</a:t>
            </a:r>
          </a:p>
        </p:txBody>
      </p:sp>
    </p:spTree>
    <p:extLst>
      <p:ext uri="{BB962C8B-B14F-4D97-AF65-F5344CB8AC3E}">
        <p14:creationId xmlns:p14="http://schemas.microsoft.com/office/powerpoint/2010/main" val="3254606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760</Words>
  <Application>Microsoft Office PowerPoint</Application>
  <PresentationFormat>Widescreen</PresentationFormat>
  <Paragraphs>105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Focusing on health in construction</vt:lpstr>
      <vt:lpstr>Design for Health Task Group: How we work</vt:lpstr>
      <vt:lpstr>Project 01: Information for Designers on Health</vt:lpstr>
      <vt:lpstr>Project 02: Client reasonable expectation of designers</vt:lpstr>
      <vt:lpstr>Project 03: Skills, Knowledge, Attitude, Training and Experience</vt:lpstr>
      <vt:lpstr>Project 03a: Organisational Capability Maturity Index</vt:lpstr>
      <vt:lpstr>Project 04: Top ten think points for designers on health</vt:lpstr>
      <vt:lpstr>Project 05: Core learning aims for designers</vt:lpstr>
      <vt:lpstr>Project 05: Core learning aims: Contaminated land and structures</vt:lpstr>
      <vt:lpstr>Project 05: Noise</vt:lpstr>
      <vt:lpstr>PowerPoint Presentation</vt:lpstr>
      <vt:lpstr>Recent new additions</vt:lpstr>
      <vt:lpstr>About HCLG</vt:lpstr>
      <vt:lpstr>PowerPoint Presentation</vt:lpstr>
      <vt:lpstr>Why the need to focus on health?</vt:lpstr>
      <vt:lpstr>What do we mean by ‘health’ versus ‘Wellbeing’?</vt:lpstr>
      <vt:lpstr>What the HCLG is doing</vt:lpstr>
      <vt:lpstr>What are our members doing?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involved with the HCLG</vt:lpstr>
      <vt:lpstr>What can you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Brunt</dc:creator>
  <cp:lastModifiedBy>Potter, Doug</cp:lastModifiedBy>
  <cp:revision>40</cp:revision>
  <dcterms:created xsi:type="dcterms:W3CDTF">2018-08-31T11:14:15Z</dcterms:created>
  <dcterms:modified xsi:type="dcterms:W3CDTF">2019-07-24T10:52:38Z</dcterms:modified>
</cp:coreProperties>
</file>