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customXml/itemProps6.xml" ContentType="application/vnd.openxmlformats-officedocument.customXml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18"/>
  </p:notesMasterIdLst>
  <p:handoutMasterIdLst>
    <p:handoutMasterId r:id="rId19"/>
  </p:handoutMasterIdLst>
  <p:sldIdLst>
    <p:sldId id="256" r:id="rId8"/>
    <p:sldId id="334" r:id="rId9"/>
    <p:sldId id="315" r:id="rId10"/>
    <p:sldId id="348" r:id="rId11"/>
    <p:sldId id="339" r:id="rId12"/>
    <p:sldId id="336" r:id="rId13"/>
    <p:sldId id="345" r:id="rId14"/>
    <p:sldId id="335" r:id="rId15"/>
    <p:sldId id="349" r:id="rId16"/>
    <p:sldId id="347" r:id="rId17"/>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39105" autoAdjust="0"/>
  </p:normalViewPr>
  <p:slideViewPr>
    <p:cSldViewPr>
      <p:cViewPr varScale="1">
        <p:scale>
          <a:sx n="33" d="100"/>
          <a:sy n="33" d="100"/>
        </p:scale>
        <p:origin x="-308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80" d="100"/>
          <a:sy n="80" d="100"/>
        </p:scale>
        <p:origin x="-3054" y="-84"/>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atin typeface="Arial" charset="0"/>
              </a:defRPr>
            </a:lvl1pPr>
          </a:lstStyle>
          <a:p>
            <a:pPr>
              <a:defRPr/>
            </a:pPr>
            <a:fld id="{786EB58F-976C-4A25-A310-95D5CDFFA03A}" type="datetimeFigureOut">
              <a:rPr lang="en-GB"/>
              <a:pPr>
                <a:defRPr/>
              </a:pPr>
              <a:t>24/10/2015</a:t>
            </a:fld>
            <a:endParaRPr lang="en-GB" dirty="0"/>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atin typeface="Arial" charset="0"/>
              </a:defRPr>
            </a:lvl1pPr>
          </a:lstStyle>
          <a:p>
            <a:pPr>
              <a:defRPr/>
            </a:pPr>
            <a:fld id="{7829A939-C846-4890-B796-B2707C4A40B5}"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1CC7E59-C207-4969-9D87-0F088A46196B}" type="datetimeFigureOut">
              <a:rPr lang="en-US"/>
              <a:pPr>
                <a:defRPr/>
              </a:pPr>
              <a:t>10/24/2015</a:t>
            </a:fld>
            <a:endParaRPr lang="en-US"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E0BD83D-FDE9-48FC-94D8-AE5AFAF949A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defRPr/>
            </a:pPr>
            <a:r>
              <a:rPr lang="en-GB" sz="3200" b="1" i="1" dirty="0" smtClean="0">
                <a:solidFill>
                  <a:srgbClr val="FF0000"/>
                </a:solidFill>
              </a:rPr>
              <a:t>Welcome people to the briefing</a:t>
            </a:r>
          </a:p>
          <a:p>
            <a:pPr marL="228600" eaLnBrk="1" hangingPunct="1">
              <a:defRPr/>
            </a:pPr>
            <a:endParaRPr lang="en-GB" sz="2800" dirty="0" smtClean="0"/>
          </a:p>
          <a:p>
            <a:pPr marL="228600" eaLnBrk="1" hangingPunct="1">
              <a:defRPr/>
            </a:pPr>
            <a:r>
              <a:rPr lang="en-GB" sz="2800" dirty="0" smtClean="0"/>
              <a:t>At BAM Nuttall we choose to be safe – If we see something unsafe we Don’t walk by! We have to believe that ‘No one is going to get hurt here’ and go about our work with that in mind.</a:t>
            </a:r>
          </a:p>
          <a:p>
            <a:pPr marL="228600" eaLnBrk="1" hangingPunct="1">
              <a:defRPr/>
            </a:pPr>
            <a:endParaRPr lang="en-GB" sz="2800" dirty="0" smtClean="0"/>
          </a:p>
          <a:p>
            <a:pPr marL="228600" eaLnBrk="1" hangingPunct="1">
              <a:defRPr/>
            </a:pPr>
            <a:r>
              <a:rPr lang="en-GB" sz="2800" dirty="0" smtClean="0"/>
              <a:t>It is our aim to give you a safe working environment so that you go home unhurt at the end of each working day. This will only happen if you also choose to be safe. Please look after your work area and ensure it is a safe place for you and other people. We have an open, honest, culture that allows you to take action if you do find an unsafe situation. We ask that you don’t walk by and make it safe. You should never put yourself or others at risk in doing so.  If it’s simple and safe then sort it. If you need assistance – speak to your Supervisor. If you see unsafe behaviour then you are free to challenge the individual involved in a respectful way that shows your concern for the other person. Best of all, set a good example by acting safely yourself and don’t do anything that could put anyone else at risk.</a:t>
            </a:r>
          </a:p>
          <a:p>
            <a:pPr marL="228600" eaLnBrk="1" hangingPunct="1">
              <a:defRPr/>
            </a:pPr>
            <a:endParaRPr lang="en-GB" sz="2800" dirty="0" smtClean="0"/>
          </a:p>
          <a:p>
            <a:pPr marL="228600" eaLnBrk="1" hangingPunct="1">
              <a:defRPr/>
            </a:pPr>
            <a:r>
              <a:rPr lang="en-GB" sz="2800" dirty="0" smtClean="0"/>
              <a:t>If we Don’t walk by! we will all have a safer and happier workplace where people show a genuine concern for each other. So please choose to be safe and look out for yourself and others. This is surely what we all want and expect. If you have any questions please ask your Supervisor.</a:t>
            </a:r>
          </a:p>
          <a:p>
            <a:pPr marL="228600" eaLnBrk="1" hangingPunct="1">
              <a:defRPr/>
            </a:pPr>
            <a:endParaRPr lang="en-GB" sz="2800" dirty="0" smtClean="0"/>
          </a:p>
          <a:p>
            <a:pPr marL="228600" eaLnBrk="1" hangingPunct="1">
              <a:defRPr/>
            </a:pPr>
            <a:endParaRPr lang="en-GB" sz="2800"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4D6171-C8BF-4F53-8FF7-8D2EA3066B86}"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defRPr/>
            </a:pPr>
            <a:endParaRPr lang="en-US" sz="4000" dirty="0" smtClean="0"/>
          </a:p>
          <a:p>
            <a:pPr eaLnBrk="1" hangingPunct="1">
              <a:defRPr/>
            </a:pPr>
            <a:r>
              <a:rPr lang="en-US" sz="4000" dirty="0" smtClean="0"/>
              <a:t>Over the last year a number of people have been seriously injured on construction sites when they have been working alongside or operating plant or equipment. The reasons for this are not simple and therefore the solution is not straightforward..  </a:t>
            </a:r>
          </a:p>
          <a:p>
            <a:pPr eaLnBrk="1" hangingPunct="1">
              <a:defRPr/>
            </a:pPr>
            <a:endParaRPr lang="en-US" sz="4000" dirty="0" smtClean="0"/>
          </a:p>
          <a:p>
            <a:pPr eaLnBrk="1" hangingPunct="1">
              <a:defRPr/>
            </a:pPr>
            <a:r>
              <a:rPr lang="en-US" sz="4000" dirty="0" smtClean="0"/>
              <a:t>Construction sites place people in situations where they can be vulnerable. We try very hard to avoid this and have invested in technology, training and planning to reduce plant related incidents to a minimum. </a:t>
            </a:r>
          </a:p>
          <a:p>
            <a:pPr eaLnBrk="1" hangingPunct="1">
              <a:defRPr/>
            </a:pPr>
            <a:r>
              <a:rPr lang="en-US" sz="4000" dirty="0" smtClean="0"/>
              <a:t>You can help us by staying on your guard. Particularly on working with or alongside new or different items of plant or equipment. Only work with plant you are competent to operate. Even when you are doing operating plant or equipment you are used to – occasionally rethink what you are doing. If there is a particular aspect of your work that troubles you and you think should be improved – tell your Supervisor. If plant is damaged – tell your Supervisor.</a:t>
            </a:r>
          </a:p>
          <a:p>
            <a:pPr eaLnBrk="1" hangingPunct="1">
              <a:defRPr/>
            </a:pPr>
            <a:endParaRPr lang="en-US" sz="4000" dirty="0" smtClean="0"/>
          </a:p>
          <a:p>
            <a:pPr eaLnBrk="1" hangingPunct="1">
              <a:defRPr/>
            </a:pPr>
            <a:r>
              <a:rPr lang="en-US" sz="4000" dirty="0" smtClean="0"/>
              <a:t>The victims of an incident aren’t just the injured person. Families have to deal with the aftermath and even people involved in an incident who are not hurt can be left with the mental scars. Never use plant or equipment unless you are authorised, competent and it is safe to do so. If you are Supervisor make sure this rule is not broken when putting people to work.</a:t>
            </a:r>
          </a:p>
          <a:p>
            <a:pPr eaLnBrk="1" hangingPunct="1">
              <a:defRPr/>
            </a:pPr>
            <a:endParaRPr lang="en-US" sz="4000" dirty="0" smtClean="0"/>
          </a:p>
          <a:p>
            <a:pPr eaLnBrk="1" hangingPunct="1">
              <a:defRPr/>
            </a:pPr>
            <a:r>
              <a:rPr lang="en-US" sz="4000" b="1" dirty="0" smtClean="0"/>
              <a:t>Thank you.</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134394-D95F-488C-A239-446962E216BD}"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defRPr/>
            </a:pPr>
            <a:r>
              <a:rPr lang="en-US" sz="4000" b="1" i="1" dirty="0" smtClean="0"/>
              <a:t>The Rules</a:t>
            </a:r>
          </a:p>
          <a:p>
            <a:pPr eaLnBrk="1" hangingPunct="1">
              <a:defRPr/>
            </a:pPr>
            <a:endParaRPr lang="en-US" sz="4000" dirty="0" smtClean="0"/>
          </a:p>
          <a:p>
            <a:pPr eaLnBrk="1" hangingPunct="1">
              <a:spcBef>
                <a:spcPct val="0"/>
              </a:spcBef>
              <a:defRPr/>
            </a:pPr>
            <a:r>
              <a:rPr lang="en-US" altLang="en-US" sz="4000" dirty="0" smtClean="0"/>
              <a:t>We have the twelve rules of Don’t walk by!</a:t>
            </a:r>
          </a:p>
          <a:p>
            <a:pPr eaLnBrk="1" hangingPunct="1">
              <a:spcBef>
                <a:spcPct val="0"/>
              </a:spcBef>
              <a:defRPr/>
            </a:pPr>
            <a:endParaRPr lang="en-US" altLang="en-US" sz="4000" dirty="0" smtClean="0"/>
          </a:p>
          <a:p>
            <a:pPr eaLnBrk="1" hangingPunct="1">
              <a:spcBef>
                <a:spcPct val="0"/>
              </a:spcBef>
              <a:defRPr/>
            </a:pPr>
            <a:r>
              <a:rPr lang="en-US" altLang="en-US" sz="4000" dirty="0" smtClean="0"/>
              <a:t>The rules are there to keep us from being hurt. Once we’re hurt we can’t turn back and undo what’s happened. A rule that seemed unnecessary often becomes the opposite when we’re heading towards the local A&amp;E. So let’s make the rules necessary and worth sticking to before we learn the hard way.</a:t>
            </a:r>
          </a:p>
          <a:p>
            <a:pPr eaLnBrk="1" hangingPunct="1">
              <a:spcBef>
                <a:spcPct val="0"/>
              </a:spcBef>
              <a:defRPr/>
            </a:pPr>
            <a:endParaRPr lang="en-US" altLang="en-US" sz="4000" dirty="0" smtClean="0"/>
          </a:p>
          <a:p>
            <a:pPr eaLnBrk="1" hangingPunct="1">
              <a:defRPr/>
            </a:pPr>
            <a:r>
              <a:rPr lang="en-US" sz="4000" dirty="0" smtClean="0"/>
              <a:t>There are twelve Rules – these have been created through a review of incidents and observations received in recent years. Some relate to serious hazards encountered on site – others on issues which crop up regularly in observations, inspections and near miss reports. This month we will concentrate on rule number 5 – ‘Never use plant or equipment unless you are authorised to do so’ and give a briefing on it. </a:t>
            </a:r>
          </a:p>
          <a:p>
            <a:pPr eaLnBrk="1" hangingPunct="1">
              <a:defRPr/>
            </a:pPr>
            <a:endParaRPr lang="en-US" sz="4000"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CCBD72-1B4E-4484-A214-C959FB2E0CB3}"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defRPr/>
            </a:pPr>
            <a:r>
              <a:rPr lang="en-US" altLang="en-US" sz="4000" b="1" i="1" dirty="0" smtClean="0"/>
              <a:t>Rule 5 - </a:t>
            </a:r>
            <a:r>
              <a:rPr lang="en-GB" altLang="en-US" sz="4000" b="1" i="1" dirty="0" smtClean="0"/>
              <a:t>Never use plant or equipment unless you are authorised, competent and it is safe to do so</a:t>
            </a:r>
          </a:p>
          <a:p>
            <a:pPr eaLnBrk="1" hangingPunct="1">
              <a:defRPr/>
            </a:pPr>
            <a:endParaRPr lang="en-US" altLang="en-US" sz="4000" b="1" dirty="0" smtClean="0"/>
          </a:p>
          <a:p>
            <a:pPr eaLnBrk="1" hangingPunct="1">
              <a:defRPr/>
            </a:pPr>
            <a:r>
              <a:rPr lang="en-US" altLang="en-US" sz="4000" b="1" dirty="0" smtClean="0"/>
              <a:t>Question: In relation to rule 5 - What does authorised and competent mean in relation to plant and equipment?</a:t>
            </a:r>
          </a:p>
          <a:p>
            <a:pPr eaLnBrk="1" hangingPunct="1">
              <a:defRPr/>
            </a:pPr>
            <a:r>
              <a:rPr lang="en-GB" altLang="en-US" sz="4000" dirty="0" smtClean="0"/>
              <a:t>See what the delegates responses are and then compare with your own thoughts and the guidance below:</a:t>
            </a:r>
          </a:p>
          <a:p>
            <a:pPr eaLnBrk="1" hangingPunct="1">
              <a:defRPr/>
            </a:pPr>
            <a:endParaRPr lang="en-GB" altLang="en-US" sz="4000" dirty="0" smtClean="0"/>
          </a:p>
          <a:p>
            <a:pPr eaLnBrk="1" hangingPunct="1">
              <a:defRPr/>
            </a:pPr>
            <a:r>
              <a:rPr lang="en-GB" altLang="en-US" sz="4000" b="1" dirty="0" smtClean="0"/>
              <a:t>Authorised </a:t>
            </a:r>
            <a:r>
              <a:rPr lang="en-GB" altLang="en-US" sz="4000" dirty="0" smtClean="0"/>
              <a:t>– The operator has been inducted, had their competence cards checked and verified. The operator is formally briefed for the work activity and is familiar with the plant to be used, prior to being granted permission to use the piece of plant.</a:t>
            </a:r>
            <a:endParaRPr lang="en-GB" altLang="en-US" sz="4000" b="1" dirty="0" smtClean="0"/>
          </a:p>
          <a:p>
            <a:pPr eaLnBrk="1" hangingPunct="1">
              <a:defRPr/>
            </a:pPr>
            <a:endParaRPr lang="en-GB" altLang="en-US" sz="4000" b="1" dirty="0" smtClean="0"/>
          </a:p>
          <a:p>
            <a:pPr eaLnBrk="1" hangingPunct="1">
              <a:defRPr/>
            </a:pPr>
            <a:r>
              <a:rPr lang="en-GB" altLang="en-US" sz="4000" b="1" dirty="0" smtClean="0"/>
              <a:t>Competent</a:t>
            </a:r>
            <a:r>
              <a:rPr lang="en-GB" altLang="en-US" sz="4000" dirty="0" smtClean="0"/>
              <a:t> – The operators skills, knowledge and experience specific to the plant and work activity to be carried out have been assessed as acceptable for the work to be carried out before the operator is put to work.</a:t>
            </a:r>
          </a:p>
          <a:p>
            <a:pPr eaLnBrk="1" hangingPunct="1">
              <a:defRPr/>
            </a:pPr>
            <a:endParaRPr lang="en-GB" altLang="en-US" sz="4000" b="1" dirty="0" smtClean="0"/>
          </a:p>
          <a:p>
            <a:pPr eaLnBrk="1" hangingPunct="1">
              <a:defRPr/>
            </a:pPr>
            <a:r>
              <a:rPr lang="en-GB" altLang="en-US" sz="4000" b="1" dirty="0" smtClean="0"/>
              <a:t>Question: Why do you think this is an important rule?</a:t>
            </a:r>
          </a:p>
          <a:p>
            <a:pPr eaLnBrk="1" hangingPunct="1">
              <a:defRPr/>
            </a:pPr>
            <a:endParaRPr lang="en-GB" altLang="en-US" sz="4000" b="1" dirty="0" smtClean="0"/>
          </a:p>
          <a:p>
            <a:pPr eaLnBrk="1" hangingPunct="1">
              <a:defRPr/>
            </a:pPr>
            <a:r>
              <a:rPr lang="en-US" altLang="en-US" sz="4000" dirty="0" smtClean="0"/>
              <a:t>Allow participants to answer the question and top off with your own thoughts based around moral, legal and financial consequences. Not least: </a:t>
            </a:r>
          </a:p>
          <a:p>
            <a:pPr eaLnBrk="1" hangingPunct="1">
              <a:defRPr/>
            </a:pPr>
            <a:endParaRPr lang="en-US" altLang="en-US" sz="4000" dirty="0" smtClean="0"/>
          </a:p>
          <a:p>
            <a:pPr marL="171450" indent="-171450" eaLnBrk="1" hangingPunct="1">
              <a:buFont typeface="Wingdings" panose="05000000000000000000" pitchFamily="2" charset="2"/>
              <a:buChar char="Ø"/>
              <a:defRPr/>
            </a:pPr>
            <a:r>
              <a:rPr lang="en-US" altLang="en-US" sz="4000" dirty="0" smtClean="0"/>
              <a:t>People may get hurt/killed leading to significant lasting effects on wider family and colleagues alike.</a:t>
            </a:r>
          </a:p>
          <a:p>
            <a:pPr marL="171450" indent="-171450" eaLnBrk="1" hangingPunct="1">
              <a:buFont typeface="Wingdings" panose="05000000000000000000" pitchFamily="2" charset="2"/>
              <a:buChar char="Ø"/>
              <a:defRPr/>
            </a:pPr>
            <a:r>
              <a:rPr lang="en-US" altLang="en-US" sz="4000" dirty="0" smtClean="0"/>
              <a:t>Individual and company criminal prosecutions.</a:t>
            </a:r>
          </a:p>
          <a:p>
            <a:pPr marL="171450" indent="-171450" eaLnBrk="1" hangingPunct="1">
              <a:buFont typeface="Wingdings" panose="05000000000000000000" pitchFamily="2" charset="2"/>
              <a:buChar char="Ø"/>
              <a:defRPr/>
            </a:pPr>
            <a:r>
              <a:rPr lang="en-US" altLang="en-US" sz="4000" dirty="0" smtClean="0"/>
              <a:t>Enforcement action on the company and individuals.</a:t>
            </a:r>
          </a:p>
          <a:p>
            <a:pPr marL="171450" indent="-171450" eaLnBrk="1" hangingPunct="1">
              <a:buFont typeface="Wingdings" panose="05000000000000000000" pitchFamily="2" charset="2"/>
              <a:buChar char="Ø"/>
              <a:defRPr/>
            </a:pPr>
            <a:r>
              <a:rPr lang="en-US" altLang="en-US" sz="4000" dirty="0" smtClean="0"/>
              <a:t>Disciplinary action including potential loss of employment.</a:t>
            </a:r>
          </a:p>
          <a:p>
            <a:pPr marL="171450" indent="-171450" eaLnBrk="1" hangingPunct="1">
              <a:buFont typeface="Wingdings" panose="05000000000000000000" pitchFamily="2" charset="2"/>
              <a:buChar char="Ø"/>
              <a:defRPr/>
            </a:pPr>
            <a:r>
              <a:rPr lang="en-US" altLang="en-US" sz="4000" dirty="0" smtClean="0"/>
              <a:t>Loss of production to the work.</a:t>
            </a:r>
          </a:p>
          <a:p>
            <a:pPr marL="171450" indent="-171450" eaLnBrk="1" hangingPunct="1">
              <a:buFont typeface="Wingdings" panose="05000000000000000000" pitchFamily="2" charset="2"/>
              <a:buChar char="Ø"/>
              <a:defRPr/>
            </a:pPr>
            <a:r>
              <a:rPr lang="en-US" altLang="en-US" sz="4000" dirty="0" smtClean="0"/>
              <a:t>Damaged individual and corporate reputations leading to loss of future work for both.</a:t>
            </a:r>
          </a:p>
          <a:p>
            <a:pPr marL="171450" indent="-171450" eaLnBrk="1" hangingPunct="1">
              <a:buFont typeface="Wingdings" panose="05000000000000000000" pitchFamily="2" charset="2"/>
              <a:buChar char="Ø"/>
              <a:defRPr/>
            </a:pPr>
            <a:endParaRPr lang="en-US" altLang="en-US" sz="4000" dirty="0" smtClean="0"/>
          </a:p>
          <a:p>
            <a:pPr eaLnBrk="1" hangingPunct="1">
              <a:buFont typeface="Wingdings" panose="05000000000000000000" pitchFamily="2" charset="2"/>
              <a:buNone/>
              <a:defRPr/>
            </a:pPr>
            <a:r>
              <a:rPr lang="en-US" altLang="en-US" sz="4000" dirty="0" smtClean="0"/>
              <a:t>We all have responsibilities as employees and to BAM Nuttall as a whole to not use plant or equipment unless we are authorised and competent.</a:t>
            </a:r>
          </a:p>
          <a:p>
            <a:pPr eaLnBrk="1" hangingPunct="1">
              <a:defRPr/>
            </a:pPr>
            <a:endParaRPr lang="en-US" sz="4000"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02B8FF-6E70-4CA4-B2DF-05DB681C8344}"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GB" b="1" i="1" dirty="0" smtClean="0"/>
              <a:t>Competence starts with the card</a:t>
            </a:r>
          </a:p>
          <a:p>
            <a:pPr>
              <a:defRPr/>
            </a:pPr>
            <a:endParaRPr lang="en-GB" b="1" i="1" dirty="0" smtClean="0"/>
          </a:p>
          <a:p>
            <a:pPr>
              <a:defRPr/>
            </a:pPr>
            <a:r>
              <a:rPr lang="en-GB" dirty="0" smtClean="0"/>
              <a:t>For most items of operated plant a competence card is the initial baseline in the assessment for competence on site.</a:t>
            </a:r>
          </a:p>
          <a:p>
            <a:pPr>
              <a:defRPr/>
            </a:pPr>
            <a:endParaRPr lang="en-GB" dirty="0" smtClean="0"/>
          </a:p>
          <a:p>
            <a:pPr>
              <a:defRPr/>
            </a:pPr>
            <a:r>
              <a:rPr lang="en-GB" b="1" dirty="0" smtClean="0"/>
              <a:t>Question: </a:t>
            </a:r>
            <a:r>
              <a:rPr lang="en-GB" dirty="0" smtClean="0"/>
              <a:t>How else may the competence for the operator be assessed?</a:t>
            </a:r>
          </a:p>
          <a:p>
            <a:pPr>
              <a:defRPr/>
            </a:pPr>
            <a:r>
              <a:rPr lang="en-GB" dirty="0" smtClean="0"/>
              <a:t>Have an open discussion.</a:t>
            </a:r>
          </a:p>
          <a:p>
            <a:pPr>
              <a:defRPr/>
            </a:pPr>
            <a:endParaRPr lang="en-GB" dirty="0" smtClean="0"/>
          </a:p>
          <a:p>
            <a:pPr>
              <a:defRPr/>
            </a:pPr>
            <a:r>
              <a:rPr lang="en-GB" dirty="0" smtClean="0"/>
              <a:t>Bring in the following points:</a:t>
            </a:r>
          </a:p>
          <a:p>
            <a:pPr marL="171450" indent="-171450">
              <a:buFont typeface="Wingdings" panose="05000000000000000000" pitchFamily="2" charset="2"/>
              <a:buChar char="Ø"/>
              <a:defRPr/>
            </a:pPr>
            <a:r>
              <a:rPr lang="en-GB" dirty="0" smtClean="0"/>
              <a:t>Talking to the operator on the types of plant that have been used, e.g. there may be a need for additional familiarisation training for the specific piece of plant on our site. Whether they have a red or blue CPCS card is a factor for consideration.</a:t>
            </a:r>
          </a:p>
          <a:p>
            <a:pPr marL="171450" indent="-171450">
              <a:buFont typeface="Wingdings" panose="05000000000000000000" pitchFamily="2" charset="2"/>
              <a:buChar char="Ø"/>
              <a:defRPr/>
            </a:pPr>
            <a:r>
              <a:rPr lang="en-GB" dirty="0" smtClean="0"/>
              <a:t>As part of the BAM Nuttall system a supervisor or plant coordinator has to watch the plant operator and decide if they are happy with what they see, this is recorded on the company forms.</a:t>
            </a:r>
            <a:r>
              <a:rPr lang="en-GB" b="1" dirty="0" smtClean="0"/>
              <a:t> </a:t>
            </a:r>
            <a:r>
              <a:rPr lang="en-GB" dirty="0" smtClean="0"/>
              <a:t>Also, as part of this review, the supervisor for the work observes the skills for the plant operator via ongoing supervision and is recorded as part of the compliance monitoring check for activity plans.</a:t>
            </a:r>
            <a:endParaRPr lang="en-GB" b="1" dirty="0" smtClean="0"/>
          </a:p>
          <a:p>
            <a:pPr>
              <a:buFont typeface="Wingdings" panose="05000000000000000000" pitchFamily="2" charset="2"/>
              <a:buNone/>
              <a:defRPr/>
            </a:pPr>
            <a:endParaRPr lang="en-GB" b="1" dirty="0" smtClean="0"/>
          </a:p>
          <a:p>
            <a:pPr>
              <a:buFont typeface="Wingdings" panose="05000000000000000000" pitchFamily="2" charset="2"/>
              <a:buNone/>
              <a:defRPr/>
            </a:pPr>
            <a:r>
              <a:rPr lang="en-GB" dirty="0" smtClean="0"/>
              <a:t>It is important to remember that just having a competence card is not considered to meet the full requirements for skills, knowledge and experience. Also in the mix here is having the right behaviour to operate plant and equipment. E.g. not wearing a seat belt at all times is a breach of training and rules hence casts doubt over the operators competence. This is a similar theory to when someone passes their driving test, it is often considered that someone doesn’t fully learn to drive until after they have passed their test, this is the experience element we need.</a:t>
            </a:r>
          </a:p>
          <a:p>
            <a:pPr>
              <a:buFont typeface="Wingdings" panose="05000000000000000000" pitchFamily="2" charset="2"/>
              <a:buNone/>
              <a:defRPr/>
            </a:pPr>
            <a:endParaRPr lang="en-GB" dirty="0" smtClean="0"/>
          </a:p>
          <a:p>
            <a:pPr>
              <a:buFont typeface="Wingdings" panose="05000000000000000000" pitchFamily="2" charset="2"/>
              <a:buNone/>
              <a:defRPr/>
            </a:pPr>
            <a:r>
              <a:rPr lang="en-GB" dirty="0" smtClean="0"/>
              <a:t>As members of the Civil Engineering Contractors Association (CECA), there is a manual of recognised cards which is our staring point for authorising an operator to use a specific piece of plant on our sites. This manual also covers other areas of competence such as scaffolding, demolition, general awareness such as CSCS etc.</a:t>
            </a:r>
          </a:p>
          <a:p>
            <a:pPr>
              <a:buFont typeface="Wingdings" panose="05000000000000000000" pitchFamily="2" charset="2"/>
              <a:buNone/>
              <a:defRPr/>
            </a:pPr>
            <a:endParaRPr lang="en-GB" dirty="0" smtClean="0"/>
          </a:p>
          <a:p>
            <a:pPr>
              <a:buFont typeface="Wingdings" panose="05000000000000000000" pitchFamily="2" charset="2"/>
              <a:buNone/>
              <a:defRPr/>
            </a:pPr>
            <a:r>
              <a:rPr lang="en-GB" dirty="0" smtClean="0"/>
              <a:t>Where there is not an industry recognised card such as for an abrasive wheel or other powered equipment, then the competence and in particular the training element to use the equipment is assessed via the Agent in conjunction with the BAM Nuttall training team based at Halesowen.</a:t>
            </a:r>
          </a:p>
          <a:p>
            <a:pPr>
              <a:buFont typeface="Wingdings" panose="05000000000000000000" pitchFamily="2" charset="2"/>
              <a:buNone/>
              <a:defRPr/>
            </a:pPr>
            <a:endParaRPr lang="en-GB" dirty="0" smtClean="0"/>
          </a:p>
          <a:p>
            <a:pPr>
              <a:buFont typeface="Wingdings" panose="05000000000000000000" pitchFamily="2" charset="2"/>
              <a:buNone/>
              <a:defRPr/>
            </a:pPr>
            <a:r>
              <a:rPr lang="en-GB" dirty="0" smtClean="0"/>
              <a:t>Note that in relation to an abrasive wheel there is a common misconception that the training is only needed to change the wheel, this use to be the case under previous legislation. However since the introduction of the Provision Use and Work Equipment Regulations 1998, all work equipment requires training to use and training to supervise its use. </a:t>
            </a:r>
          </a:p>
          <a:p>
            <a:pPr>
              <a:buFont typeface="Wingdings" panose="05000000000000000000" pitchFamily="2" charset="2"/>
              <a:buNone/>
              <a:defRPr/>
            </a:pPr>
            <a:endParaRPr lang="en-GB" dirty="0" smtClean="0"/>
          </a:p>
          <a:p>
            <a:pPr>
              <a:buFont typeface="Wingdings" panose="05000000000000000000" pitchFamily="2" charset="2"/>
              <a:buNone/>
              <a:defRPr/>
            </a:pPr>
            <a:endParaRPr lang="en-GB" dirty="0" smtClean="0"/>
          </a:p>
          <a:p>
            <a:pPr>
              <a:defRPr/>
            </a:pPr>
            <a:endParaRPr lang="en-GB" dirty="0" smtClean="0"/>
          </a:p>
          <a:p>
            <a:pPr>
              <a:defRPr/>
            </a:pPr>
            <a:endParaRPr lang="en-GB" dirty="0" smtClean="0"/>
          </a:p>
          <a:p>
            <a:pPr>
              <a:defRPr/>
            </a:pPr>
            <a:endParaRPr lang="en-GB" dirty="0"/>
          </a:p>
        </p:txBody>
      </p:sp>
      <p:sp>
        <p:nvSpPr>
          <p:cNvPr id="4" name="Slide Number Placeholder 3"/>
          <p:cNvSpPr>
            <a:spLocks noGrp="1"/>
          </p:cNvSpPr>
          <p:nvPr>
            <p:ph type="sldNum" sz="quarter" idx="5"/>
          </p:nvPr>
        </p:nvSpPr>
        <p:spPr/>
        <p:txBody>
          <a:bodyPr/>
          <a:lstStyle/>
          <a:p>
            <a:pPr>
              <a:defRPr/>
            </a:pPr>
            <a:fld id="{67931006-F1AB-4E49-96F3-EE38E5C4CB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eaLnBrk="1" hangingPunct="1">
              <a:spcBef>
                <a:spcPct val="0"/>
              </a:spcBef>
              <a:defRPr/>
            </a:pPr>
            <a:r>
              <a:rPr lang="en-US" altLang="en-US" sz="4000" b="1" i="1" dirty="0" smtClean="0"/>
              <a:t>Incidents</a:t>
            </a:r>
          </a:p>
          <a:p>
            <a:pPr eaLnBrk="1" hangingPunct="1">
              <a:spcBef>
                <a:spcPct val="0"/>
              </a:spcBef>
              <a:defRPr/>
            </a:pPr>
            <a:endParaRPr lang="en-US" altLang="en-US" sz="4000" b="1" i="1" dirty="0" smtClean="0"/>
          </a:p>
          <a:p>
            <a:pPr>
              <a:defRPr/>
            </a:pPr>
            <a:r>
              <a:rPr lang="en-GB" altLang="en-US" sz="4000" dirty="0" smtClean="0"/>
              <a:t>One overturned item of plant on our sites is one too many. Over the years there have been such several incidents, all of which had the potential to cause significant injury to both the operator and anyone in proximity to the plant. Most of these incidents have had some element of operator not carrying out the operation in accordance with their training. This illustrates the importance of respecting exclusion zones around mobile plant. The operator is at least in a cab with their seatbelt on – those within the proximity have no protection whatsoever. </a:t>
            </a:r>
          </a:p>
          <a:p>
            <a:pPr>
              <a:defRPr/>
            </a:pPr>
            <a:endParaRPr lang="en-GB" altLang="en-US" sz="4000" dirty="0" smtClean="0"/>
          </a:p>
          <a:p>
            <a:pPr>
              <a:defRPr/>
            </a:pPr>
            <a:r>
              <a:rPr lang="en-GB" altLang="en-US" sz="4000" dirty="0" smtClean="0"/>
              <a:t>In 2014 a tractor operator was tragically killed on the public highway when the tractor was hit from behind by a road wagon. The investigation found that the operator was not at fault in relation to the collision but had not been wearing his seatbelt. A very sobering thought.</a:t>
            </a:r>
          </a:p>
          <a:p>
            <a:pPr>
              <a:defRPr/>
            </a:pPr>
            <a:endParaRPr lang="en-GB" altLang="en-US" sz="4000" dirty="0" smtClean="0"/>
          </a:p>
          <a:p>
            <a:pPr>
              <a:defRPr/>
            </a:pPr>
            <a:r>
              <a:rPr lang="en-GB" altLang="en-US" sz="4000" dirty="0" smtClean="0"/>
              <a:t>It is also fair to say that some of the incidents have occurred through poor planning and management of an issue or using the wrong piece of plant or equipment for the task. </a:t>
            </a:r>
          </a:p>
          <a:p>
            <a:pPr>
              <a:defRPr/>
            </a:pPr>
            <a:endParaRPr lang="en-GB" altLang="en-US" sz="4000" dirty="0" smtClean="0"/>
          </a:p>
          <a:p>
            <a:pPr>
              <a:defRPr/>
            </a:pPr>
            <a:r>
              <a:rPr lang="en-GB" altLang="en-US" sz="4000" dirty="0" smtClean="0"/>
              <a:t>We have a significant amount of plant and equipment in our sites at any one time and we all need to respect it. </a:t>
            </a:r>
          </a:p>
          <a:p>
            <a:pPr>
              <a:defRPr/>
            </a:pPr>
            <a:endParaRPr lang="en-GB" altLang="en-US" sz="4000" dirty="0" smtClean="0"/>
          </a:p>
          <a:p>
            <a:pPr>
              <a:defRPr/>
            </a:pPr>
            <a:r>
              <a:rPr lang="en-GB" altLang="en-US" sz="4000" dirty="0" smtClean="0"/>
              <a:t>However, we are all in this together and if we see something wrong, we don’t walk by.</a:t>
            </a:r>
          </a:p>
          <a:p>
            <a:pPr eaLnBrk="1" hangingPunct="1">
              <a:spcBef>
                <a:spcPct val="0"/>
              </a:spcBef>
              <a:defRPr/>
            </a:pPr>
            <a:endParaRPr lang="en-US" altLang="en-US" sz="4000" dirty="0" smtClean="0"/>
          </a:p>
          <a:p>
            <a:pPr eaLnBrk="1" hangingPunct="1">
              <a:spcBef>
                <a:spcPct val="0"/>
              </a:spcBef>
              <a:defRPr/>
            </a:pPr>
            <a:endParaRPr lang="en-US" altLang="en-US" sz="4000"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CD71EC-7376-42C2-BEBD-C6950C813EFB}"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a:defRPr/>
            </a:pPr>
            <a:r>
              <a:rPr lang="en-GB" sz="4000" b="1" i="1" dirty="0" smtClean="0"/>
              <a:t>Defective plant? Report it</a:t>
            </a:r>
          </a:p>
          <a:p>
            <a:pPr>
              <a:defRPr/>
            </a:pPr>
            <a:endParaRPr lang="en-GB" sz="4000" b="1" dirty="0" smtClean="0"/>
          </a:p>
          <a:p>
            <a:pPr>
              <a:defRPr/>
            </a:pPr>
            <a:r>
              <a:rPr lang="en-GB" sz="4000" dirty="0" smtClean="0"/>
              <a:t>BAM Nuttall has management systems that include planned preventative maintenance, regular visual and recorded inspections and in some cases through examinations.</a:t>
            </a:r>
          </a:p>
          <a:p>
            <a:pPr>
              <a:defRPr/>
            </a:pPr>
            <a:endParaRPr lang="en-GB" sz="4000" dirty="0" smtClean="0"/>
          </a:p>
          <a:p>
            <a:pPr>
              <a:defRPr/>
            </a:pPr>
            <a:r>
              <a:rPr lang="en-GB" sz="4000" dirty="0" smtClean="0"/>
              <a:t>This is necessary as plant and equipment is expected to operate in all sorts of conditions and environments. This can lead to incidental damage such as scratches and bumps on paintwork up to catastrophic damage such as overturning. Most items of plant are fitted with safety features such as lights, mirrors, sensors, cameras – these must function. Also mechanical damage such as oil leaks and ineffective brakes which can render plant dangerous to operate must be rectified. It is important that we carry out all the required maintenance checks on plant and the required records are kept. We should not abuse or disrespect plant and take ownership of it. </a:t>
            </a:r>
          </a:p>
          <a:p>
            <a:pPr>
              <a:defRPr/>
            </a:pPr>
            <a:endParaRPr lang="en-GB" sz="4000" dirty="0" smtClean="0"/>
          </a:p>
          <a:p>
            <a:pPr>
              <a:defRPr/>
            </a:pPr>
            <a:r>
              <a:rPr lang="en-GB" sz="4000" dirty="0" smtClean="0"/>
              <a:t>However, additional to that is a responsibility on all of us through Don’t Walk By to report issues that we see. This may include things such as a broken brake light on a 4x4 vehicle, an electric cable with a cut in the outer sheathing, a bald tyre. There are also defects that only the operator will know about such as issues with warning lights, defective brakes, a broken CCTV screen and other safety devices. All of these issues need to be reported, and in some cases is they are deemed a safety critical defect the plant must be stopped from being used pending the issue being fixed. </a:t>
            </a:r>
          </a:p>
          <a:p>
            <a:pPr>
              <a:defRPr/>
            </a:pPr>
            <a:endParaRPr lang="en-GB" sz="4000" dirty="0" smtClean="0"/>
          </a:p>
          <a:p>
            <a:pPr>
              <a:defRPr/>
            </a:pPr>
            <a:r>
              <a:rPr lang="en-GB" sz="4000" dirty="0" smtClean="0"/>
              <a:t>The preference for all of us is to find defects prior to an incident occurring and having it sorted out. We all know that defects can cause incidents. The subsequent investigation will review the history of defects and whether they have been reported and why they were not fixed. There may well be disciplinary consequences as a result of the findings for the investigation.</a:t>
            </a:r>
          </a:p>
          <a:p>
            <a:pPr eaLnBrk="1" hangingPunct="1">
              <a:defRPr/>
            </a:pPr>
            <a:endParaRPr lang="en-US" sz="4000"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9798FE-D3FE-4DB9-B056-1A3F8B05FBA1}"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a:defRPr/>
            </a:pPr>
            <a:r>
              <a:rPr lang="en-GB" altLang="en-US" sz="4000" b="1" i="1" dirty="0" smtClean="0">
                <a:solidFill>
                  <a:prstClr val="black"/>
                </a:solidFill>
              </a:rPr>
              <a:t>Incidents</a:t>
            </a:r>
          </a:p>
          <a:p>
            <a:pPr>
              <a:defRPr/>
            </a:pPr>
            <a:endParaRPr lang="en-GB" altLang="en-US" sz="4000" dirty="0" smtClean="0">
              <a:solidFill>
                <a:prstClr val="black"/>
              </a:solidFill>
            </a:endParaRPr>
          </a:p>
          <a:p>
            <a:pPr>
              <a:defRPr/>
            </a:pPr>
            <a:r>
              <a:rPr lang="en-GB" altLang="en-US" sz="4000" dirty="0" smtClean="0">
                <a:solidFill>
                  <a:prstClr val="black"/>
                </a:solidFill>
              </a:rPr>
              <a:t>There are thousands of items of plant and equipment on our projects every day. If used properly and maintained they make our lives easier and more productive. We strive to supply good equipment and have invested heavily in our own plant as well as choosing the best plant hire providers in the market.</a:t>
            </a:r>
          </a:p>
          <a:p>
            <a:pPr>
              <a:defRPr/>
            </a:pPr>
            <a:endParaRPr lang="en-GB" altLang="en-US" sz="4000" dirty="0" smtClean="0">
              <a:solidFill>
                <a:prstClr val="black"/>
              </a:solidFill>
            </a:endParaRPr>
          </a:p>
          <a:p>
            <a:pPr>
              <a:defRPr/>
            </a:pPr>
            <a:r>
              <a:rPr lang="en-GB" altLang="en-US" sz="4000" dirty="0" smtClean="0">
                <a:solidFill>
                  <a:prstClr val="black"/>
                </a:solidFill>
              </a:rPr>
              <a:t>Despite this - In recent years the use of defective plant has featured in a number of incidents – in some cases leading to serious injuries. </a:t>
            </a:r>
          </a:p>
          <a:p>
            <a:pPr marL="571500" indent="-571500">
              <a:buFont typeface="Arial" panose="020B0604020202020204" pitchFamily="34" charset="0"/>
              <a:buChar char="•"/>
              <a:defRPr/>
            </a:pPr>
            <a:r>
              <a:rPr lang="en-GB" altLang="en-US" sz="4000" dirty="0" smtClean="0">
                <a:solidFill>
                  <a:prstClr val="black"/>
                </a:solidFill>
              </a:rPr>
              <a:t>A broken door stay was not reported which contributed to a broken ankle on exiting a piece of plant as the hand hold didn’t work.</a:t>
            </a:r>
          </a:p>
          <a:p>
            <a:pPr marL="571500" indent="-571500">
              <a:buFont typeface="Arial" panose="020B0604020202020204" pitchFamily="34" charset="0"/>
              <a:buChar char="•"/>
              <a:defRPr/>
            </a:pPr>
            <a:r>
              <a:rPr lang="en-GB" altLang="en-US" sz="4000" dirty="0" smtClean="0">
                <a:solidFill>
                  <a:prstClr val="black"/>
                </a:solidFill>
              </a:rPr>
              <a:t>A missing bolt in a lifting frame contributed to a load being dropped – seriously injuring the slinger.</a:t>
            </a:r>
          </a:p>
          <a:p>
            <a:pPr marL="571500" indent="-571500">
              <a:buFont typeface="Arial" panose="020B0604020202020204" pitchFamily="34" charset="0"/>
              <a:buChar char="•"/>
              <a:defRPr/>
            </a:pPr>
            <a:r>
              <a:rPr lang="en-GB" altLang="en-US" sz="4000" dirty="0" smtClean="0">
                <a:solidFill>
                  <a:prstClr val="black"/>
                </a:solidFill>
              </a:rPr>
              <a:t>A steel walkway was damaged leading to an operative falling into the sea – fortunately uninjured</a:t>
            </a:r>
          </a:p>
          <a:p>
            <a:pPr marL="571500" indent="-571500">
              <a:buFont typeface="Arial" panose="020B0604020202020204" pitchFamily="34" charset="0"/>
              <a:buChar char="•"/>
              <a:defRPr/>
            </a:pPr>
            <a:endParaRPr lang="en-GB" altLang="en-US" sz="4000" dirty="0" smtClean="0">
              <a:solidFill>
                <a:prstClr val="black"/>
              </a:solidFill>
            </a:endParaRPr>
          </a:p>
          <a:p>
            <a:pPr>
              <a:buFont typeface="Arial" panose="020B0604020202020204" pitchFamily="34" charset="0"/>
              <a:buNone/>
              <a:defRPr/>
            </a:pPr>
            <a:endParaRPr lang="en-GB" altLang="en-US" sz="4000" dirty="0" smtClean="0">
              <a:solidFill>
                <a:prstClr val="black"/>
              </a:solidFill>
            </a:endParaRPr>
          </a:p>
          <a:p>
            <a:pPr marL="571500" indent="-571500">
              <a:buFont typeface="Arial" panose="020B0604020202020204" pitchFamily="34" charset="0"/>
              <a:buChar char="•"/>
              <a:defRPr/>
            </a:pPr>
            <a:endParaRPr lang="en-GB" altLang="en-US" sz="4000" dirty="0" smtClean="0">
              <a:solidFill>
                <a:prstClr val="black"/>
              </a:solidFill>
            </a:endParaRPr>
          </a:p>
          <a:p>
            <a:pPr>
              <a:buFont typeface="Arial" panose="020B0604020202020204" pitchFamily="34" charset="0"/>
              <a:buNone/>
              <a:defRPr/>
            </a:pPr>
            <a:endParaRPr lang="en-GB" altLang="en-US" sz="4000" dirty="0" smtClean="0">
              <a:solidFill>
                <a:prstClr val="black"/>
              </a:solidFill>
            </a:endParaRPr>
          </a:p>
          <a:p>
            <a:pPr marL="571500" indent="-571500">
              <a:buFont typeface="Arial" panose="020B0604020202020204" pitchFamily="34" charset="0"/>
              <a:buChar char="•"/>
              <a:defRPr/>
            </a:pPr>
            <a:endParaRPr lang="en-GB" altLang="en-US" sz="4000" dirty="0" smtClean="0">
              <a:solidFill>
                <a:prstClr val="black"/>
              </a:solidFill>
            </a:endParaRPr>
          </a:p>
          <a:p>
            <a:pPr eaLnBrk="1" hangingPunct="1">
              <a:spcBef>
                <a:spcPct val="0"/>
              </a:spcBef>
              <a:defRPr/>
            </a:pPr>
            <a:endParaRPr lang="en-US" sz="4000"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7D3FC4-BC3F-4E82-819E-74F895B93D78}"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2709863" y="714375"/>
            <a:ext cx="1441450" cy="1081088"/>
          </a:xfrm>
          <a:noFill/>
          <a:ln>
            <a:solidFill>
              <a:srgbClr val="000000"/>
            </a:solidFill>
            <a:miter lim="800000"/>
            <a:headEnd/>
            <a:tailEnd/>
          </a:ln>
        </p:spPr>
      </p:sp>
      <p:sp>
        <p:nvSpPr>
          <p:cNvPr id="3" name="Notes Placeholder 2"/>
          <p:cNvSpPr>
            <a:spLocks noGrp="1"/>
          </p:cNvSpPr>
          <p:nvPr>
            <p:ph type="body" idx="1"/>
          </p:nvPr>
        </p:nvSpPr>
        <p:spPr>
          <a:xfrm>
            <a:off x="454025" y="2011363"/>
            <a:ext cx="5761038" cy="7513637"/>
          </a:xfrm>
        </p:spPr>
        <p:txBody>
          <a:bodyPr>
            <a:normAutofit fontScale="25000" lnSpcReduction="20000"/>
          </a:bodyPr>
          <a:lstStyle/>
          <a:p>
            <a:pPr>
              <a:defRPr/>
            </a:pPr>
            <a:r>
              <a:rPr lang="en-GB" sz="4000" b="1" i="1" dirty="0" smtClean="0"/>
              <a:t>Switch off secure</a:t>
            </a:r>
          </a:p>
          <a:p>
            <a:pPr>
              <a:defRPr/>
            </a:pPr>
            <a:endParaRPr lang="en-GB" sz="4000" b="1" i="1" dirty="0" smtClean="0"/>
          </a:p>
          <a:p>
            <a:pPr>
              <a:defRPr/>
            </a:pPr>
            <a:r>
              <a:rPr lang="en-GB" sz="4000" dirty="0" smtClean="0"/>
              <a:t>It is important to turn off plant when not in use – During breaks in activity and at the end of the shift. It is also important to make it secure. Particularly in areas open to general public. </a:t>
            </a:r>
          </a:p>
          <a:p>
            <a:pPr>
              <a:defRPr/>
            </a:pPr>
            <a:endParaRPr lang="en-GB" sz="4000" dirty="0" smtClean="0"/>
          </a:p>
          <a:p>
            <a:pPr>
              <a:defRPr/>
            </a:pPr>
            <a:r>
              <a:rPr lang="en-GB" sz="4000" dirty="0" smtClean="0"/>
              <a:t>There have been occasions where keys to plant are lost or unavailable and the it has been started by other means. This is an unacceptable practice. One of main reasons being the item of plant is left running when not in use to save starting again. This practice is rare and must be stopped altogether. </a:t>
            </a:r>
          </a:p>
          <a:p>
            <a:pPr>
              <a:defRPr/>
            </a:pPr>
            <a:endParaRPr lang="en-GB" sz="4000" b="1" dirty="0" smtClean="0"/>
          </a:p>
          <a:p>
            <a:pPr>
              <a:defRPr/>
            </a:pPr>
            <a:r>
              <a:rPr lang="en-GB" sz="4000" dirty="0" smtClean="0"/>
              <a:t>Switch off plant and make it secure is not only relates to operated plant but also equipment such as powered tools. E.g. a drill not being left unattended whilst connected to a power supply preventing the potential for somebody to pick it up and receive an injury through inadvertently switching it on.</a:t>
            </a:r>
          </a:p>
          <a:p>
            <a:pPr eaLnBrk="1" hangingPunct="1">
              <a:spcBef>
                <a:spcPct val="0"/>
              </a:spcBef>
              <a:defRPr/>
            </a:pPr>
            <a:endParaRPr lang="en-US" altLang="en-US" sz="4000"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D411D4-CB4B-4B72-BBE7-3BB323D7B4A4}"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GB" b="1" dirty="0" smtClean="0"/>
              <a:t>Download the video</a:t>
            </a:r>
          </a:p>
          <a:p>
            <a:pPr>
              <a:defRPr/>
            </a:pPr>
            <a:endParaRPr lang="en-GB" dirty="0" smtClean="0"/>
          </a:p>
          <a:p>
            <a:pPr>
              <a:defRPr/>
            </a:pPr>
            <a:r>
              <a:rPr lang="en-GB" dirty="0" smtClean="0"/>
              <a:t>For this rule, we are going to watch a short video produced under controlled conditions. </a:t>
            </a:r>
          </a:p>
          <a:p>
            <a:pPr>
              <a:defRPr/>
            </a:pPr>
            <a:endParaRPr lang="en-GB" dirty="0" smtClean="0"/>
          </a:p>
          <a:p>
            <a:pPr>
              <a:defRPr/>
            </a:pPr>
            <a:r>
              <a:rPr lang="en-GB" dirty="0" smtClean="0"/>
              <a:t>Afterwards we will have a discussion on what issues you observed in relation to the plant operator.</a:t>
            </a:r>
          </a:p>
          <a:p>
            <a:pPr>
              <a:defRPr/>
            </a:pPr>
            <a:endParaRPr lang="en-GB" dirty="0" smtClean="0"/>
          </a:p>
          <a:p>
            <a:pPr>
              <a:defRPr/>
            </a:pPr>
            <a:r>
              <a:rPr lang="en-GB" dirty="0" smtClean="0"/>
              <a:t>After showing the video:</a:t>
            </a:r>
          </a:p>
          <a:p>
            <a:pPr>
              <a:defRPr/>
            </a:pPr>
            <a:endParaRPr lang="en-GB" dirty="0" smtClean="0">
              <a:solidFill>
                <a:srgbClr val="FF0000"/>
              </a:solidFill>
            </a:endParaRPr>
          </a:p>
          <a:p>
            <a:pPr>
              <a:defRPr/>
            </a:pPr>
            <a:r>
              <a:rPr lang="en-GB" b="1" dirty="0" smtClean="0">
                <a:solidFill>
                  <a:srgbClr val="FF0000"/>
                </a:solidFill>
              </a:rPr>
              <a:t>Question: In the first part of the video - What did the operator of the plant do wrong that did or could have lead to an accident?</a:t>
            </a:r>
            <a:endParaRPr lang="en-GB" dirty="0" smtClean="0"/>
          </a:p>
          <a:p>
            <a:pPr>
              <a:defRPr/>
            </a:pPr>
            <a:endParaRPr lang="en-GB" dirty="0" smtClean="0"/>
          </a:p>
          <a:p>
            <a:pPr>
              <a:defRPr/>
            </a:pPr>
            <a:r>
              <a:rPr lang="en-GB" dirty="0" smtClean="0"/>
              <a:t>Allow participants to come up with their thoughts and top with the following:</a:t>
            </a:r>
          </a:p>
          <a:p>
            <a:pPr>
              <a:defRPr/>
            </a:pPr>
            <a:endParaRPr lang="en-GB" dirty="0" smtClean="0"/>
          </a:p>
          <a:p>
            <a:pPr marL="228600" indent="-228600">
              <a:buFont typeface="+mj-lt"/>
              <a:buAutoNum type="arabicPeriod"/>
              <a:defRPr/>
            </a:pPr>
            <a:r>
              <a:rPr lang="en-GB" dirty="0" smtClean="0"/>
              <a:t>The key was left in the ignition of the dumper and the dumper was not locked whilst unattended.</a:t>
            </a:r>
          </a:p>
          <a:p>
            <a:pPr marL="228600" indent="-228600">
              <a:buFont typeface="+mj-lt"/>
              <a:buAutoNum type="arabicPeriod"/>
              <a:defRPr/>
            </a:pPr>
            <a:r>
              <a:rPr lang="en-GB" dirty="0" smtClean="0"/>
              <a:t>He wasn’t wearing a seatbelt on operating the dumper</a:t>
            </a:r>
          </a:p>
          <a:p>
            <a:pPr marL="228600" indent="-228600">
              <a:buFont typeface="+mj-lt"/>
              <a:buAutoNum type="arabicPeriod"/>
              <a:defRPr/>
            </a:pPr>
            <a:r>
              <a:rPr lang="en-GB" dirty="0" smtClean="0"/>
              <a:t>The wing mirror was cracked, the operator clearly looks at this but cannot be bothered to have it fixed – this is a safety critical defect which means the plant needs to be taken out of service.</a:t>
            </a:r>
          </a:p>
          <a:p>
            <a:pPr marL="228600" indent="-228600">
              <a:buFont typeface="+mj-lt"/>
              <a:buAutoNum type="arabicPeriod"/>
              <a:defRPr/>
            </a:pPr>
            <a:r>
              <a:rPr lang="en-GB" dirty="0" smtClean="0"/>
              <a:t>The two trespassers were able to gain access to the site and to the unsecured dumper with the key in the ignition. The fact the door to the plant was left open was an invitation to the trespassers to access site to cause mischief.</a:t>
            </a:r>
          </a:p>
          <a:p>
            <a:pPr marL="228600" indent="-228600">
              <a:buFont typeface="+mj-lt"/>
              <a:buAutoNum type="arabicPeriod"/>
              <a:defRPr/>
            </a:pPr>
            <a:endParaRPr lang="en-GB" dirty="0" smtClean="0"/>
          </a:p>
          <a:p>
            <a:pPr>
              <a:buFont typeface="+mj-lt"/>
              <a:buNone/>
              <a:defRPr/>
            </a:pPr>
            <a:r>
              <a:rPr lang="en-GB" b="1" dirty="0" smtClean="0"/>
              <a:t>In the second part of the video – the right way. What did the operator do that was right?</a:t>
            </a:r>
          </a:p>
          <a:p>
            <a:pPr>
              <a:buFont typeface="+mj-lt"/>
              <a:buNone/>
              <a:defRPr/>
            </a:pPr>
            <a:endParaRPr lang="en-GB" b="1" dirty="0" smtClean="0"/>
          </a:p>
          <a:p>
            <a:pPr marL="228600" indent="-228600">
              <a:buFont typeface="+mj-lt"/>
              <a:buAutoNum type="arabicPeriod"/>
              <a:defRPr/>
            </a:pPr>
            <a:r>
              <a:rPr lang="en-GB" dirty="0" smtClean="0"/>
              <a:t>He took the key out of the ignition.</a:t>
            </a:r>
          </a:p>
          <a:p>
            <a:pPr marL="228600" indent="-228600">
              <a:buFont typeface="+mj-lt"/>
              <a:buAutoNum type="arabicPeriod"/>
              <a:defRPr/>
            </a:pPr>
            <a:r>
              <a:rPr lang="en-GB" dirty="0" smtClean="0"/>
              <a:t>He looks the door, the trespassers still see the dumper but are less inclined to access the site and carry on their way.</a:t>
            </a:r>
          </a:p>
          <a:p>
            <a:pPr marL="228600" indent="-228600">
              <a:buFont typeface="+mj-lt"/>
              <a:buAutoNum type="arabicPeriod"/>
              <a:defRPr/>
            </a:pPr>
            <a:r>
              <a:rPr lang="en-GB" dirty="0" smtClean="0"/>
              <a:t>He checks his mirror and it is in good condition.</a:t>
            </a:r>
          </a:p>
          <a:p>
            <a:pPr>
              <a:buFont typeface="+mj-lt"/>
              <a:buNone/>
              <a:defRPr/>
            </a:pPr>
            <a:endParaRPr lang="en-GB" dirty="0" smtClean="0"/>
          </a:p>
          <a:p>
            <a:pPr>
              <a:buFont typeface="+mj-lt"/>
              <a:buNone/>
              <a:defRPr/>
            </a:pPr>
            <a:endParaRPr lang="en-GB" dirty="0" smtClean="0"/>
          </a:p>
          <a:p>
            <a:pPr>
              <a:buFont typeface="+mj-lt"/>
              <a:buNone/>
              <a:defRPr/>
            </a:pPr>
            <a:r>
              <a:rPr lang="en-GB" dirty="0" smtClean="0"/>
              <a:t>After this section, ask if there any questions.</a:t>
            </a:r>
          </a:p>
          <a:p>
            <a:pPr>
              <a:buFont typeface="+mj-lt"/>
              <a:buNone/>
              <a:defRPr/>
            </a:pPr>
            <a:endParaRPr lang="en-GB" dirty="0" smtClean="0"/>
          </a:p>
          <a:p>
            <a:pPr marL="228600" indent="-228600">
              <a:buFont typeface="+mj-lt"/>
              <a:buAutoNum type="arabicPeriod"/>
              <a:defRPr/>
            </a:pPr>
            <a:endParaRPr lang="en-GB" dirty="0" smtClean="0"/>
          </a:p>
          <a:p>
            <a:pPr>
              <a:defRPr/>
            </a:pPr>
            <a:endParaRPr lang="en-GB" dirty="0" smtClean="0"/>
          </a:p>
          <a:p>
            <a:pPr marL="228600" indent="-228600">
              <a:buFont typeface="+mj-lt"/>
              <a:buAutoNum type="arabicPeriod"/>
              <a:defRPr/>
            </a:pPr>
            <a:endParaRPr lang="en-GB" dirty="0" smtClean="0"/>
          </a:p>
          <a:p>
            <a:pPr>
              <a:defRPr/>
            </a:pPr>
            <a:endParaRPr lang="en-GB" dirty="0" smtClean="0"/>
          </a:p>
          <a:p>
            <a:pPr>
              <a:defRPr/>
            </a:pPr>
            <a:endParaRPr lang="en-GB" dirty="0" smtClean="0"/>
          </a:p>
          <a:p>
            <a:pPr>
              <a:defRPr/>
            </a:pPr>
            <a:endParaRPr lang="en-GB" dirty="0"/>
          </a:p>
        </p:txBody>
      </p:sp>
      <p:sp>
        <p:nvSpPr>
          <p:cNvPr id="4" name="Slide Number Placeholder 3"/>
          <p:cNvSpPr>
            <a:spLocks noGrp="1"/>
          </p:cNvSpPr>
          <p:nvPr>
            <p:ph type="sldNum" sz="quarter" idx="5"/>
          </p:nvPr>
        </p:nvSpPr>
        <p:spPr/>
        <p:txBody>
          <a:bodyPr/>
          <a:lstStyle/>
          <a:p>
            <a:pPr>
              <a:defRPr/>
            </a:pPr>
            <a:fld id="{0803FB36-B229-4DA3-ABCD-1ADBA3F3B97E}"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1657FB8-C33A-4DA8-8826-EB7181A7C76B}" type="datetimeFigureOut">
              <a:rPr lang="en-US"/>
              <a:pPr>
                <a:defRPr/>
              </a:pPr>
              <a:t>10/24/2015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432AE7-5CD0-4AED-9200-77A9115B420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318901-F34B-4BFE-BAC1-81C41529B99D}" type="datetimeFigureOut">
              <a:rPr lang="en-US"/>
              <a:pPr>
                <a:defRPr/>
              </a:pPr>
              <a:t>10/24/2015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C72660-5F86-4CA6-813D-C2985743DEC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DC9BF1-8686-4C71-8153-12454F768875}" type="datetimeFigureOut">
              <a:rPr lang="en-US"/>
              <a:pPr>
                <a:defRPr/>
              </a:pPr>
              <a:t>10/24/2015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2B119A-12A4-4673-9E87-63DF185C8AC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7F8124-293C-4D6A-BF67-DBD090A3B93D}" type="datetimeFigureOut">
              <a:rPr lang="en-US"/>
              <a:pPr>
                <a:defRPr/>
              </a:pPr>
              <a:t>10/24/2015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1FE546-F223-4970-B101-1D21973E4EA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AE5E27-120C-4800-8174-ED912FAA2A03}" type="datetimeFigureOut">
              <a:rPr lang="en-US"/>
              <a:pPr>
                <a:defRPr/>
              </a:pPr>
              <a:t>10/24/2015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202EAF-6AC4-4EC6-9649-DD014111548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25E9E75-D351-4614-B610-1B83E1FFB0E6}" type="datetimeFigureOut">
              <a:rPr lang="en-US"/>
              <a:pPr>
                <a:defRPr/>
              </a:pPr>
              <a:t>10/24/2015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F6BC58-2E04-4685-9224-1BAD0A79E57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2329EC5-74F1-4FBE-9043-D16BFA969BB8}" type="datetimeFigureOut">
              <a:rPr lang="en-US"/>
              <a:pPr>
                <a:defRPr/>
              </a:pPr>
              <a:t>10/24/2015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18F571-BF7F-4767-B8AA-708BE186E05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072F46-1BE7-4901-9D68-AE17CC6605C6}" type="datetimeFigureOut">
              <a:rPr lang="en-US"/>
              <a:pPr>
                <a:defRPr/>
              </a:pPr>
              <a:t>10/24/2015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E939801-A2C3-4EDF-A111-8098251813C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CFDCD9-C90B-4B3A-81B1-4A56C14D0993}" type="datetimeFigureOut">
              <a:rPr lang="en-US"/>
              <a:pPr>
                <a:defRPr/>
              </a:pPr>
              <a:t>10/24/2015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A5D6E1C-9AAD-4F01-BCB5-E57621E646D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7D3889-3E1F-4A42-9789-11821A4394D1}" type="datetimeFigureOut">
              <a:rPr lang="en-US"/>
              <a:pPr>
                <a:defRPr/>
              </a:pPr>
              <a:t>10/24/2015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74CEFC-6E82-4786-95F7-E27BFC74393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6A22C5-173A-43AC-81CF-167295DBB3B4}" type="datetimeFigureOut">
              <a:rPr lang="en-US"/>
              <a:pPr>
                <a:defRPr/>
              </a:pPr>
              <a:t>10/24/2015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58BFBF-4C21-44A4-96E5-DF635391F47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C98CD49-8543-483D-885C-59CAB002F6C9}" type="datetimeFigureOut">
              <a:rPr lang="en-US"/>
              <a:pPr>
                <a:defRPr/>
              </a:pPr>
              <a:t>10/24/2015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E836076-02CE-4B01-AD94-50B65CE9DF8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9"/>
          <p:cNvSpPr txBox="1">
            <a:spLocks noChangeArrowheads="1"/>
          </p:cNvSpPr>
          <p:nvPr/>
        </p:nvSpPr>
        <p:spPr bwMode="auto">
          <a:xfrm>
            <a:off x="179388" y="5429250"/>
            <a:ext cx="8964612" cy="1446213"/>
          </a:xfrm>
          <a:prstGeom prst="rect">
            <a:avLst/>
          </a:prstGeom>
          <a:noFill/>
          <a:ln w="9525">
            <a:noFill/>
            <a:miter lim="800000"/>
            <a:headEnd/>
            <a:tailEnd/>
          </a:ln>
        </p:spPr>
        <p:txBody>
          <a:bodyPr>
            <a:spAutoFit/>
          </a:bodyPr>
          <a:lstStyle/>
          <a:p>
            <a:r>
              <a:rPr lang="en-GB" altLang="en-US" sz="4400" b="1">
                <a:solidFill>
                  <a:srgbClr val="FF0000"/>
                </a:solidFill>
                <a:latin typeface="Calibri" pitchFamily="34" charset="0"/>
              </a:rPr>
              <a:t>Choose to be </a:t>
            </a:r>
            <a:r>
              <a:rPr lang="en-GB" altLang="en-US" sz="4400" b="1">
                <a:solidFill>
                  <a:srgbClr val="00B050"/>
                </a:solidFill>
                <a:latin typeface="Calibri" pitchFamily="34" charset="0"/>
              </a:rPr>
              <a:t>safe</a:t>
            </a:r>
          </a:p>
          <a:p>
            <a:r>
              <a:rPr lang="en-GB" altLang="en-US" sz="4400" b="1">
                <a:solidFill>
                  <a:srgbClr val="00B050"/>
                </a:solidFill>
                <a:latin typeface="Calibri" pitchFamily="34" charset="0"/>
              </a:rPr>
              <a:t>‘No one is going to get </a:t>
            </a:r>
            <a:r>
              <a:rPr lang="en-GB" altLang="en-US" sz="4400" b="1">
                <a:solidFill>
                  <a:srgbClr val="FF0000"/>
                </a:solidFill>
                <a:latin typeface="Calibri" pitchFamily="34" charset="0"/>
              </a:rPr>
              <a:t>hurt </a:t>
            </a:r>
            <a:r>
              <a:rPr lang="en-GB" altLang="en-US" sz="4400" b="1">
                <a:solidFill>
                  <a:srgbClr val="00B050"/>
                </a:solidFill>
                <a:latin typeface="Calibri" pitchFamily="34" charset="0"/>
              </a:rPr>
              <a:t>here’</a:t>
            </a:r>
            <a:endParaRPr lang="en-US" altLang="en-US" sz="4400">
              <a:solidFill>
                <a:srgbClr val="00B050"/>
              </a:solidFill>
              <a:latin typeface="Calibri" pitchFamily="34" charset="0"/>
            </a:endParaRPr>
          </a:p>
        </p:txBody>
      </p:sp>
      <p:pic>
        <p:nvPicPr>
          <p:cNvPr id="2051"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pic>
        <p:nvPicPr>
          <p:cNvPr id="2052" name="Picture 1"/>
          <p:cNvPicPr>
            <a:picLocks noChangeAspect="1"/>
          </p:cNvPicPr>
          <p:nvPr/>
        </p:nvPicPr>
        <p:blipFill>
          <a:blip r:embed="rId4" cstate="print"/>
          <a:srcRect/>
          <a:stretch>
            <a:fillRect/>
          </a:stretch>
        </p:blipFill>
        <p:spPr bwMode="auto">
          <a:xfrm>
            <a:off x="1357313" y="404813"/>
            <a:ext cx="6121400" cy="481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sp>
        <p:nvSpPr>
          <p:cNvPr id="5" name="Rectangle 4"/>
          <p:cNvSpPr/>
          <p:nvPr/>
        </p:nvSpPr>
        <p:spPr>
          <a:xfrm>
            <a:off x="0" y="57398"/>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charset="0"/>
              </a:rPr>
              <a:t>5</a:t>
            </a:r>
          </a:p>
        </p:txBody>
      </p:sp>
      <p:pic>
        <p:nvPicPr>
          <p:cNvPr id="11268" name="Picture 3"/>
          <p:cNvPicPr>
            <a:picLocks noChangeAspect="1"/>
          </p:cNvPicPr>
          <p:nvPr/>
        </p:nvPicPr>
        <p:blipFill>
          <a:blip r:embed="rId4" cstate="print"/>
          <a:srcRect/>
          <a:stretch>
            <a:fillRect/>
          </a:stretch>
        </p:blipFill>
        <p:spPr bwMode="auto">
          <a:xfrm>
            <a:off x="6534150" y="739775"/>
            <a:ext cx="2406650" cy="1804988"/>
          </a:xfrm>
          <a:prstGeom prst="rect">
            <a:avLst/>
          </a:prstGeom>
          <a:noFill/>
          <a:ln w="9525">
            <a:noFill/>
            <a:miter lim="800000"/>
            <a:headEnd/>
            <a:tailEnd/>
          </a:ln>
        </p:spPr>
      </p:pic>
      <p:sp>
        <p:nvSpPr>
          <p:cNvPr id="11269" name="TextBox 6"/>
          <p:cNvSpPr txBox="1">
            <a:spLocks noChangeArrowheads="1"/>
          </p:cNvSpPr>
          <p:nvPr/>
        </p:nvSpPr>
        <p:spPr bwMode="auto">
          <a:xfrm>
            <a:off x="-139700" y="4770438"/>
            <a:ext cx="9245600" cy="1754187"/>
          </a:xfrm>
          <a:prstGeom prst="rect">
            <a:avLst/>
          </a:prstGeom>
          <a:noFill/>
          <a:ln w="9525">
            <a:noFill/>
            <a:miter lim="800000"/>
            <a:headEnd/>
            <a:tailEnd/>
          </a:ln>
        </p:spPr>
        <p:txBody>
          <a:bodyPr>
            <a:spAutoFit/>
          </a:bodyPr>
          <a:lstStyle/>
          <a:p>
            <a:pPr algn="ctr"/>
            <a:r>
              <a:rPr lang="en-GB" altLang="en-US" sz="3600" b="1">
                <a:solidFill>
                  <a:srgbClr val="FF0000"/>
                </a:solidFill>
              </a:rPr>
              <a:t>Never use plant or equipment unless you are authorised, </a:t>
            </a:r>
            <a:r>
              <a:rPr lang="en-GB" altLang="en-US" sz="3600" b="1">
                <a:solidFill>
                  <a:srgbClr val="00B050"/>
                </a:solidFill>
              </a:rPr>
              <a:t>competent</a:t>
            </a:r>
            <a:r>
              <a:rPr lang="en-GB" altLang="en-US" sz="3600" b="1">
                <a:solidFill>
                  <a:srgbClr val="FF0000"/>
                </a:solidFill>
              </a:rPr>
              <a:t> and it is </a:t>
            </a:r>
            <a:r>
              <a:rPr lang="en-GB" altLang="en-US" sz="3600" b="1">
                <a:solidFill>
                  <a:srgbClr val="00B050"/>
                </a:solidFill>
              </a:rPr>
              <a:t>safe</a:t>
            </a:r>
            <a:r>
              <a:rPr lang="en-GB" altLang="en-US" sz="3600" b="1">
                <a:solidFill>
                  <a:srgbClr val="FF0000"/>
                </a:solidFill>
              </a:rPr>
              <a:t> to do so</a:t>
            </a:r>
            <a:endParaRPr lang="en-US" altLang="en-US" sz="3600" b="1">
              <a:solidFill>
                <a:srgbClr val="FF0000"/>
              </a:solidFill>
            </a:endParaRPr>
          </a:p>
        </p:txBody>
      </p:sp>
      <p:pic>
        <p:nvPicPr>
          <p:cNvPr id="11270" name="Picture 1"/>
          <p:cNvPicPr>
            <a:picLocks noChangeAspect="1"/>
          </p:cNvPicPr>
          <p:nvPr/>
        </p:nvPicPr>
        <p:blipFill>
          <a:blip r:embed="rId5" cstate="print"/>
          <a:srcRect/>
          <a:stretch>
            <a:fillRect/>
          </a:stretch>
        </p:blipFill>
        <p:spPr bwMode="auto">
          <a:xfrm>
            <a:off x="250825" y="862013"/>
            <a:ext cx="2736850" cy="1677987"/>
          </a:xfrm>
          <a:prstGeom prst="rect">
            <a:avLst/>
          </a:prstGeom>
          <a:noFill/>
          <a:ln w="9525">
            <a:noFill/>
            <a:miter lim="800000"/>
            <a:headEnd/>
            <a:tailEnd/>
          </a:ln>
        </p:spPr>
      </p:pic>
      <p:pic>
        <p:nvPicPr>
          <p:cNvPr id="11271" name="Picture 2"/>
          <p:cNvPicPr>
            <a:picLocks noChangeAspect="1"/>
          </p:cNvPicPr>
          <p:nvPr/>
        </p:nvPicPr>
        <p:blipFill>
          <a:blip r:embed="rId6" cstate="print"/>
          <a:srcRect/>
          <a:stretch>
            <a:fillRect/>
          </a:stretch>
        </p:blipFill>
        <p:spPr bwMode="auto">
          <a:xfrm>
            <a:off x="3563938" y="862013"/>
            <a:ext cx="2266950" cy="1700212"/>
          </a:xfrm>
          <a:prstGeom prst="rect">
            <a:avLst/>
          </a:prstGeom>
          <a:noFill/>
          <a:ln w="9525">
            <a:noFill/>
            <a:miter lim="800000"/>
            <a:headEnd/>
            <a:tailEnd/>
          </a:ln>
        </p:spPr>
      </p:pic>
      <p:pic>
        <p:nvPicPr>
          <p:cNvPr id="11272" name="Picture 3"/>
          <p:cNvPicPr>
            <a:picLocks noChangeAspect="1"/>
          </p:cNvPicPr>
          <p:nvPr/>
        </p:nvPicPr>
        <p:blipFill>
          <a:blip r:embed="rId7" cstate="print"/>
          <a:srcRect/>
          <a:stretch>
            <a:fillRect/>
          </a:stretch>
        </p:blipFill>
        <p:spPr bwMode="auto">
          <a:xfrm>
            <a:off x="5957888" y="2787650"/>
            <a:ext cx="2951162" cy="1966913"/>
          </a:xfrm>
          <a:prstGeom prst="rect">
            <a:avLst/>
          </a:prstGeom>
          <a:noFill/>
          <a:ln w="9525">
            <a:noFill/>
            <a:miter lim="800000"/>
            <a:headEnd/>
            <a:tailEnd/>
          </a:ln>
        </p:spPr>
      </p:pic>
      <p:pic>
        <p:nvPicPr>
          <p:cNvPr id="11273" name="Picture 6"/>
          <p:cNvPicPr>
            <a:picLocks noChangeAspect="1"/>
          </p:cNvPicPr>
          <p:nvPr/>
        </p:nvPicPr>
        <p:blipFill>
          <a:blip r:embed="rId8" cstate="print"/>
          <a:srcRect/>
          <a:stretch>
            <a:fillRect/>
          </a:stretch>
        </p:blipFill>
        <p:spPr bwMode="auto">
          <a:xfrm>
            <a:off x="4005263" y="2894013"/>
            <a:ext cx="1314450" cy="1754187"/>
          </a:xfrm>
          <a:prstGeom prst="rect">
            <a:avLst/>
          </a:prstGeom>
          <a:noFill/>
          <a:ln w="9525">
            <a:noFill/>
            <a:miter lim="800000"/>
            <a:headEnd/>
            <a:tailEnd/>
          </a:ln>
        </p:spPr>
      </p:pic>
      <p:pic>
        <p:nvPicPr>
          <p:cNvPr id="11274" name="Picture 7"/>
          <p:cNvPicPr>
            <a:picLocks noChangeAspect="1"/>
          </p:cNvPicPr>
          <p:nvPr/>
        </p:nvPicPr>
        <p:blipFill>
          <a:blip r:embed="rId9" cstate="print"/>
          <a:srcRect/>
          <a:stretch>
            <a:fillRect/>
          </a:stretch>
        </p:blipFill>
        <p:spPr bwMode="auto">
          <a:xfrm>
            <a:off x="250825" y="2784475"/>
            <a:ext cx="2484438" cy="186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9"/>
          <p:cNvSpPr txBox="1">
            <a:spLocks noChangeArrowheads="1"/>
          </p:cNvSpPr>
          <p:nvPr/>
        </p:nvSpPr>
        <p:spPr bwMode="auto">
          <a:xfrm>
            <a:off x="1357313" y="5429250"/>
            <a:ext cx="6572250" cy="769938"/>
          </a:xfrm>
          <a:prstGeom prst="rect">
            <a:avLst/>
          </a:prstGeom>
          <a:noFill/>
          <a:ln w="9525">
            <a:noFill/>
            <a:miter lim="800000"/>
            <a:headEnd/>
            <a:tailEnd/>
          </a:ln>
        </p:spPr>
        <p:txBody>
          <a:bodyPr>
            <a:spAutoFit/>
          </a:bodyPr>
          <a:lstStyle/>
          <a:p>
            <a:r>
              <a:rPr lang="en-US" altLang="en-US" sz="4400" b="1">
                <a:solidFill>
                  <a:srgbClr val="FF0000"/>
                </a:solidFill>
                <a:latin typeface="Calibri" pitchFamily="34" charset="0"/>
              </a:rPr>
              <a:t>The Rules</a:t>
            </a:r>
          </a:p>
        </p:txBody>
      </p:sp>
      <p:pic>
        <p:nvPicPr>
          <p:cNvPr id="3075"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pic>
        <p:nvPicPr>
          <p:cNvPr id="3076" name="Picture 6"/>
          <p:cNvPicPr>
            <a:picLocks noChangeAspect="1" noChangeArrowheads="1"/>
          </p:cNvPicPr>
          <p:nvPr/>
        </p:nvPicPr>
        <p:blipFill>
          <a:blip r:embed="rId4" cstate="print"/>
          <a:srcRect/>
          <a:stretch>
            <a:fillRect/>
          </a:stretch>
        </p:blipFill>
        <p:spPr bwMode="auto">
          <a:xfrm>
            <a:off x="0" y="-26988"/>
            <a:ext cx="9144000" cy="525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sp>
        <p:nvSpPr>
          <p:cNvPr id="3" name="TextBox 2"/>
          <p:cNvSpPr txBox="1"/>
          <p:nvPr/>
        </p:nvSpPr>
        <p:spPr>
          <a:xfrm>
            <a:off x="2759542" y="3249037"/>
            <a:ext cx="3293595" cy="1200329"/>
          </a:xfrm>
          <a:prstGeom prst="rect">
            <a:avLst/>
          </a:prstGeom>
          <a:noFill/>
        </p:spPr>
        <p:txBody>
          <a:bodyPr>
            <a:spAutoFit/>
          </a:bodyPr>
          <a:lstStyle/>
          <a:p>
            <a:pPr algn="ctr">
              <a:defRPr/>
            </a:pPr>
            <a:r>
              <a:rPr lang="en-US"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latin typeface="Arial" charset="0"/>
              </a:rPr>
              <a:t>Rule 5</a:t>
            </a:r>
            <a:endParaRPr lang="en-GB" sz="9600" dirty="0">
              <a:latin typeface="Arial" charset="0"/>
            </a:endParaRPr>
          </a:p>
        </p:txBody>
      </p:sp>
      <p:pic>
        <p:nvPicPr>
          <p:cNvPr id="4100" name="Picture 1"/>
          <p:cNvPicPr>
            <a:picLocks noChangeAspect="1"/>
          </p:cNvPicPr>
          <p:nvPr/>
        </p:nvPicPr>
        <p:blipFill>
          <a:blip r:embed="rId4" cstate="print"/>
          <a:srcRect/>
          <a:stretch>
            <a:fillRect/>
          </a:stretch>
        </p:blipFill>
        <p:spPr bwMode="auto">
          <a:xfrm>
            <a:off x="2763838" y="0"/>
            <a:ext cx="3421062" cy="3421063"/>
          </a:xfrm>
          <a:prstGeom prst="rect">
            <a:avLst/>
          </a:prstGeom>
          <a:noFill/>
          <a:ln w="9525">
            <a:noFill/>
            <a:miter lim="800000"/>
            <a:headEnd/>
            <a:tailEnd/>
          </a:ln>
        </p:spPr>
      </p:pic>
      <p:pic>
        <p:nvPicPr>
          <p:cNvPr id="4101" name="Content Placeholder 3"/>
          <p:cNvPicPr>
            <a:picLocks noChangeAspect="1"/>
          </p:cNvPicPr>
          <p:nvPr/>
        </p:nvPicPr>
        <p:blipFill>
          <a:blip r:embed="rId5" cstate="print"/>
          <a:srcRect/>
          <a:stretch>
            <a:fillRect/>
          </a:stretch>
        </p:blipFill>
        <p:spPr bwMode="auto">
          <a:xfrm>
            <a:off x="395288" y="1889125"/>
            <a:ext cx="1746250" cy="1746250"/>
          </a:xfrm>
          <a:prstGeom prst="rect">
            <a:avLst/>
          </a:prstGeom>
          <a:noFill/>
          <a:ln w="9525">
            <a:noFill/>
            <a:miter lim="800000"/>
            <a:headEnd/>
            <a:tailEnd/>
          </a:ln>
        </p:spPr>
      </p:pic>
      <p:pic>
        <p:nvPicPr>
          <p:cNvPr id="4102" name="Picture 4"/>
          <p:cNvPicPr>
            <a:picLocks noChangeAspect="1"/>
          </p:cNvPicPr>
          <p:nvPr/>
        </p:nvPicPr>
        <p:blipFill>
          <a:blip r:embed="rId6" cstate="print"/>
          <a:srcRect/>
          <a:stretch>
            <a:fillRect/>
          </a:stretch>
        </p:blipFill>
        <p:spPr bwMode="auto">
          <a:xfrm>
            <a:off x="6891338" y="1985963"/>
            <a:ext cx="1649412" cy="1649412"/>
          </a:xfrm>
          <a:prstGeom prst="rect">
            <a:avLst/>
          </a:prstGeom>
          <a:noFill/>
          <a:ln w="9525">
            <a:noFill/>
            <a:miter lim="800000"/>
            <a:headEnd/>
            <a:tailEnd/>
          </a:ln>
        </p:spPr>
      </p:pic>
      <p:sp>
        <p:nvSpPr>
          <p:cNvPr id="4103" name="TextBox 6"/>
          <p:cNvSpPr txBox="1">
            <a:spLocks noChangeArrowheads="1"/>
          </p:cNvSpPr>
          <p:nvPr/>
        </p:nvSpPr>
        <p:spPr bwMode="auto">
          <a:xfrm>
            <a:off x="-61913" y="4446588"/>
            <a:ext cx="9245601" cy="1754187"/>
          </a:xfrm>
          <a:prstGeom prst="rect">
            <a:avLst/>
          </a:prstGeom>
          <a:noFill/>
          <a:ln w="9525">
            <a:noFill/>
            <a:miter lim="800000"/>
            <a:headEnd/>
            <a:tailEnd/>
          </a:ln>
        </p:spPr>
        <p:txBody>
          <a:bodyPr>
            <a:spAutoFit/>
          </a:bodyPr>
          <a:lstStyle/>
          <a:p>
            <a:pPr algn="ctr"/>
            <a:r>
              <a:rPr lang="en-GB" altLang="en-US" sz="3600" b="1">
                <a:solidFill>
                  <a:srgbClr val="FF0000"/>
                </a:solidFill>
              </a:rPr>
              <a:t>Never use plant or equipment unless you are authorised, </a:t>
            </a:r>
            <a:r>
              <a:rPr lang="en-GB" altLang="en-US" sz="3600" b="1">
                <a:solidFill>
                  <a:srgbClr val="00B050"/>
                </a:solidFill>
              </a:rPr>
              <a:t>competent</a:t>
            </a:r>
            <a:r>
              <a:rPr lang="en-GB" altLang="en-US" sz="3600" b="1">
                <a:solidFill>
                  <a:srgbClr val="FF0000"/>
                </a:solidFill>
              </a:rPr>
              <a:t> and it is </a:t>
            </a:r>
            <a:r>
              <a:rPr lang="en-GB" altLang="en-US" sz="3600" b="1">
                <a:solidFill>
                  <a:srgbClr val="00B050"/>
                </a:solidFill>
              </a:rPr>
              <a:t>safe</a:t>
            </a:r>
            <a:r>
              <a:rPr lang="en-GB" altLang="en-US" sz="3600" b="1">
                <a:solidFill>
                  <a:srgbClr val="FF0000"/>
                </a:solidFill>
              </a:rPr>
              <a:t> to do so</a:t>
            </a:r>
            <a:endParaRPr lang="en-US" altLang="en-US" sz="3600" b="1">
              <a:solidFill>
                <a:srgbClr val="FF0000"/>
              </a:solidFill>
            </a:endParaRPr>
          </a:p>
        </p:txBody>
      </p:sp>
      <p:sp>
        <p:nvSpPr>
          <p:cNvPr id="13" name="Rectangle 12"/>
          <p:cNvSpPr/>
          <p:nvPr/>
        </p:nvSpPr>
        <p:spPr>
          <a:xfrm>
            <a:off x="0" y="0"/>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charset="0"/>
              </a:rPr>
              <a:t>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3" cstate="print"/>
          <a:srcRect/>
          <a:stretch>
            <a:fillRect/>
          </a:stretch>
        </p:blipFill>
        <p:spPr bwMode="auto">
          <a:xfrm>
            <a:off x="4365625" y="1447800"/>
            <a:ext cx="1695450" cy="2236788"/>
          </a:xfrm>
          <a:prstGeom prst="rect">
            <a:avLst/>
          </a:prstGeom>
          <a:noFill/>
          <a:ln w="9525">
            <a:noFill/>
            <a:miter lim="800000"/>
            <a:headEnd/>
            <a:tailEnd/>
          </a:ln>
        </p:spPr>
      </p:pic>
      <p:pic>
        <p:nvPicPr>
          <p:cNvPr id="5123" name="Picture 1"/>
          <p:cNvPicPr>
            <a:picLocks noChangeAspect="1"/>
          </p:cNvPicPr>
          <p:nvPr/>
        </p:nvPicPr>
        <p:blipFill>
          <a:blip r:embed="rId4" cstate="print"/>
          <a:srcRect/>
          <a:stretch>
            <a:fillRect/>
          </a:stretch>
        </p:blipFill>
        <p:spPr bwMode="auto">
          <a:xfrm>
            <a:off x="179388" y="473075"/>
            <a:ext cx="4186237" cy="4186238"/>
          </a:xfrm>
          <a:prstGeom prst="rect">
            <a:avLst/>
          </a:prstGeom>
          <a:noFill/>
          <a:ln w="9525">
            <a:noFill/>
            <a:miter lim="800000"/>
            <a:headEnd/>
            <a:tailEnd/>
          </a:ln>
        </p:spPr>
      </p:pic>
      <p:pic>
        <p:nvPicPr>
          <p:cNvPr id="45060" name="Picture 4"/>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008316" y="398889"/>
            <a:ext cx="1664197" cy="1212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pic>
        <p:nvPicPr>
          <p:cNvPr id="45061" name="Picture 5"/>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060426" y="1565981"/>
            <a:ext cx="2624787" cy="3514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5062" name="Picture 6"/>
          <p:cNvPicPr>
            <a:picLocks noChangeAspect="1" noChangeArrowheads="1"/>
          </p:cNvPicPr>
          <p:nvPr/>
        </p:nvPicPr>
        <p:blipFill rotWithShape="1">
          <a:blip r:embed="rId7" cstate="email">
            <a:extLst>
              <a:ext uri="{28A0092B-C50C-407E-A947-70E740481C1C}">
                <a14:useLocalDpi xmlns:a14="http://schemas.microsoft.com/office/drawing/2010/main" xmlns=""/>
              </a:ext>
            </a:extLst>
          </a:blip>
          <a:srcRect/>
          <a:stretch/>
        </p:blipFill>
        <p:spPr bwMode="auto">
          <a:xfrm>
            <a:off x="4211960" y="398019"/>
            <a:ext cx="2812092" cy="75818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0" y="0"/>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charset="0"/>
              </a:rPr>
              <a:t>5</a:t>
            </a:r>
          </a:p>
        </p:txBody>
      </p:sp>
      <p:sp>
        <p:nvSpPr>
          <p:cNvPr id="9" name="TextBox 9"/>
          <p:cNvSpPr txBox="1">
            <a:spLocks noChangeArrowheads="1"/>
          </p:cNvSpPr>
          <p:nvPr/>
        </p:nvSpPr>
        <p:spPr bwMode="auto">
          <a:xfrm>
            <a:off x="755650" y="5429250"/>
            <a:ext cx="7689850" cy="76993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GB" altLang="en-US" sz="4400" b="1" dirty="0">
                <a:solidFill>
                  <a:srgbClr val="00B050"/>
                </a:solidFill>
              </a:rPr>
              <a:t>Competence </a:t>
            </a:r>
            <a:r>
              <a:rPr lang="en-GB" altLang="en-US" sz="4400" b="1" dirty="0">
                <a:solidFill>
                  <a:srgbClr val="FF0000"/>
                </a:solidFill>
              </a:rPr>
              <a:t>starts</a:t>
            </a:r>
            <a:r>
              <a:rPr lang="en-GB" altLang="en-US" sz="4400" b="1" dirty="0">
                <a:solidFill>
                  <a:srgbClr val="00B050"/>
                </a:solidFill>
              </a:rPr>
              <a:t> with a card</a:t>
            </a:r>
            <a:endParaRPr lang="en-US" altLang="en-US" sz="4400" b="1" dirty="0" smtClean="0">
              <a:solidFill>
                <a:srgbClr val="FF0000"/>
              </a:solidFill>
            </a:endParaRPr>
          </a:p>
        </p:txBody>
      </p:sp>
      <p:pic>
        <p:nvPicPr>
          <p:cNvPr id="11" name="Picture 3"/>
          <p:cNvPicPr>
            <a:picLocks noGrp="1" noChangeAspect="1" noChangeArrowheads="1"/>
          </p:cNvPicPr>
          <p:nvPr>
            <p:ph idx="1"/>
          </p:nvPr>
        </p:nvPicPr>
        <p:blipFill>
          <a:blip r:embed="rId8" cstate="email">
            <a:extLst>
              <a:ext uri="{28A0092B-C50C-407E-A947-70E740481C1C}">
                <a14:useLocalDpi xmlns:a14="http://schemas.microsoft.com/office/drawing/2010/main" xmlns=""/>
              </a:ext>
            </a:extLst>
          </a:blip>
          <a:srcRect/>
          <a:stretch>
            <a:fillRect/>
          </a:stretch>
        </p:blipFill>
        <p:spPr>
          <a:xfrm>
            <a:off x="3924852" y="3892694"/>
            <a:ext cx="1727434" cy="1188012"/>
          </a:xfrm>
          <a:prstGeom prst="roundRect">
            <a:avLst>
              <a:gd name="adj" fmla="val 8594"/>
            </a:avLst>
          </a:prstGeom>
          <a:solidFill>
            <a:srgbClr val="FFFFFF">
              <a:shade val="85000"/>
            </a:srgbClr>
          </a:solidFill>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pic>
        <p:nvPicPr>
          <p:cNvPr id="5130" name="Picture 4" descr="New-Beyond-Zero-Logo.jpg"/>
          <p:cNvPicPr>
            <a:picLocks noChangeAspect="1"/>
          </p:cNvPicPr>
          <p:nvPr/>
        </p:nvPicPr>
        <p:blipFill>
          <a:blip r:embed="rId9" cstate="print"/>
          <a:srcRect/>
          <a:stretch>
            <a:fillRect/>
          </a:stretch>
        </p:blipFill>
        <p:spPr bwMode="auto">
          <a:xfrm>
            <a:off x="8172450" y="5876925"/>
            <a:ext cx="736600"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6147" name="Picture 4" descr="New-Beyond-Zero-Logo.jpg"/>
          <p:cNvPicPr>
            <a:picLocks noChangeAspect="1"/>
          </p:cNvPicPr>
          <p:nvPr/>
        </p:nvPicPr>
        <p:blipFill>
          <a:blip r:embed="rId4" cstate="print"/>
          <a:srcRect/>
          <a:stretch>
            <a:fillRect/>
          </a:stretch>
        </p:blipFill>
        <p:spPr bwMode="auto">
          <a:xfrm>
            <a:off x="8172450" y="5876925"/>
            <a:ext cx="736600" cy="647700"/>
          </a:xfrm>
          <a:prstGeom prst="rect">
            <a:avLst/>
          </a:prstGeom>
          <a:noFill/>
          <a:ln w="9525">
            <a:noFill/>
            <a:miter lim="800000"/>
            <a:headEnd/>
            <a:tailEnd/>
          </a:ln>
        </p:spPr>
      </p:pic>
      <p:sp>
        <p:nvSpPr>
          <p:cNvPr id="5" name="Rectangle 4"/>
          <p:cNvSpPr/>
          <p:nvPr/>
        </p:nvSpPr>
        <p:spPr>
          <a:xfrm>
            <a:off x="0" y="57398"/>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charset="0"/>
              </a:rPr>
              <a:t>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sp>
        <p:nvSpPr>
          <p:cNvPr id="6" name="TextBox 9"/>
          <p:cNvSpPr txBox="1">
            <a:spLocks noChangeArrowheads="1"/>
          </p:cNvSpPr>
          <p:nvPr/>
        </p:nvSpPr>
        <p:spPr bwMode="auto">
          <a:xfrm>
            <a:off x="755650" y="5186363"/>
            <a:ext cx="7173913" cy="1446212"/>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GB" altLang="en-US" sz="4400" b="1" dirty="0">
                <a:solidFill>
                  <a:srgbClr val="FF0000"/>
                </a:solidFill>
                <a:latin typeface="Arial" pitchFamily="34" charset="0"/>
              </a:rPr>
              <a:t>Defective plant?</a:t>
            </a:r>
          </a:p>
          <a:p>
            <a:pPr algn="ctr" eaLnBrk="1" hangingPunct="1">
              <a:spcBef>
                <a:spcPct val="0"/>
              </a:spcBef>
              <a:buFontTx/>
              <a:buNone/>
              <a:defRPr/>
            </a:pPr>
            <a:r>
              <a:rPr lang="en-GB" altLang="en-US" sz="4400" b="1" dirty="0">
                <a:solidFill>
                  <a:srgbClr val="00B050"/>
                </a:solidFill>
                <a:latin typeface="Arial" pitchFamily="34" charset="0"/>
              </a:rPr>
              <a:t>Report it</a:t>
            </a:r>
          </a:p>
        </p:txBody>
      </p:sp>
      <p:sp>
        <p:nvSpPr>
          <p:cNvPr id="5" name="Rectangle 4"/>
          <p:cNvSpPr/>
          <p:nvPr/>
        </p:nvSpPr>
        <p:spPr>
          <a:xfrm>
            <a:off x="0" y="57398"/>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charset="0"/>
              </a:rPr>
              <a:t>5</a:t>
            </a:r>
          </a:p>
        </p:txBody>
      </p:sp>
      <p:pic>
        <p:nvPicPr>
          <p:cNvPr id="7173" name="Picture 7"/>
          <p:cNvPicPr>
            <a:picLocks noChangeAspect="1" noChangeArrowheads="1"/>
          </p:cNvPicPr>
          <p:nvPr/>
        </p:nvPicPr>
        <p:blipFill>
          <a:blip r:embed="rId4" cstate="print"/>
          <a:srcRect/>
          <a:stretch>
            <a:fillRect/>
          </a:stretch>
        </p:blipFill>
        <p:spPr bwMode="auto">
          <a:xfrm>
            <a:off x="2135188" y="411163"/>
            <a:ext cx="4414837" cy="4422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8195" name="Picture 4" descr="New-Beyond-Zero-Logo.jpg"/>
          <p:cNvPicPr>
            <a:picLocks noChangeAspect="1"/>
          </p:cNvPicPr>
          <p:nvPr/>
        </p:nvPicPr>
        <p:blipFill>
          <a:blip r:embed="rId4" cstate="print"/>
          <a:srcRect/>
          <a:stretch>
            <a:fillRect/>
          </a:stretch>
        </p:blipFill>
        <p:spPr bwMode="auto">
          <a:xfrm>
            <a:off x="8172450" y="5876925"/>
            <a:ext cx="736600" cy="647700"/>
          </a:xfrm>
          <a:prstGeom prst="rect">
            <a:avLst/>
          </a:prstGeom>
          <a:noFill/>
          <a:ln w="9525">
            <a:noFill/>
            <a:miter lim="800000"/>
            <a:headEnd/>
            <a:tailEnd/>
          </a:ln>
        </p:spPr>
      </p:pic>
      <p:sp>
        <p:nvSpPr>
          <p:cNvPr id="5" name="Rectangle 4"/>
          <p:cNvSpPr/>
          <p:nvPr/>
        </p:nvSpPr>
        <p:spPr>
          <a:xfrm>
            <a:off x="0" y="57398"/>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charset="0"/>
              </a:rPr>
              <a:t>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New-Beyond-Zero-Logo.jpg"/>
          <p:cNvPicPr>
            <a:picLocks noChangeAspect="1"/>
          </p:cNvPicPr>
          <p:nvPr/>
        </p:nvPicPr>
        <p:blipFill>
          <a:blip r:embed="rId3" cstate="print"/>
          <a:srcRect/>
          <a:stretch>
            <a:fillRect/>
          </a:stretch>
        </p:blipFill>
        <p:spPr bwMode="auto">
          <a:xfrm>
            <a:off x="8172450" y="5876925"/>
            <a:ext cx="736600" cy="647700"/>
          </a:xfrm>
          <a:prstGeom prst="rect">
            <a:avLst/>
          </a:prstGeom>
          <a:noFill/>
          <a:ln w="9525">
            <a:noFill/>
            <a:miter lim="800000"/>
            <a:headEnd/>
            <a:tailEnd/>
          </a:ln>
        </p:spPr>
      </p:pic>
      <p:sp>
        <p:nvSpPr>
          <p:cNvPr id="6" name="TextBox 9"/>
          <p:cNvSpPr txBox="1">
            <a:spLocks noChangeArrowheads="1"/>
          </p:cNvSpPr>
          <p:nvPr/>
        </p:nvSpPr>
        <p:spPr bwMode="auto">
          <a:xfrm>
            <a:off x="782638" y="5197475"/>
            <a:ext cx="7029450" cy="768350"/>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4400" b="1" dirty="0">
                <a:solidFill>
                  <a:srgbClr val="FF0000"/>
                </a:solidFill>
              </a:rPr>
              <a:t>Switch </a:t>
            </a:r>
            <a:r>
              <a:rPr lang="en-US" altLang="en-US" sz="4400" b="1" dirty="0" smtClean="0">
                <a:solidFill>
                  <a:srgbClr val="FF0000"/>
                </a:solidFill>
              </a:rPr>
              <a:t>off    </a:t>
            </a:r>
            <a:r>
              <a:rPr lang="en-US" altLang="en-US" sz="4400" b="1" dirty="0" smtClean="0">
                <a:solidFill>
                  <a:srgbClr val="00B050"/>
                </a:solidFill>
              </a:rPr>
              <a:t>Secure</a:t>
            </a:r>
          </a:p>
        </p:txBody>
      </p:sp>
      <p:sp>
        <p:nvSpPr>
          <p:cNvPr id="5" name="Rectangle 4"/>
          <p:cNvSpPr/>
          <p:nvPr/>
        </p:nvSpPr>
        <p:spPr>
          <a:xfrm>
            <a:off x="0" y="57398"/>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charset="0"/>
              </a:rPr>
              <a:t>5</a:t>
            </a:r>
          </a:p>
        </p:txBody>
      </p:sp>
      <p:pic>
        <p:nvPicPr>
          <p:cNvPr id="9221" name="Picture 7"/>
          <p:cNvPicPr>
            <a:picLocks noChangeAspect="1" noChangeArrowheads="1"/>
          </p:cNvPicPr>
          <p:nvPr/>
        </p:nvPicPr>
        <p:blipFill>
          <a:blip r:embed="rId4" cstate="print"/>
          <a:srcRect/>
          <a:stretch>
            <a:fillRect/>
          </a:stretch>
        </p:blipFill>
        <p:spPr bwMode="auto">
          <a:xfrm>
            <a:off x="2124075" y="442913"/>
            <a:ext cx="4464050" cy="4471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4213" y="354013"/>
            <a:ext cx="7715250" cy="1143000"/>
          </a:xfrm>
        </p:spPr>
        <p:txBody>
          <a:bodyPr/>
          <a:lstStyle/>
          <a:p>
            <a:r>
              <a:rPr lang="en-GB" altLang="en-US" b="1" smtClean="0">
                <a:solidFill>
                  <a:srgbClr val="FF0000"/>
                </a:solidFill>
              </a:rPr>
              <a:t>The video – Switch off  </a:t>
            </a:r>
            <a:r>
              <a:rPr lang="en-GB" altLang="en-US" b="1" smtClean="0">
                <a:solidFill>
                  <a:srgbClr val="00B050"/>
                </a:solidFill>
              </a:rPr>
              <a:t>Secure</a:t>
            </a:r>
          </a:p>
        </p:txBody>
      </p:sp>
      <p:pic>
        <p:nvPicPr>
          <p:cNvPr id="31746"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xmlns=""/>
              </a:ext>
            </a:extLst>
          </a:blip>
          <a:srcRect/>
          <a:stretch/>
        </p:blipFill>
        <p:spPr>
          <a:xfrm>
            <a:off x="1115616" y="1772816"/>
            <a:ext cx="6984776" cy="3926790"/>
          </a:xfrm>
          <a:ln w="228600" cap="sq" cmpd="thickThin">
            <a:solidFill>
              <a:srgbClr val="000000"/>
            </a:solidFill>
          </a:ln>
          <a:effectLst>
            <a:innerShdw blurRad="76200">
              <a:srgbClr val="000000"/>
            </a:innerShdw>
          </a:effectLst>
          <a:extLst>
            <a:ext uri="{909E8E84-426E-40DD-AFC4-6F175D3DCCD1}">
              <a14:hiddenFill xmlns:a14="http://schemas.microsoft.com/office/drawing/2010/main" xmlns="">
                <a:solidFill>
                  <a:schemeClr val="accent1"/>
                </a:solidFill>
              </a14:hiddenFill>
            </a:ext>
          </a:extLst>
        </p:spPr>
      </p:pic>
      <p:sp>
        <p:nvSpPr>
          <p:cNvPr id="6" name="Rectangle 5"/>
          <p:cNvSpPr/>
          <p:nvPr/>
        </p:nvSpPr>
        <p:spPr>
          <a:xfrm>
            <a:off x="0" y="0"/>
            <a:ext cx="1804157" cy="707886"/>
          </a:xfrm>
          <a:prstGeom prst="rect">
            <a:avLst/>
          </a:prstGeom>
          <a:noFill/>
        </p:spPr>
        <p:txBody>
          <a:bodyPr>
            <a:spAutoFit/>
          </a:bodyPr>
          <a:lstStyle/>
          <a:p>
            <a:pPr algn="ctr">
              <a:defRPr/>
            </a:pPr>
            <a:r>
              <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charset="0"/>
              </a:rPr>
              <a:t>5</a:t>
            </a:r>
          </a:p>
        </p:txBody>
      </p:sp>
      <p:pic>
        <p:nvPicPr>
          <p:cNvPr id="10245" name="Picture 6"/>
          <p:cNvPicPr>
            <a:picLocks noChangeAspect="1" noChangeArrowheads="1"/>
          </p:cNvPicPr>
          <p:nvPr/>
        </p:nvPicPr>
        <p:blipFill>
          <a:blip r:embed="rId4" cstate="print"/>
          <a:srcRect/>
          <a:stretch>
            <a:fillRect/>
          </a:stretch>
        </p:blipFill>
        <p:spPr bwMode="auto">
          <a:xfrm>
            <a:off x="6838950" y="1844675"/>
            <a:ext cx="1046163" cy="1046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Receiver>
    <Name>Policy Auditing</Name>
    <Synchronization>Synchronous</Synchronization>
    <Type>10001</Type>
    <SequenceNumber>1100</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Version=15.0.0.0, Culture=neutral, PublicKeyToken=71e9bce111e9429c</Assembly>
    <Class>Microsoft.Office.RecordsManagement.Internal.AuditHandler</Class>
    <Data/>
    <Filter/>
  </Receiver>
  <Receiver>
    <Name>Policy Label Generator</Name>
    <Synchronization>Synchronous</Synchronization>
    <Type>10001</Type>
    <SequenceNumber>1000</SequenceNumber>
    <Url/>
    <Assembly>Microsoft.Office.Policy, Version=15.0.0.0, Culture=neutral, PublicKeyToken=71e9bce111e9429c</Assembly>
    <Class>Microsoft.Office.RecordsManagement.Internal.LabelHandler</Class>
    <Data/>
    <Filter/>
  </Receiver>
  <Receiver>
    <Name>Policy Label Generator</Name>
    <Synchronization>Synchronous</Synchronization>
    <Type>10002</Type>
    <SequenceNumber>1001</SequenceNumber>
    <Url/>
    <Assembly>Microsoft.Office.Policy, Version=15.0.0.0, Culture=neutral, PublicKeyToken=71e9bce111e9429c</Assembly>
    <Class>Microsoft.Office.RecordsManagement.Internal.LabelHandler</Class>
    <Data/>
    <Filter/>
  </Receiver>
  <Receiver>
    <Name>Policy Label Generator</Name>
    <Synchronization>Synchronous</Synchronization>
    <Type>10004</Type>
    <SequenceNumber>1002</SequenceNumber>
    <Url/>
    <Assembly>Microsoft.Office.Policy, Version=15.0.0.0, Culture=neutral, PublicKeyToken=71e9bce111e9429c</Assembly>
    <Class>Microsoft.Office.RecordsManagement.Internal.LabelHandler</Class>
    <Data/>
    <Filter/>
  </Receiver>
  <Receiver>
    <Name>Policy Label Generator</Name>
    <Synchronization>Synchronous</Synchronization>
    <Type>10006</Type>
    <SequenceNumber>1003</SequenceNumber>
    <Url/>
    <Assembly>Microsoft.Office.Policy, Version=15.0.0.0, Culture=neutral, PublicKeyToken=71e9bce111e9429c</Assembly>
    <Class>Microsoft.Office.RecordsManagement.Internal.LabelHandler</Class>
    <Data/>
    <Filter/>
  </Receiver>
</spe:Receivers>
</file>

<file path=customXml/item3.xml><?xml version="1.0" encoding="utf-8"?>
<?mso-contentType ?>
<p:Policy xmlns:p="office.server.policy" id="" local="true">
  <p:Name>BAM Nuttall Procedure</p:Name>
  <p:Description/>
  <p:Statement/>
  <p:PolicyItems>
    <p:PolicyItem featureId="Microsoft.Office.RecordsManagement.PolicyFeatures.Expiration" staticId="0x010100611958A623F16D49A57F485EE91BCE9F" UniqueId="f1f9e5e8-dc46-4043-ade0-9caf9b82c31f">
      <p:Name>Retention</p:Name>
      <p:Description>Automatic scheduling of content for processing, and performing a retention action on content that has reached its due date.</p:Description>
      <p:CustomData/>
    </p:PolicyItem>
    <p:PolicyItem featureId="Microsoft.Office.RecordsManagement.PolicyFeatures.PolicyAudit" staticId="0x010100611958A623F16D49A57F485EE91BCE9F|937198175" UniqueId="8e7819aa-7323-4e5f-b803-1d4eaa9bfd95">
      <p:Name>Auditing</p:Name>
      <p:Description>Audits user actions on documents and list items to the Audit Log.</p:Description>
      <p:CustomData>
        <Audit>
          <View/>
        </Audit>
      </p:CustomData>
    </p:PolicyItem>
    <p:PolicyItem featureId="Microsoft.Office.RecordsManagement.PolicyFeatures.PolicyLabel" staticId="0x010100611958A623F16D49A57F485EE91BCE9F|-142669285" UniqueId="6595c3b1-5c88-4221-a157-b2dbf21132e8">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font>Arial</font>
          </properties>
          <segment type="literal">Version date [Version date]</segment>
        </label>
      </p:CustomData>
    </p:PolicyItem>
  </p:PolicyItems>
</p:Policy>
</file>

<file path=customXml/item4.xml><?xml version="1.0" encoding="utf-8"?>
<ct:contentTypeSchema xmlns:ct="http://schemas.microsoft.com/office/2006/metadata/contentType" xmlns:ma="http://schemas.microsoft.com/office/2006/metadata/properties/metaAttributes" ct:_="" ma:_="" ma:contentTypeName="Supporting Information" ma:contentTypeID="0x010100611958A623F16D49A57F485EE91BCE9F01004DC3286E2DE1344E8D7F0D86DAC812C4" ma:contentTypeVersion="29" ma:contentTypeDescription="" ma:contentTypeScope="" ma:versionID="49247c83fc313a8b7579befefccfbd4e">
  <xsd:schema xmlns:xsd="http://www.w3.org/2001/XMLSchema" xmlns:xs="http://www.w3.org/2001/XMLSchema" xmlns:p="http://schemas.microsoft.com/office/2006/metadata/properties" xmlns:ns1="http://schemas.microsoft.com/sharepoint/v3" xmlns:ns2="475cbce0-28a0-452f-b686-64c36c6217af" xmlns:ns4="ba121e71-f3e2-45c0-82e7-b6ce713e9dce" xmlns:ns5="19d09389-19b8-4d76-b1b1-d0954e1f59b3" xmlns:ns6="ffb8479c-5148-455c-a524-721c6fbc920f" targetNamespace="http://schemas.microsoft.com/office/2006/metadata/properties" ma:root="true" ma:fieldsID="e66ddba21ebaeb3e4b4ad5aec386745d" ns1:_="" ns2:_="" ns4:_="" ns5:_="" ns6:_="">
    <xsd:import namespace="http://schemas.microsoft.com/sharepoint/v3"/>
    <xsd:import namespace="475cbce0-28a0-452f-b686-64c36c6217af"/>
    <xsd:import namespace="ba121e71-f3e2-45c0-82e7-b6ce713e9dce"/>
    <xsd:import namespace="19d09389-19b8-4d76-b1b1-d0954e1f59b3"/>
    <xsd:import namespace="ffb8479c-5148-455c-a524-721c6fbc920f"/>
    <xsd:element name="properties">
      <xsd:complexType>
        <xsd:sequence>
          <xsd:element name="documentManagement">
            <xsd:complexType>
              <xsd:all>
                <xsd:element ref="ns1:RelatedItems" minOccurs="0"/>
                <xsd:element ref="ns2:Document_x0020_Owner" minOccurs="0"/>
                <xsd:element ref="ns2:Process_x0020_Advisor" minOccurs="0"/>
                <xsd:element ref="ns2:Related_x0020_content" minOccurs="0"/>
                <xsd:element ref="ns2:Version_x0020_date" minOccurs="0"/>
                <xsd:element ref="ns2:e431638b960a4f1b99ffb1b5d13cffa8" minOccurs="0"/>
                <xsd:element ref="ns2:gcb8d25491134a8ea9491397ddbda83b" minOccurs="0"/>
                <xsd:element ref="ns4:TaxCatchAllLabel" minOccurs="0"/>
                <xsd:element ref="ns2:g30970a728174bc6befad23000b01d5a" minOccurs="0"/>
                <xsd:element ref="ns2:kff380230c9646f89abd1f023af5ca1b" minOccurs="0"/>
                <xsd:element ref="ns1:_dlc_Exempt" minOccurs="0"/>
                <xsd:element ref="ns1:_dlc_ExpireDateSaved" minOccurs="0"/>
                <xsd:element ref="ns1:_dlc_ExpireDate" minOccurs="0"/>
                <xsd:element ref="ns2:DLCPolicyLabelValue" minOccurs="0"/>
                <xsd:element ref="ns2:DLCPolicyLabelClientValue" minOccurs="0"/>
                <xsd:element ref="ns2:DLCPolicyLabelLock" minOccurs="0"/>
                <xsd:element ref="ns4:TaxCatchAll" minOccurs="0"/>
                <xsd:element ref="ns5:Button_x0020__x002d__x0020_Create_x0020_Template_x0020_Copy" minOccurs="0"/>
                <xsd:element ref="ns6:No_x0020_Web_x0020_App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latedItems" ma:index="3" nillable="true" ma:displayName="Related Items" ma:hidden="true" ma:internalName="RelatedItems" ma:readOnly="false">
      <xsd:simpleType>
        <xsd:restriction base="dms:Note"/>
      </xsd:simpleType>
    </xsd:element>
    <xsd:element name="_dlc_Exempt" ma:index="22" nillable="true" ma:displayName="Exempt from Policy" ma:hidden="true" ma:internalName="_dlc_Exempt" ma:readOnly="true">
      <xsd:simpleType>
        <xsd:restriction base="dms:Unknown"/>
      </xsd:simpleType>
    </xsd:element>
    <xsd:element name="_dlc_ExpireDateSaved" ma:index="23" nillable="true" ma:displayName="Original Expiration Date" ma:hidden="true" ma:internalName="_dlc_ExpireDateSaved" ma:readOnly="true">
      <xsd:simpleType>
        <xsd:restriction base="dms:DateTime"/>
      </xsd:simpleType>
    </xsd:element>
    <xsd:element name="_dlc_ExpireDate" ma:index="24"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75cbce0-28a0-452f-b686-64c36c6217af" elementFormDefault="qualified">
    <xsd:import namespace="http://schemas.microsoft.com/office/2006/documentManagement/types"/>
    <xsd:import namespace="http://schemas.microsoft.com/office/infopath/2007/PartnerControls"/>
    <xsd:element name="Document_x0020_Owner" ma:index="5" nillable="true" ma:displayName="Document Owner" ma:list="UserInfo" ma:SharePointGroup="0" ma:internalName="Docum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cess_x0020_Advisor" ma:index="6" nillable="true" ma:displayName="Document Advisor" ma:list="UserInfo" ma:SharePointGroup="0" ma:internalName="Process_x0020_Advis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lated_x0020_content" ma:index="11" nillable="true" ma:displayName="Related content" ma:internalName="Related_x0020_content">
      <xsd:simpleType>
        <xsd:restriction base="dms:Note"/>
      </xsd:simpleType>
    </xsd:element>
    <xsd:element name="Version_x0020_date" ma:index="12" nillable="true" ma:displayName="Version date" ma:default="[today]" ma:format="DateOnly" ma:internalName="Version_x0020_date">
      <xsd:simpleType>
        <xsd:restriction base="dms:DateTime"/>
      </xsd:simpleType>
    </xsd:element>
    <xsd:element name="e431638b960a4f1b99ffb1b5d13cffa8" ma:index="15" nillable="true" ma:taxonomy="true" ma:internalName="e431638b960a4f1b99ffb1b5d13cffa8" ma:taxonomyFieldName="Topic" ma:displayName="Topic" ma:default="" ma:fieldId="{e431638b-960a-4f1b-99ff-b1b5d13cffa8}" ma:sspId="9f5c57cf-96b4-48d5-8e52-31d202c92aa8" ma:termSetId="f876e495-69ce-404e-ab3e-e53e5e18435e" ma:anchorId="00000000-0000-0000-0000-000000000000" ma:open="false" ma:isKeyword="false">
      <xsd:complexType>
        <xsd:sequence>
          <xsd:element ref="pc:Terms" minOccurs="0" maxOccurs="1"/>
        </xsd:sequence>
      </xsd:complexType>
    </xsd:element>
    <xsd:element name="gcb8d25491134a8ea9491397ddbda83b" ma:index="16" nillable="true" ma:taxonomy="true" ma:internalName="gcb8d25491134a8ea9491397ddbda83b" ma:taxonomyFieldName="Sector" ma:displayName="Sector" ma:default="" ma:fieldId="{0cb8d254-9113-4a8e-a949-1397ddbda83b}" ma:sspId="9f5c57cf-96b4-48d5-8e52-31d202c92aa8" ma:termSetId="77a9792f-ca1a-4ac8-bf2c-d576ff3bf4c7" ma:anchorId="00000000-0000-0000-0000-000000000000" ma:open="false" ma:isKeyword="false">
      <xsd:complexType>
        <xsd:sequence>
          <xsd:element ref="pc:Terms" minOccurs="0" maxOccurs="1"/>
        </xsd:sequence>
      </xsd:complexType>
    </xsd:element>
    <xsd:element name="g30970a728174bc6befad23000b01d5a" ma:index="19" nillable="true" ma:taxonomy="true" ma:internalName="g30970a728174bc6befad23000b01d5a" ma:taxonomyFieldName="Related_x0020_Procedure" ma:displayName="Related Procedure" ma:default="" ma:fieldId="{030970a7-2817-4bc6-befa-d23000b01d5a}" ma:taxonomyMulti="true" ma:sspId="9f5c57cf-96b4-48d5-8e52-31d202c92aa8" ma:termSetId="b35cbbff-b900-4593-9c1f-cb7fad74f6af" ma:anchorId="00000000-0000-0000-0000-000000000000" ma:open="false" ma:isKeyword="false">
      <xsd:complexType>
        <xsd:sequence>
          <xsd:element ref="pc:Terms" minOccurs="0" maxOccurs="1"/>
        </xsd:sequence>
      </xsd:complexType>
    </xsd:element>
    <xsd:element name="kff380230c9646f89abd1f023af5ca1b" ma:index="20" nillable="true" ma:taxonomy="true" ma:internalName="kff380230c9646f89abd1f023af5ca1b" ma:taxonomyFieldName="Document_x0020_Type" ma:displayName="Document Type" ma:default="" ma:fieldId="{4ff38023-0c96-46f8-9abd-1f023af5ca1b}" ma:sspId="9f5c57cf-96b4-48d5-8e52-31d202c92aa8" ma:termSetId="cc7afdce-8149-4935-b38c-0ab7231348b0" ma:anchorId="00000000-0000-0000-0000-000000000000" ma:open="false" ma:isKeyword="false">
      <xsd:complexType>
        <xsd:sequence>
          <xsd:element ref="pc:Terms" minOccurs="0" maxOccurs="1"/>
        </xsd:sequence>
      </xsd:complexType>
    </xsd:element>
    <xsd:element name="DLCPolicyLabelValue" ma:index="2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2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7"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121e71-f3e2-45c0-82e7-b6ce713e9dce" elementFormDefault="qualified">
    <xsd:import namespace="http://schemas.microsoft.com/office/2006/documentManagement/types"/>
    <xsd:import namespace="http://schemas.microsoft.com/office/infopath/2007/PartnerControls"/>
    <xsd:element name="TaxCatchAllLabel" ma:index="17" nillable="true" ma:displayName="Taxonomy Catch All Column1" ma:hidden="true" ma:list="{2b18fe66-8c6e-4e83-bed1-2465ba2fc85a}" ma:internalName="TaxCatchAllLabel" ma:readOnly="true" ma:showField="CatchAllDataLabel" ma:web="ffb8479c-5148-455c-a524-721c6fbc920f">
      <xsd:complexType>
        <xsd:complexContent>
          <xsd:extension base="dms:MultiChoiceLookup">
            <xsd:sequence>
              <xsd:element name="Value" type="dms:Lookup" maxOccurs="unbounded" minOccurs="0" nillable="true"/>
            </xsd:sequence>
          </xsd:extension>
        </xsd:complexContent>
      </xsd:complexType>
    </xsd:element>
    <xsd:element name="TaxCatchAll" ma:index="29" nillable="true" ma:displayName="Taxonomy Catch All Column" ma:hidden="true" ma:list="{2b18fe66-8c6e-4e83-bed1-2465ba2fc85a}" ma:internalName="TaxCatchAll" ma:showField="CatchAllData" ma:web="ffb8479c-5148-455c-a524-721c6fbc920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9d09389-19b8-4d76-b1b1-d0954e1f59b3" elementFormDefault="qualified">
    <xsd:import namespace="http://schemas.microsoft.com/office/2006/documentManagement/types"/>
    <xsd:import namespace="http://schemas.microsoft.com/office/infopath/2007/PartnerControls"/>
    <xsd:element name="Button_x0020__x002d__x0020_Create_x0020_Template_x0020_Copy" ma:index="31" nillable="true" ma:displayName="Button - Create Template Copy" ma:internalName="Button_x0020__x002d__x0020_Create_x0020_Template_x0020_Copy">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b8479c-5148-455c-a524-721c6fbc920f" elementFormDefault="qualified">
    <xsd:import namespace="http://schemas.microsoft.com/office/2006/documentManagement/types"/>
    <xsd:import namespace="http://schemas.microsoft.com/office/infopath/2007/PartnerControls"/>
    <xsd:element name="No_x0020_Web_x0020_Apps" ma:index="32" nillable="true" ma:displayName="No Web Apps" ma:default="0" ma:description="if set to yes, search result for the item will not try to use web apps. to be used when web apps cannot open the document." ma:internalName="No_x0020_Web_x0020_App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0" ma:displayName="Title"/>
        <xsd:element ref="dc:subject" minOccurs="0" maxOccurs="1"/>
        <xsd:element ref="dc:description" minOccurs="0" maxOccurs="1" ma:index="1" ma:displayName="Comments"/>
        <xsd:element name="keywords" minOccurs="0" maxOccurs="1" type="xsd:string" ma:index="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LongProperties xmlns="http://schemas.microsoft.com/office/2006/metadata/longProperties"/>
</file>

<file path=customXml/item6.xml><?xml version="1.0" encoding="utf-8"?>
<p:properties xmlns:p="http://schemas.microsoft.com/office/2006/metadata/properties" xmlns:xsi="http://www.w3.org/2001/XMLSchema-instance">
  <documentManagement>
    <DLCPolicyLabelClientValue xmlns="475cbce0-28a0-452f-b686-64c36c6217af">Version date [Version date]</DLCPolicyLabelClientValue>
    <gcb8d25491134a8ea9491397ddbda83b xmlns="475cbce0-28a0-452f-b686-64c36c6217af">all sectors|c8e612a8-8e89-4878-b110-d6eecddec7bb</gcb8d25491134a8ea9491397ddbda83b>
    <Related_x0020_content xmlns="475cbce0-28a0-452f-b686-64c36c6217af">SB200 - Rule number five - Plant Equipment.pdf#|#/bpq/Guidance Notes/Health and safety/Health and safety bulletins (SB)/SB200 - Rule number five - Plant Equipment.pdf;</Related_x0020_content>
    <Button_x0020__x002d__x0020_Create_x0020_Template_x0020_Copy xmlns="19d09389-19b8-4d76-b1b1-d0954e1f59b3">
      <Url xmlns="19d09389-19b8-4d76-b1b1-d0954e1f59b3" xsi:nil="true"/>
      <Description xmlns="19d09389-19b8-4d76-b1b1-d0954e1f59b3" xsi:nil="true"/>
    </Button_x0020__x002d__x0020_Create_x0020_Template_x0020_Copy>
    <Process_x0020_Advisor xmlns="475cbce0-28a0-452f-b686-64c36c6217af">
      <UserInfo xmlns="475cbce0-28a0-452f-b686-64c36c6217af">
        <DisplayName xmlns="475cbce0-28a0-452f-b686-64c36c6217af">i:0#.w|edmundnuttall\andrewrippington</DisplayName>
        <AccountId xmlns="475cbce0-28a0-452f-b686-64c36c6217af">102</AccountId>
        <AccountType xmlns="475cbce0-28a0-452f-b686-64c36c6217af"/>
      </UserInfo>
      <UserInfo xmlns="475cbce0-28a0-452f-b686-64c36c6217af">
        <DisplayName xmlns="475cbce0-28a0-452f-b686-64c36c6217af">i:0#.w|edmundnuttall\matthewfriend</DisplayName>
        <AccountId xmlns="475cbce0-28a0-452f-b686-64c36c6217af">2049</AccountId>
        <AccountType xmlns="475cbce0-28a0-452f-b686-64c36c6217af"/>
      </UserInfo>
      <UserInfo xmlns="475cbce0-28a0-452f-b686-64c36c6217af">
        <DisplayName xmlns="475cbce0-28a0-452f-b686-64c36c6217af">i:0#.w|edmundnuttall\paulhughes</DisplayName>
        <AccountId xmlns="475cbce0-28a0-452f-b686-64c36c6217af">57</AccountId>
        <AccountType xmlns="475cbce0-28a0-452f-b686-64c36c6217af"/>
      </UserInfo>
      <UserInfo xmlns="475cbce0-28a0-452f-b686-64c36c6217af">
        <DisplayName xmlns="475cbce0-28a0-452f-b686-64c36c6217af">i:0#.w|edmundnuttall\davidmurphy</DisplayName>
        <AccountId xmlns="475cbce0-28a0-452f-b686-64c36c6217af">56</AccountId>
        <AccountType xmlns="475cbce0-28a0-452f-b686-64c36c6217af"/>
      </UserInfo>
      <UserInfo xmlns="475cbce0-28a0-452f-b686-64c36c6217af">
        <DisplayName xmlns="475cbce0-28a0-452f-b686-64c36c6217af">i:0#.w|edmundnuttall\royjackson</DisplayName>
        <AccountId xmlns="475cbce0-28a0-452f-b686-64c36c6217af">72</AccountId>
        <AccountType xmlns="475cbce0-28a0-452f-b686-64c36c6217af"/>
      </UserInfo>
      <UserInfo xmlns="475cbce0-28a0-452f-b686-64c36c6217af">
        <DisplayName xmlns="475cbce0-28a0-452f-b686-64c36c6217af">i:0#.w|edmundnuttall\lindastephenson</DisplayName>
        <AccountId xmlns="475cbce0-28a0-452f-b686-64c36c6217af">49</AccountId>
        <AccountType xmlns="475cbce0-28a0-452f-b686-64c36c6217af"/>
      </UserInfo>
    </Process_x0020_Advisor>
    <Version_x0020_date xmlns="475cbce0-28a0-452f-b686-64c36c6217af">2015-09-16T23:00:00+00:00</Version_x0020_date>
    <e431638b960a4f1b99ffb1b5d13cffa8 xmlns="475cbce0-28a0-452f-b686-64c36c6217af">Task briefings|dc16bb5f-4f99-48f0-a6c5-027b7ba421fc</e431638b960a4f1b99ffb1b5d13cffa8>
    <kff380230c9646f89abd1f023af5ca1b xmlns="475cbce0-28a0-452f-b686-64c36c6217af">Bulletin|e78e1bad-64b1-4c23-aad3-215170afb5c4</kff380230c9646f89abd1f023af5ca1b>
    <TaxCatchAll xmlns="ba121e71-f3e2-45c0-82e7-b6ce713e9dce">
      <Value xmlns="ba121e71-f3e2-45c0-82e7-b6ce713e9dce">3</Value>
      <Value xmlns="ba121e71-f3e2-45c0-82e7-b6ce713e9dce">2</Value>
      <Value xmlns="ba121e71-f3e2-45c0-82e7-b6ce713e9dce">386</Value>
    </TaxCatchAll>
    <DLCPolicyLabelLock xmlns="475cbce0-28a0-452f-b686-64c36c6217af" xsi:nil="true"/>
    <Document_x0020_Owner xmlns="475cbce0-28a0-452f-b686-64c36c6217af">
      <UserInfo xmlns="475cbce0-28a0-452f-b686-64c36c6217af">
        <DisplayName xmlns="475cbce0-28a0-452f-b686-64c36c6217af"/>
        <AccountId xmlns="475cbce0-28a0-452f-b686-64c36c6217af">26</AccountId>
        <AccountType xmlns="475cbce0-28a0-452f-b686-64c36c6217af"/>
      </UserInfo>
    </Document_x0020_Owner>
    <g30970a728174bc6befad23000b01d5a xmlns="475cbce0-28a0-452f-b686-64c36c6217af" xsi:nil="true"/>
    <No_x0020_Web_x0020_Apps xmlns="ffb8479c-5148-455c-a524-721c6fbc920f">false</No_x0020_Web_x0020_Apps>
    <RelatedItems xmlns="http://schemas.microsoft.com/sharepoint/v3" xsi:nil="true"/>
  </documentManagement>
</p:properties>
</file>

<file path=customXml/itemProps1.xml><?xml version="1.0" encoding="utf-8"?>
<ds:datastoreItem xmlns:ds="http://schemas.openxmlformats.org/officeDocument/2006/customXml" ds:itemID="{5552476C-A68A-4B3C-AE52-E21AB1BB6DA0}">
  <ds:schemaRefs>
    <ds:schemaRef ds:uri="http://schemas.microsoft.com/sharepoint/v3/contenttype/forms"/>
  </ds:schemaRefs>
</ds:datastoreItem>
</file>

<file path=customXml/itemProps2.xml><?xml version="1.0" encoding="utf-8"?>
<ds:datastoreItem xmlns:ds="http://schemas.openxmlformats.org/officeDocument/2006/customXml" ds:itemID="{F5C1C049-F664-4813-9ED1-D2B1E059263A}">
  <ds:schemaRefs>
    <ds:schemaRef ds:uri="http://schemas.microsoft.com/sharepoint/events"/>
  </ds:schemaRefs>
</ds:datastoreItem>
</file>

<file path=customXml/itemProps3.xml><?xml version="1.0" encoding="utf-8"?>
<ds:datastoreItem xmlns:ds="http://schemas.openxmlformats.org/officeDocument/2006/customXml" ds:itemID="{6370FB55-E5E9-4399-B550-A09D64CA3D70}">
  <ds:schemaRefs>
    <ds:schemaRef ds:uri="office.server.policy"/>
  </ds:schemaRefs>
</ds:datastoreItem>
</file>

<file path=customXml/itemProps4.xml><?xml version="1.0" encoding="utf-8"?>
<ds:datastoreItem xmlns:ds="http://schemas.openxmlformats.org/officeDocument/2006/customXml" ds:itemID="{3AAECCB3-E668-4402-9D19-BC2D01DEE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5cbce0-28a0-452f-b686-64c36c6217af"/>
    <ds:schemaRef ds:uri="ba121e71-f3e2-45c0-82e7-b6ce713e9dce"/>
    <ds:schemaRef ds:uri="19d09389-19b8-4d76-b1b1-d0954e1f59b3"/>
    <ds:schemaRef ds:uri="ffb8479c-5148-455c-a524-721c6fbc92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262F8ED3-3599-4EAF-9EDC-8A011DF15C81}">
  <ds:schemaRefs>
    <ds:schemaRef ds:uri="http://schemas.microsoft.com/office/2006/metadata/longProperties"/>
  </ds:schemaRefs>
</ds:datastoreItem>
</file>

<file path=customXml/itemProps6.xml><?xml version="1.0" encoding="utf-8"?>
<ds:datastoreItem xmlns:ds="http://schemas.openxmlformats.org/officeDocument/2006/customXml" ds:itemID="{EE12C87C-0C59-4B96-A7A7-945710438352}">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4129</TotalTime>
  <Words>2622</Words>
  <Application>Microsoft Office PowerPoint</Application>
  <PresentationFormat>On-screen Show (4:3)</PresentationFormat>
  <Paragraphs>163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Wingdings</vt:lpstr>
      <vt:lpstr>+mj-lt</vt:lpstr>
      <vt:lpstr>Office Theme</vt:lpstr>
      <vt:lpstr>Slide 1</vt:lpstr>
      <vt:lpstr>Slide 2</vt:lpstr>
      <vt:lpstr>Slide 3</vt:lpstr>
      <vt:lpstr>Slide 4</vt:lpstr>
      <vt:lpstr>Slide 5</vt:lpstr>
      <vt:lpstr>Slide 6</vt:lpstr>
      <vt:lpstr>Slide 7</vt:lpstr>
      <vt:lpstr>Slide 8</vt:lpstr>
      <vt:lpstr>The video – Switch off  Secure</vt:lpstr>
      <vt:lpstr>Slide 10</vt:lpstr>
    </vt:vector>
  </TitlesOfParts>
  <Company>BAM Nuttall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SB200: Appendix Rule number 5 - DWB Plant</dc:title>
  <dc:creator>BAM Nuttall</dc:creator>
  <cp:keywords>dont walk by</cp:keywords>
  <dc:description>SB200: Appendix Rule number 5 - DWB Plant</dc:description>
  <cp:lastModifiedBy>Sony</cp:lastModifiedBy>
  <cp:revision>380</cp:revision>
  <cp:lastPrinted>2014-12-15T08:55:29Z</cp:lastPrinted>
  <dcterms:created xsi:type="dcterms:W3CDTF">2010-06-16T12:56:34Z</dcterms:created>
  <dcterms:modified xsi:type="dcterms:W3CDTF">2015-10-24T10:55:33Z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lated Procedure">
    <vt:lpwstr/>
  </property>
  <property fmtid="{D5CDD505-2E9C-101B-9397-08002B2CF9AE}" pid="3" name="Procedure">
    <vt:lpwstr/>
  </property>
  <property fmtid="{D5CDD505-2E9C-101B-9397-08002B2CF9AE}" pid="4" name="gb24a07bae5345dda50692bfa1afe8e5">
    <vt:lpwstr/>
  </property>
  <property fmtid="{D5CDD505-2E9C-101B-9397-08002B2CF9AE}" pid="5" name="Sector">
    <vt:lpwstr>2;#all sectors|c8e612a8-8e89-4878-b110-d6eecddec7bb</vt:lpwstr>
  </property>
  <property fmtid="{D5CDD505-2E9C-101B-9397-08002B2CF9AE}" pid="6" name="Work_x0020_Type">
    <vt:lpwstr/>
  </property>
  <property fmtid="{D5CDD505-2E9C-101B-9397-08002B2CF9AE}" pid="7" name="Topic">
    <vt:lpwstr>386;#Task briefings|dc16bb5f-4f99-48f0-a6c5-027b7ba421fc</vt:lpwstr>
  </property>
  <property fmtid="{D5CDD505-2E9C-101B-9397-08002B2CF9AE}" pid="8" name="display_urn:schemas-microsoft-com:office:office#Document_x0020_Owner">
    <vt:lpwstr>Phil Cullen</vt:lpwstr>
  </property>
  <property fmtid="{D5CDD505-2E9C-101B-9397-08002B2CF9AE}" pid="9" name="display_urn:schemas-microsoft-com:office:office#Process_x0020_Advisor">
    <vt:lpwstr>Andrew Rippington;Matthew Friend;Paul Hughes (Safety);David Murphy;Roy Jackson;Linda Stephenson</vt:lpwstr>
  </property>
  <property fmtid="{D5CDD505-2E9C-101B-9397-08002B2CF9AE}" pid="10" name="Document Type">
    <vt:lpwstr>3;#Bulletin|e78e1bad-64b1-4c23-aad3-215170afb5c4</vt:lpwstr>
  </property>
  <property fmtid="{D5CDD505-2E9C-101B-9397-08002B2CF9AE}" pid="11" name="ae705e84e885481289232a7c80af269f">
    <vt:lpwstr/>
  </property>
  <property fmtid="{D5CDD505-2E9C-101B-9397-08002B2CF9AE}" pid="12" name="DLCPolicyLabelValue">
    <vt:lpwstr>Version date [Version date]</vt:lpwstr>
  </property>
</Properties>
</file>