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81" r:id="rId3"/>
    <p:sldId id="283" r:id="rId4"/>
    <p:sldId id="279" r:id="rId5"/>
    <p:sldId id="280" r:id="rId6"/>
    <p:sldId id="282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CB"/>
    <a:srgbClr val="008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75458" autoAdjust="0"/>
  </p:normalViewPr>
  <p:slideViewPr>
    <p:cSldViewPr showGuides="1"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B3054-37BD-4837-8356-EF90A3F5A703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32A3F-8424-4C2C-9743-C42BFB4152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6544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Large numbers of incursions are reported by road </a:t>
            </a:r>
            <a:r>
              <a:rPr lang="en-GB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workers; </a:t>
            </a:r>
            <a:r>
              <a:rPr lang="en-GB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we know only too well the devastating results caused by vehicles entering temporary traffic management and colliding with our road workers and/or their works vehicles.</a:t>
            </a:r>
          </a:p>
          <a:p>
            <a:r>
              <a:rPr lang="en-GB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n-GB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Across industry, there is a need and desire to address this. </a:t>
            </a:r>
            <a:r>
              <a:rPr lang="en-GB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Industry has some pockets </a:t>
            </a:r>
            <a:r>
              <a:rPr lang="en-GB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 best practice, which </a:t>
            </a:r>
            <a:r>
              <a:rPr lang="en-GB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need </a:t>
            </a:r>
            <a:r>
              <a:rPr lang="en-GB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to be shared and pulled together as standard practice that can be applied across the industry. </a:t>
            </a:r>
          </a:p>
          <a:p>
            <a:r>
              <a:rPr lang="en-GB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n-GB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This document sets out how we can achieve this and creates a solid position from which the industry can continue to develop new methods to “raise the bar” and prevent incursions.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2A3F-8424-4C2C-9743-C42BFB4152A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94034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kern="0" dirty="0" smtClean="0">
                <a:solidFill>
                  <a:schemeClr val="tx1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Thi</a:t>
            </a:r>
            <a:r>
              <a:rPr lang="en-GB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 document is targeted at addressing intentional unauthorised incursions and does </a:t>
            </a:r>
            <a:r>
              <a:rPr lang="en-GB" u="sng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GB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Road</a:t>
            </a:r>
            <a:r>
              <a:rPr lang="en-US" kern="0" baseline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traffic collisions</a:t>
            </a:r>
            <a:r>
              <a:rPr lang="en-US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(as these are difficult </a:t>
            </a:r>
            <a:r>
              <a:rPr lang="en-US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to control)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Taper strikes </a:t>
            </a:r>
            <a:r>
              <a:rPr lang="en-US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(which are often </a:t>
            </a:r>
            <a:r>
              <a:rPr lang="en-US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due to poor driving)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Vehicle </a:t>
            </a:r>
            <a:r>
              <a:rPr lang="en-US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breakdowns (as these are difficult </a:t>
            </a:r>
            <a:r>
              <a:rPr lang="en-US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to control)</a:t>
            </a:r>
            <a:endParaRPr lang="en-GB" kern="0" dirty="0" smtClean="0">
              <a:solidFill>
                <a:schemeClr val="tx1"/>
              </a:solidFill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05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B59BF-DD89-4428-9417-CAED9CB3BF5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0303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8680" y="4343400"/>
            <a:ext cx="5688632" cy="4114800"/>
          </a:xfrm>
        </p:spPr>
        <p:txBody>
          <a:bodyPr/>
          <a:lstStyle/>
          <a:p>
            <a:r>
              <a:rPr lang="en-GB" b="1" dirty="0" smtClean="0"/>
              <a:t>Assess</a:t>
            </a:r>
          </a:p>
          <a:p>
            <a:r>
              <a:rPr lang="en-GB" dirty="0" smtClean="0"/>
              <a:t>Think </a:t>
            </a:r>
            <a:r>
              <a:rPr lang="en-GB" dirty="0"/>
              <a:t>about the different types of intentional </a:t>
            </a:r>
            <a:r>
              <a:rPr lang="en-GB" dirty="0" smtClean="0"/>
              <a:t>incursion</a:t>
            </a:r>
            <a:r>
              <a:rPr lang="en-GB" baseline="0" dirty="0" smtClean="0"/>
              <a:t> (</a:t>
            </a:r>
            <a:r>
              <a:rPr lang="en-GB" dirty="0" smtClean="0"/>
              <a:t>e.g. follow-ins </a:t>
            </a:r>
            <a:r>
              <a:rPr lang="en-GB" dirty="0"/>
              <a:t>behind authorised </a:t>
            </a:r>
            <a:r>
              <a:rPr lang="en-GB" dirty="0" smtClean="0"/>
              <a:t>vehicles,</a:t>
            </a:r>
            <a:r>
              <a:rPr lang="en-GB" baseline="0" dirty="0"/>
              <a:t> </a:t>
            </a:r>
            <a:r>
              <a:rPr lang="en-GB" baseline="0" dirty="0" smtClean="0"/>
              <a:t>b</a:t>
            </a:r>
            <a:r>
              <a:rPr lang="en-GB" dirty="0" smtClean="0"/>
              <a:t>reaches </a:t>
            </a:r>
            <a:r>
              <a:rPr lang="en-GB" dirty="0"/>
              <a:t>of </a:t>
            </a:r>
            <a:r>
              <a:rPr lang="en-GB" dirty="0" smtClean="0"/>
              <a:t>slip </a:t>
            </a:r>
            <a:r>
              <a:rPr lang="en-GB" dirty="0"/>
              <a:t>or carriageway </a:t>
            </a:r>
            <a:r>
              <a:rPr lang="en-GB" dirty="0" smtClean="0"/>
              <a:t>closures,</a:t>
            </a:r>
            <a:r>
              <a:rPr lang="en-GB" baseline="0" dirty="0"/>
              <a:t> </a:t>
            </a:r>
            <a:r>
              <a:rPr lang="en-GB" baseline="0" dirty="0" smtClean="0"/>
              <a:t>e</a:t>
            </a:r>
            <a:r>
              <a:rPr lang="en-GB" dirty="0" smtClean="0"/>
              <a:t>mergency </a:t>
            </a:r>
            <a:r>
              <a:rPr lang="en-GB" dirty="0"/>
              <a:t>vehicles seeking to bypass </a:t>
            </a:r>
            <a:r>
              <a:rPr lang="en-GB" dirty="0" smtClean="0"/>
              <a:t>congestion, road </a:t>
            </a:r>
            <a:r>
              <a:rPr lang="en-GB" dirty="0"/>
              <a:t>users who are lost and seeking </a:t>
            </a:r>
            <a:r>
              <a:rPr lang="en-GB" dirty="0" smtClean="0"/>
              <a:t>directions).</a:t>
            </a:r>
          </a:p>
          <a:p>
            <a:endParaRPr lang="en-GB" dirty="0" smtClean="0"/>
          </a:p>
          <a:p>
            <a:r>
              <a:rPr lang="en-GB" dirty="0" smtClean="0"/>
              <a:t>For each type consider:</a:t>
            </a:r>
            <a:endParaRPr lang="en-GB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Why and how could it happen?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How likely it is to happen?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What are the risks to road workers </a:t>
            </a:r>
            <a:r>
              <a:rPr lang="en-GB" dirty="0" smtClean="0"/>
              <a:t>and road users</a:t>
            </a:r>
            <a:r>
              <a:rPr lang="en-GB" baseline="0" dirty="0" smtClean="0"/>
              <a:t> </a:t>
            </a:r>
            <a:r>
              <a:rPr lang="en-GB" dirty="0" smtClean="0"/>
              <a:t>if </a:t>
            </a:r>
            <a:r>
              <a:rPr lang="en-GB" dirty="0"/>
              <a:t>it does happen?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ERIC principles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mitigation measures and ensure they remain in place as long as the TTM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and type of incursions into the work site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should be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recorded as this will: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whether the design measures are effective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if there are incursion types that weren’t identified in the ‘Assess’ stage, so that we can address them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evidence for action against road users entering our works sites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inform and prioritise future incursion improvement projects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line with IAN 128/12 Contractors and Service Providers must report all high potential near misses, including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incursions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 AIRSweb within 24 hours.</a:t>
            </a:r>
            <a:endParaRPr lang="en-GB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B59BF-DD89-4428-9417-CAED9CB3BF5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03031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B59BF-DD89-4428-9417-CAED9CB3BF5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03031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TTM designers should consider all possible</a:t>
            </a:r>
            <a:r>
              <a:rPr lang="en-US" sz="1200" baseline="0" dirty="0" smtClean="0"/>
              <a:t> incursion mitigation measures (detailed on previous slide)</a:t>
            </a:r>
          </a:p>
          <a:p>
            <a:endParaRPr lang="en-US" sz="1200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use of an 'airlock' gate provides a system to allow authorised works traffic to access the works safely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gate personnel hold unauthorised vehicles in the ‘airlock’</a:t>
            </a:r>
          </a:p>
          <a:p>
            <a:endParaRPr lang="en-GB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Preventing gaps in TTM and providing clear signing will discourage vehicles from entering the works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this should include regular checks of the worksite to ensure everything is in place and working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information - p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roviding road users with information about what is going on, and why, and making it clear that their journey will be affected as little as possible.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could be done through media channels (e.g. local radio) or temporary VMS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Driver education to local groups to raise awareness of the risks to road users and to workers of incursions into the works area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B59BF-DD89-4428-9417-CAED9CB3BF5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03031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Site marshals -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positioned at works access points to prevent unplanned vehicles, including unauthorised works vehicles and road user vehicles, from entering the works site</a:t>
            </a:r>
          </a:p>
          <a:p>
            <a:endParaRPr lang="en-GB" b="1" dirty="0" smtClean="0"/>
          </a:p>
          <a:p>
            <a:pPr lvl="0"/>
            <a:r>
              <a:rPr lang="en-GB" b="0" dirty="0" smtClean="0"/>
              <a:t>CCTV – acts a</a:t>
            </a:r>
            <a:r>
              <a:rPr lang="en-GB" b="0" baseline="0" dirty="0" smtClean="0"/>
              <a:t> deterrent to road users attempting to access the works (r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ecording their attempt to breach or drive through the closure, 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r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ecording any physical or verbal abuse directed at the road worker seeking to stop the breach)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providing evidence for incident reporting and potentially police action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signage -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 of approaching drivers to raise awareness that the works site is a workplace and so make drivers think about the risks to road workers of incursions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Enhance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 technology e.g. cone alert systems that set off an alarm if the workzone is breached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message alerts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dirty="0"/>
              <a:t>In the event of an incident which requires an </a:t>
            </a:r>
            <a:r>
              <a:rPr lang="en-US" dirty="0" smtClean="0"/>
              <a:t>emergency </a:t>
            </a:r>
            <a:r>
              <a:rPr lang="en-US" dirty="0"/>
              <a:t>response, and where </a:t>
            </a:r>
            <a:r>
              <a:rPr lang="en-US" dirty="0" smtClean="0"/>
              <a:t>there is </a:t>
            </a:r>
            <a:r>
              <a:rPr lang="en-US" dirty="0"/>
              <a:t>a high likelihood of access problems that would necessitate use of the haul </a:t>
            </a:r>
            <a:r>
              <a:rPr lang="en-US" dirty="0" smtClean="0"/>
              <a:t>routes by </a:t>
            </a:r>
            <a:r>
              <a:rPr lang="en-US" dirty="0"/>
              <a:t>the responders, the text alert system can be initiated by the CCTV Control </a:t>
            </a:r>
            <a:r>
              <a:rPr lang="en-US" dirty="0" smtClean="0"/>
              <a:t>Room supervisor </a:t>
            </a:r>
            <a:r>
              <a:rPr lang="en-US" dirty="0"/>
              <a:t>to site supervisors to advise them of the </a:t>
            </a:r>
            <a:r>
              <a:rPr lang="en-US" dirty="0" smtClean="0"/>
              <a:t>incident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Police support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m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embers of the public may be less likely to try to enter work sites if they believe they will be prosecuted for their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B59BF-DD89-4428-9417-CAED9CB3BF5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03031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smtClean="0"/>
              <a:t>The </a:t>
            </a:r>
            <a:r>
              <a:rPr lang="en-GB" b="0" dirty="0" smtClean="0"/>
              <a:t>plan is to update the document in early</a:t>
            </a:r>
            <a:r>
              <a:rPr lang="en-GB" b="0" baseline="0" dirty="0" smtClean="0"/>
              <a:t> 2016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B59BF-DD89-4428-9417-CAED9CB3BF5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0303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494746" cy="1916832"/>
          </a:xfrm>
          <a:prstGeom prst="rect">
            <a:avLst/>
          </a:prstGeom>
        </p:spPr>
      </p:pic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4572000" y="0"/>
              <a:ext cx="4572000" cy="1685925"/>
            </a:xfrm>
            <a:custGeom>
              <a:avLst/>
              <a:gdLst>
                <a:gd name="T0" fmla="*/ 2880 w 2880"/>
                <a:gd name="T1" fmla="*/ 0 h 1062"/>
                <a:gd name="T2" fmla="*/ 0 w 2880"/>
                <a:gd name="T3" fmla="*/ 0 h 1062"/>
                <a:gd name="T4" fmla="*/ 112 w 2880"/>
                <a:gd name="T5" fmla="*/ 1062 h 1062"/>
                <a:gd name="T6" fmla="*/ 2880 w 2880"/>
                <a:gd name="T7" fmla="*/ 662 h 1062"/>
                <a:gd name="T8" fmla="*/ 2880 w 2880"/>
                <a:gd name="T9" fmla="*/ 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062">
                  <a:moveTo>
                    <a:pt x="2880" y="0"/>
                  </a:moveTo>
                  <a:lnTo>
                    <a:pt x="0" y="0"/>
                  </a:lnTo>
                  <a:lnTo>
                    <a:pt x="112" y="1062"/>
                  </a:lnTo>
                  <a:lnTo>
                    <a:pt x="2880" y="662"/>
                  </a:lnTo>
                  <a:lnTo>
                    <a:pt x="2880" y="0"/>
                  </a:lnTo>
                  <a:close/>
                </a:path>
              </a:pathLst>
            </a:custGeom>
            <a:solidFill>
              <a:srgbClr val="002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0" y="1050925"/>
              <a:ext cx="9144000" cy="5797550"/>
            </a:xfrm>
            <a:custGeom>
              <a:avLst/>
              <a:gdLst>
                <a:gd name="T0" fmla="*/ 5760 w 5760"/>
                <a:gd name="T1" fmla="*/ 0 h 3652"/>
                <a:gd name="T2" fmla="*/ 0 w 5760"/>
                <a:gd name="T3" fmla="*/ 834 h 3652"/>
                <a:gd name="T4" fmla="*/ 0 w 5760"/>
                <a:gd name="T5" fmla="*/ 2506 h 3652"/>
                <a:gd name="T6" fmla="*/ 4640 w 5760"/>
                <a:gd name="T7" fmla="*/ 3652 h 3652"/>
                <a:gd name="T8" fmla="*/ 5760 w 5760"/>
                <a:gd name="T9" fmla="*/ 3376 h 3652"/>
                <a:gd name="T10" fmla="*/ 5760 w 5760"/>
                <a:gd name="T11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3652">
                  <a:moveTo>
                    <a:pt x="5760" y="0"/>
                  </a:moveTo>
                  <a:lnTo>
                    <a:pt x="0" y="834"/>
                  </a:lnTo>
                  <a:lnTo>
                    <a:pt x="0" y="2506"/>
                  </a:lnTo>
                  <a:lnTo>
                    <a:pt x="4640" y="3652"/>
                  </a:lnTo>
                  <a:lnTo>
                    <a:pt x="5760" y="3376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rgbClr val="008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0" y="5029200"/>
              <a:ext cx="7407275" cy="1828800"/>
            </a:xfrm>
            <a:custGeom>
              <a:avLst/>
              <a:gdLst>
                <a:gd name="T0" fmla="*/ 0 w 4666"/>
                <a:gd name="T1" fmla="*/ 1152 h 1152"/>
                <a:gd name="T2" fmla="*/ 4666 w 4666"/>
                <a:gd name="T3" fmla="*/ 1152 h 1152"/>
                <a:gd name="T4" fmla="*/ 0 w 4666"/>
                <a:gd name="T5" fmla="*/ 0 h 1152"/>
                <a:gd name="T6" fmla="*/ 0 w 4666"/>
                <a:gd name="T7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66" h="1152">
                  <a:moveTo>
                    <a:pt x="0" y="1152"/>
                  </a:moveTo>
                  <a:lnTo>
                    <a:pt x="4666" y="1152"/>
                  </a:lnTo>
                  <a:lnTo>
                    <a:pt x="0" y="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002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601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113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2338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94429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7963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925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4875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08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9964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3346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pPr/>
              <a:t>17/12/2015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107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66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Roffe@emhighways.co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ck.balsdon@highwaysengland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8051800" cy="1248228"/>
          </a:xfrm>
        </p:spPr>
        <p:txBody>
          <a:bodyPr anchor="t">
            <a:normAutofit fontScale="90000"/>
          </a:bodyPr>
          <a:lstStyle/>
          <a:p>
            <a:r>
              <a:rPr lang="en-GB" b="1" dirty="0" smtClean="0"/>
              <a:t>Raising the Bar </a:t>
            </a:r>
            <a:br>
              <a:rPr lang="en-GB" b="1" dirty="0" smtClean="0"/>
            </a:br>
            <a:r>
              <a:rPr lang="en-GB" dirty="0"/>
              <a:t>Managing Temporary Traffic Management Incursions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005064"/>
            <a:ext cx="6400800" cy="2088232"/>
          </a:xfrm>
        </p:spPr>
        <p:txBody>
          <a:bodyPr>
            <a:normAutofit fontScale="40000" lnSpcReduction="20000"/>
          </a:bodyPr>
          <a:lstStyle/>
          <a:p>
            <a:endParaRPr lang="en-GB" sz="6200" dirty="0"/>
          </a:p>
          <a:p>
            <a:r>
              <a:rPr lang="en-US" sz="6000" b="1" dirty="0"/>
              <a:t>Nick Balsdon – Highways England Senior H&amp;S </a:t>
            </a:r>
            <a:r>
              <a:rPr lang="en-US" sz="6000" b="1" dirty="0" smtClean="0"/>
              <a:t>Advisor</a:t>
            </a:r>
            <a:endParaRPr lang="en-GB" sz="6000" dirty="0" smtClean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96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42" y="1393372"/>
            <a:ext cx="8445500" cy="47752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5536" y="313919"/>
            <a:ext cx="8720687" cy="59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Definition of an incursion</a:t>
            </a:r>
            <a:endParaRPr lang="en-GB" sz="3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48" y="2382560"/>
            <a:ext cx="6336704" cy="193899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GB" sz="1600" dirty="0">
              <a:solidFill>
                <a:schemeClr val="bg1"/>
              </a:solidFill>
            </a:endParaRPr>
          </a:p>
          <a:p>
            <a:pPr algn="ctr"/>
            <a:r>
              <a:rPr lang="en-GB" sz="2600" dirty="0">
                <a:solidFill>
                  <a:schemeClr val="bg1"/>
                </a:solidFill>
              </a:rPr>
              <a:t> </a:t>
            </a:r>
            <a:r>
              <a:rPr lang="en-GB" sz="2600" i="1" dirty="0" smtClean="0">
                <a:solidFill>
                  <a:schemeClr val="bg1"/>
                </a:solidFill>
              </a:rPr>
              <a:t>An </a:t>
            </a:r>
            <a:r>
              <a:rPr lang="en-GB" sz="2600" i="1" dirty="0">
                <a:solidFill>
                  <a:schemeClr val="bg1"/>
                </a:solidFill>
              </a:rPr>
              <a:t>intentional unauthorised entry into temporary traffic management by members of the public or emergency </a:t>
            </a:r>
            <a:r>
              <a:rPr lang="en-GB" sz="2600" i="1" dirty="0" smtClean="0">
                <a:solidFill>
                  <a:schemeClr val="bg1"/>
                </a:solidFill>
              </a:rPr>
              <a:t>services.</a:t>
            </a:r>
          </a:p>
          <a:p>
            <a:pPr algn="ctr"/>
            <a:endParaRPr lang="en-GB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0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42" y="1393372"/>
            <a:ext cx="8445500" cy="47752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5536" y="313919"/>
            <a:ext cx="8720687" cy="59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Four steps to preventing incursions</a:t>
            </a:r>
            <a:endParaRPr lang="en-GB" sz="3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946173"/>
            <a:ext cx="3672408" cy="15081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600" b="1" dirty="0" smtClean="0">
                <a:solidFill>
                  <a:schemeClr val="bg1"/>
                </a:solidFill>
              </a:rPr>
              <a:t>1.  ASSESS</a:t>
            </a:r>
          </a:p>
          <a:p>
            <a:pPr algn="ctr"/>
            <a:r>
              <a:rPr lang="en-GB" sz="2200" dirty="0">
                <a:solidFill>
                  <a:schemeClr val="bg1"/>
                </a:solidFill>
              </a:rPr>
              <a:t>I</a:t>
            </a:r>
            <a:r>
              <a:rPr lang="en-GB" sz="2200" dirty="0" smtClean="0">
                <a:solidFill>
                  <a:schemeClr val="bg1"/>
                </a:solidFill>
              </a:rPr>
              <a:t>dentify </a:t>
            </a:r>
            <a:r>
              <a:rPr lang="en-GB" sz="2200" dirty="0">
                <a:solidFill>
                  <a:schemeClr val="bg1"/>
                </a:solidFill>
              </a:rPr>
              <a:t>the </a:t>
            </a:r>
            <a:r>
              <a:rPr lang="en-GB" sz="2200" dirty="0" smtClean="0">
                <a:solidFill>
                  <a:schemeClr val="bg1"/>
                </a:solidFill>
              </a:rPr>
              <a:t>risk </a:t>
            </a:r>
            <a:r>
              <a:rPr lang="en-GB" sz="2200" dirty="0">
                <a:solidFill>
                  <a:schemeClr val="bg1"/>
                </a:solidFill>
              </a:rPr>
              <a:t>of incursions and where they are likely to </a:t>
            </a:r>
            <a:r>
              <a:rPr lang="en-GB" sz="2200" dirty="0" smtClean="0">
                <a:solidFill>
                  <a:schemeClr val="bg1"/>
                </a:solidFill>
              </a:rPr>
              <a:t>happen</a:t>
            </a:r>
          </a:p>
        </p:txBody>
      </p:sp>
      <p:sp>
        <p:nvSpPr>
          <p:cNvPr id="6" name="Rectangle 5"/>
          <p:cNvSpPr/>
          <p:nvPr/>
        </p:nvSpPr>
        <p:spPr>
          <a:xfrm>
            <a:off x="4075058" y="1700225"/>
            <a:ext cx="4824535" cy="252376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600" b="1" dirty="0" smtClean="0">
                <a:solidFill>
                  <a:schemeClr val="bg1"/>
                </a:solidFill>
              </a:rPr>
              <a:t>2.  ADDRESS</a:t>
            </a:r>
            <a:endParaRPr lang="en-GB" sz="2600" b="1" dirty="0">
              <a:solidFill>
                <a:schemeClr val="bg1"/>
              </a:solidFill>
            </a:endParaRPr>
          </a:p>
          <a:p>
            <a:pPr lvl="0" algn="ctr"/>
            <a:r>
              <a:rPr lang="en-GB" sz="2200" dirty="0" smtClean="0">
                <a:solidFill>
                  <a:schemeClr val="bg1"/>
                </a:solidFill>
              </a:rPr>
              <a:t>Address the incursion risk using the ERIC principles: </a:t>
            </a:r>
          </a:p>
          <a:p>
            <a:pPr lvl="0" algn="ctr"/>
            <a:r>
              <a:rPr lang="en-GB" sz="2200" u="sng" dirty="0" smtClean="0">
                <a:solidFill>
                  <a:schemeClr val="bg1"/>
                </a:solidFill>
              </a:rPr>
              <a:t>Eliminate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the </a:t>
            </a:r>
            <a:r>
              <a:rPr lang="en-GB" sz="2200" dirty="0" smtClean="0">
                <a:solidFill>
                  <a:schemeClr val="bg1"/>
                </a:solidFill>
              </a:rPr>
              <a:t>risk </a:t>
            </a:r>
          </a:p>
          <a:p>
            <a:pPr lvl="0" algn="ctr"/>
            <a:r>
              <a:rPr lang="en-GB" sz="2200" u="sng" dirty="0" smtClean="0">
                <a:solidFill>
                  <a:schemeClr val="bg1"/>
                </a:solidFill>
              </a:rPr>
              <a:t>Reduce</a:t>
            </a:r>
            <a:r>
              <a:rPr lang="en-GB" sz="2200" dirty="0" smtClean="0">
                <a:solidFill>
                  <a:schemeClr val="bg1"/>
                </a:solidFill>
              </a:rPr>
              <a:t> the likelihood</a:t>
            </a:r>
          </a:p>
          <a:p>
            <a:pPr lvl="0" algn="ctr"/>
            <a:r>
              <a:rPr lang="en-GB" sz="2200" u="sng" dirty="0" smtClean="0">
                <a:solidFill>
                  <a:schemeClr val="bg1"/>
                </a:solidFill>
              </a:rPr>
              <a:t>Isolate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your </a:t>
            </a:r>
            <a:r>
              <a:rPr lang="en-GB" sz="2200" dirty="0" smtClean="0">
                <a:solidFill>
                  <a:schemeClr val="bg1"/>
                </a:solidFill>
              </a:rPr>
              <a:t>workers </a:t>
            </a:r>
            <a:r>
              <a:rPr lang="en-GB" sz="2200" dirty="0">
                <a:solidFill>
                  <a:schemeClr val="bg1"/>
                </a:solidFill>
              </a:rPr>
              <a:t>from the </a:t>
            </a:r>
            <a:r>
              <a:rPr lang="en-GB" sz="2200" dirty="0" smtClean="0">
                <a:solidFill>
                  <a:schemeClr val="bg1"/>
                </a:solidFill>
              </a:rPr>
              <a:t>incursion</a:t>
            </a:r>
          </a:p>
          <a:p>
            <a:pPr lvl="0" algn="ctr"/>
            <a:r>
              <a:rPr lang="en-GB" sz="2200" u="sng" dirty="0" smtClean="0">
                <a:solidFill>
                  <a:schemeClr val="bg1"/>
                </a:solidFill>
              </a:rPr>
              <a:t>Control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the </a:t>
            </a:r>
            <a:r>
              <a:rPr lang="en-GB" sz="2200" dirty="0" smtClean="0">
                <a:solidFill>
                  <a:schemeClr val="bg1"/>
                </a:solidFill>
              </a:rPr>
              <a:t>risk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092" y="3429000"/>
            <a:ext cx="3672408" cy="15081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solidFill>
                  <a:schemeClr val="bg1"/>
                </a:solidFill>
              </a:rPr>
              <a:t>3</a:t>
            </a:r>
            <a:r>
              <a:rPr lang="en-GB" sz="2600" b="1" dirty="0" smtClean="0">
                <a:solidFill>
                  <a:schemeClr val="bg1"/>
                </a:solidFill>
              </a:rPr>
              <a:t>.  IMPLEMENT</a:t>
            </a:r>
          </a:p>
          <a:p>
            <a:pPr algn="ctr"/>
            <a:r>
              <a:rPr lang="en-GB" sz="2200" dirty="0">
                <a:solidFill>
                  <a:schemeClr val="bg1"/>
                </a:solidFill>
              </a:rPr>
              <a:t>I</a:t>
            </a:r>
            <a:r>
              <a:rPr lang="en-GB" sz="2200" dirty="0" smtClean="0">
                <a:solidFill>
                  <a:schemeClr val="bg1"/>
                </a:solidFill>
              </a:rPr>
              <a:t>mplement </a:t>
            </a:r>
            <a:r>
              <a:rPr lang="en-GB" sz="2200" dirty="0">
                <a:solidFill>
                  <a:schemeClr val="bg1"/>
                </a:solidFill>
              </a:rPr>
              <a:t>the design </a:t>
            </a:r>
            <a:r>
              <a:rPr lang="en-GB" sz="2200" dirty="0" smtClean="0">
                <a:solidFill>
                  <a:schemeClr val="bg1"/>
                </a:solidFill>
              </a:rPr>
              <a:t>measures </a:t>
            </a:r>
            <a:r>
              <a:rPr lang="en-GB" sz="2200" dirty="0">
                <a:solidFill>
                  <a:schemeClr val="bg1"/>
                </a:solidFill>
              </a:rPr>
              <a:t>that address the identified risks of </a:t>
            </a:r>
            <a:r>
              <a:rPr lang="en-GB" sz="2200" dirty="0" smtClean="0">
                <a:solidFill>
                  <a:schemeClr val="bg1"/>
                </a:solidFill>
              </a:rPr>
              <a:t>incursions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2007296" y="5157191"/>
            <a:ext cx="3672408" cy="116955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600" b="1" dirty="0" smtClean="0">
                <a:solidFill>
                  <a:schemeClr val="bg1"/>
                </a:solidFill>
              </a:rPr>
              <a:t>4.  MONITOR</a:t>
            </a:r>
          </a:p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Record the number and type of incursions</a:t>
            </a:r>
          </a:p>
        </p:txBody>
      </p:sp>
    </p:spTree>
    <p:extLst>
      <p:ext uri="{BB962C8B-B14F-4D97-AF65-F5344CB8AC3E}">
        <p14:creationId xmlns:p14="http://schemas.microsoft.com/office/powerpoint/2010/main" xmlns="" val="234415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42" y="1393372"/>
            <a:ext cx="8445500" cy="47752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5536" y="313919"/>
            <a:ext cx="8720687" cy="59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Managing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Temporary Traffic Management Incursions </a:t>
            </a:r>
            <a:endParaRPr lang="en-GB" sz="3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7300" y="3182779"/>
            <a:ext cx="4369401" cy="4924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600" dirty="0" smtClean="0">
                <a:solidFill>
                  <a:schemeClr val="bg1"/>
                </a:solidFill>
              </a:rPr>
              <a:t>TTM designers should consider</a:t>
            </a: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9441" y="1232808"/>
            <a:ext cx="4102149" cy="430887"/>
          </a:xfrm>
          <a:prstGeom prst="rect">
            <a:avLst/>
          </a:prstGeom>
          <a:solidFill>
            <a:srgbClr val="008BCB"/>
          </a:solidFill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</a:rPr>
              <a:t>Optimum location of works access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4422900"/>
            <a:ext cx="1874809" cy="430887"/>
          </a:xfrm>
          <a:prstGeom prst="rect">
            <a:avLst/>
          </a:prstGeom>
          <a:solidFill>
            <a:srgbClr val="008BCB"/>
          </a:solidFill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</a:rPr>
              <a:t>Use of Airlocks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851" y="5157192"/>
            <a:ext cx="2864887" cy="769441"/>
          </a:xfrm>
          <a:prstGeom prst="rect">
            <a:avLst/>
          </a:prstGeom>
          <a:solidFill>
            <a:srgbClr val="008B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Minimising the number</a:t>
            </a:r>
          </a:p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of works access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776" y="1845402"/>
            <a:ext cx="2008562" cy="769441"/>
          </a:xfrm>
          <a:prstGeom prst="rect">
            <a:avLst/>
          </a:prstGeom>
          <a:solidFill>
            <a:srgbClr val="008B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Use of more </a:t>
            </a:r>
          </a:p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substantial TTM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9254" y="3136611"/>
            <a:ext cx="1582228" cy="430887"/>
          </a:xfrm>
          <a:prstGeom prst="rect">
            <a:avLst/>
          </a:prstGeom>
          <a:solidFill>
            <a:srgbClr val="008B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Use of CCTV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4491" y="5541912"/>
            <a:ext cx="2574551" cy="430887"/>
          </a:xfrm>
          <a:prstGeom prst="rect">
            <a:avLst/>
          </a:prstGeom>
          <a:solidFill>
            <a:srgbClr val="008B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Maintenance of TTM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0516" y="2230124"/>
            <a:ext cx="1991251" cy="430887"/>
          </a:xfrm>
          <a:prstGeom prst="rect">
            <a:avLst/>
          </a:prstGeom>
          <a:solidFill>
            <a:srgbClr val="008B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Additional signs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3876" y="3910425"/>
            <a:ext cx="2251130" cy="430887"/>
          </a:xfrm>
          <a:prstGeom prst="rect">
            <a:avLst/>
          </a:prstGeom>
          <a:solidFill>
            <a:srgbClr val="008B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Use of technology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1024" y="4253624"/>
            <a:ext cx="2770310" cy="769441"/>
          </a:xfrm>
          <a:prstGeom prst="rect">
            <a:avLst/>
          </a:prstGeom>
          <a:solidFill>
            <a:srgbClr val="008B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Communication with </a:t>
            </a:r>
          </a:p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members of the public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2279" y="2967335"/>
            <a:ext cx="1874809" cy="769441"/>
          </a:xfrm>
          <a:prstGeom prst="rect">
            <a:avLst/>
          </a:prstGeom>
          <a:solidFill>
            <a:srgbClr val="008BC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Text message alert systems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254" y="2060846"/>
            <a:ext cx="2792586" cy="769441"/>
          </a:xfrm>
          <a:prstGeom prst="rect">
            <a:avLst/>
          </a:prstGeom>
          <a:solidFill>
            <a:srgbClr val="008BC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Initial and secondary closure points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99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42" y="1393372"/>
            <a:ext cx="3960000" cy="4775200"/>
          </a:xfrm>
        </p:spPr>
        <p:txBody>
          <a:bodyPr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TTM designers consider all appropriate incursion mitigation measures at the design stage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Where practicable, the </a:t>
            </a:r>
            <a:r>
              <a:rPr lang="en-US" sz="2000" dirty="0"/>
              <a:t>use of ‘airlocks’ to prevent </a:t>
            </a:r>
            <a:r>
              <a:rPr lang="en-GB" sz="2000" dirty="0" smtClean="0"/>
              <a:t>unauthorised</a:t>
            </a:r>
            <a:r>
              <a:rPr lang="en-US" sz="2000" dirty="0" smtClean="0"/>
              <a:t> access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Maintenance regime for TTM including the incursion prevention measures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Public information 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Driver education</a:t>
            </a:r>
          </a:p>
          <a:p>
            <a:endParaRPr lang="en-GB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5536" y="313919"/>
            <a:ext cx="8720687" cy="59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Minimum requirements</a:t>
            </a:r>
            <a:endParaRPr lang="en-GB" sz="3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1661" y="2197488"/>
            <a:ext cx="4412981" cy="24630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01661" y="4660513"/>
            <a:ext cx="4412981" cy="4246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GB" sz="1600" b="1" dirty="0" smtClean="0"/>
              <a:t>Works vehicle in an airlock</a:t>
            </a:r>
          </a:p>
        </p:txBody>
      </p:sp>
    </p:spTree>
    <p:extLst>
      <p:ext uri="{BB962C8B-B14F-4D97-AF65-F5344CB8AC3E}">
        <p14:creationId xmlns:p14="http://schemas.microsoft.com/office/powerpoint/2010/main" xmlns="" val="25385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42" y="1393372"/>
            <a:ext cx="3960000" cy="4775200"/>
          </a:xfrm>
        </p:spPr>
        <p:txBody>
          <a:bodyPr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Use of site marshals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Personal/temporary CCTV cameras 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Provision of signage over and above that in the Traffic Signs Manual Chapter 8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Use of enhanced technology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Text message alert systems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Police support for enforcement action</a:t>
            </a:r>
          </a:p>
          <a:p>
            <a:endParaRPr lang="en-GB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5536" y="313919"/>
            <a:ext cx="8720687" cy="59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Desirable requirements</a:t>
            </a:r>
            <a:endParaRPr lang="en-GB" sz="3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pic>
        <p:nvPicPr>
          <p:cNvPr id="2049" name="Picture 24" descr="Edesix VideoBadg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9847" y="1294989"/>
            <a:ext cx="22669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234454" y="2990439"/>
            <a:ext cx="2542442" cy="4246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GB" sz="1600" b="1" dirty="0" smtClean="0"/>
              <a:t>CCTV video badge</a:t>
            </a:r>
          </a:p>
        </p:txBody>
      </p:sp>
      <p:pic>
        <p:nvPicPr>
          <p:cNvPr id="2052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6442" y="3521064"/>
            <a:ext cx="2447204" cy="161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774316" y="5130826"/>
            <a:ext cx="3191456" cy="7703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1600" b="1" dirty="0"/>
              <a:t>Warning system to alert road workers to an incursion</a:t>
            </a:r>
          </a:p>
        </p:txBody>
      </p:sp>
    </p:spTree>
    <p:extLst>
      <p:ext uri="{BB962C8B-B14F-4D97-AF65-F5344CB8AC3E}">
        <p14:creationId xmlns:p14="http://schemas.microsoft.com/office/powerpoint/2010/main" xmlns="" val="32868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42" y="1393372"/>
            <a:ext cx="8344214" cy="477520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If </a:t>
            </a:r>
            <a:r>
              <a:rPr lang="en-GB" sz="2000" dirty="0"/>
              <a:t>you are aware of other incursion best practice examples not currently included in this document please contact either:</a:t>
            </a:r>
          </a:p>
          <a:p>
            <a:pPr marL="0" indent="0">
              <a:buNone/>
            </a:pPr>
            <a:r>
              <a:rPr lang="en-GB" sz="2000" dirty="0"/>
              <a:t> 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David </a:t>
            </a:r>
            <a:r>
              <a:rPr lang="en-GB" sz="2000" b="1" dirty="0"/>
              <a:t>Roffe</a:t>
            </a:r>
            <a:r>
              <a:rPr lang="en-GB" sz="2000" dirty="0"/>
              <a:t> – Kier Strategic Highways Professional Head of Health, Safety and </a:t>
            </a:r>
            <a:r>
              <a:rPr lang="en-GB" sz="2000" dirty="0" smtClean="0"/>
              <a:t>Environment </a:t>
            </a:r>
            <a:r>
              <a:rPr lang="en-GB" sz="2000" u="sng" dirty="0" smtClean="0">
                <a:hlinkClick r:id="rId3"/>
              </a:rPr>
              <a:t>David.Roffe@emhighways.co.uk</a:t>
            </a:r>
            <a:r>
              <a:rPr lang="en-GB" sz="2000" dirty="0" smtClean="0"/>
              <a:t> </a:t>
            </a:r>
            <a:r>
              <a:rPr lang="en-GB" sz="2000" dirty="0"/>
              <a:t> 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Nick </a:t>
            </a:r>
            <a:r>
              <a:rPr lang="en-GB" sz="2000" b="1" dirty="0"/>
              <a:t>Balsdon</a:t>
            </a:r>
            <a:r>
              <a:rPr lang="en-GB" sz="2000" dirty="0"/>
              <a:t> – Highways England Senior H&amp;S </a:t>
            </a:r>
            <a:r>
              <a:rPr lang="en-GB" sz="2000" dirty="0" smtClean="0"/>
              <a:t>Advisor </a:t>
            </a:r>
            <a:r>
              <a:rPr lang="en-GB" sz="2000" u="sng" dirty="0" smtClean="0">
                <a:hlinkClick r:id="rId4"/>
              </a:rPr>
              <a:t>nick.balsdon@highwaysengland.co.uk</a:t>
            </a:r>
            <a:r>
              <a:rPr lang="en-GB" sz="2000" dirty="0" smtClean="0"/>
              <a:t> </a:t>
            </a:r>
            <a:endParaRPr lang="en-GB" sz="2000" dirty="0"/>
          </a:p>
          <a:p>
            <a:endParaRPr lang="en-GB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5536" y="313919"/>
            <a:ext cx="8720687" cy="59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Additional best practice examples</a:t>
            </a:r>
            <a:endParaRPr lang="en-GB" sz="3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6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911</Words>
  <Application>Microsoft Office PowerPoint</Application>
  <PresentationFormat>On-screen Show (4:3)</PresentationFormat>
  <Paragraphs>123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Raising the Bar  Managing Temporary Traffic Management Incursions     </vt:lpstr>
      <vt:lpstr>Slide 2</vt:lpstr>
      <vt:lpstr>Slide 3</vt:lpstr>
      <vt:lpstr>Slide 4</vt:lpstr>
      <vt:lpstr>Slide 5</vt:lpstr>
      <vt:lpstr>Slide 6</vt:lpstr>
      <vt:lpstr>Slide 7</vt:lpstr>
    </vt:vector>
  </TitlesOfParts>
  <Company>Highways Agency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Dalby, Adrian</dc:creator>
  <cp:lastModifiedBy>Sony</cp:lastModifiedBy>
  <cp:revision>53</cp:revision>
  <dcterms:created xsi:type="dcterms:W3CDTF">2015-02-26T12:55:51Z</dcterms:created>
  <dcterms:modified xsi:type="dcterms:W3CDTF">2015-12-17T20:10:35Z</dcterms:modified>
</cp:coreProperties>
</file>