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5"/>
  </p:notesMasterIdLst>
  <p:handoutMasterIdLst>
    <p:handoutMasterId r:id="rId36"/>
  </p:handoutMasterIdLst>
  <p:sldIdLst>
    <p:sldId id="274" r:id="rId2"/>
    <p:sldId id="305" r:id="rId3"/>
    <p:sldId id="257" r:id="rId4"/>
    <p:sldId id="275" r:id="rId5"/>
    <p:sldId id="276" r:id="rId6"/>
    <p:sldId id="277" r:id="rId7"/>
    <p:sldId id="278" r:id="rId8"/>
    <p:sldId id="279" r:id="rId9"/>
    <p:sldId id="280" r:id="rId10"/>
    <p:sldId id="281" r:id="rId11"/>
    <p:sldId id="306" r:id="rId12"/>
    <p:sldId id="282" r:id="rId13"/>
    <p:sldId id="283" r:id="rId14"/>
    <p:sldId id="284" r:id="rId15"/>
    <p:sldId id="285" r:id="rId16"/>
    <p:sldId id="309" r:id="rId17"/>
    <p:sldId id="286" r:id="rId18"/>
    <p:sldId id="287" r:id="rId19"/>
    <p:sldId id="288" r:id="rId20"/>
    <p:sldId id="289" r:id="rId21"/>
    <p:sldId id="304" r:id="rId22"/>
    <p:sldId id="290" r:id="rId23"/>
    <p:sldId id="307" r:id="rId24"/>
    <p:sldId id="291" r:id="rId25"/>
    <p:sldId id="301" r:id="rId26"/>
    <p:sldId id="293" r:id="rId27"/>
    <p:sldId id="294" r:id="rId28"/>
    <p:sldId id="295" r:id="rId29"/>
    <p:sldId id="296" r:id="rId30"/>
    <p:sldId id="297" r:id="rId31"/>
    <p:sldId id="298" r:id="rId32"/>
    <p:sldId id="299" r:id="rId33"/>
    <p:sldId id="300" r:id="rId34"/>
  </p:sldIdLst>
  <p:sldSz cx="9906000" cy="6972300"/>
  <p:notesSz cx="6854825" cy="9750425"/>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9" autoAdjust="0"/>
    <p:restoredTop sz="94660" autoAdjust="0"/>
  </p:normalViewPr>
  <p:slideViewPr>
    <p:cSldViewPr>
      <p:cViewPr>
        <p:scale>
          <a:sx n="75" d="100"/>
          <a:sy n="75" d="100"/>
        </p:scale>
        <p:origin x="-2202" y="-426"/>
      </p:cViewPr>
      <p:guideLst>
        <p:guide orient="horz" pos="2196"/>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512" y="-78"/>
      </p:cViewPr>
      <p:guideLst>
        <p:guide orient="horz" pos="3071"/>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57347" name="Rectangle 3"/>
          <p:cNvSpPr>
            <a:spLocks noGrp="1" noChangeArrowheads="1"/>
          </p:cNvSpPr>
          <p:nvPr>
            <p:ph type="dt" sz="quarter" idx="1"/>
          </p:nvPr>
        </p:nvSpPr>
        <p:spPr bwMode="auto">
          <a:xfrm>
            <a:off x="3884613" y="0"/>
            <a:ext cx="2970212"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57348" name="Rectangle 4"/>
          <p:cNvSpPr>
            <a:spLocks noGrp="1" noChangeArrowheads="1"/>
          </p:cNvSpPr>
          <p:nvPr>
            <p:ph type="ftr" sz="quarter" idx="2"/>
          </p:nvPr>
        </p:nvSpPr>
        <p:spPr bwMode="auto">
          <a:xfrm>
            <a:off x="0" y="9263063"/>
            <a:ext cx="2970213" cy="487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57349" name="Rectangle 5"/>
          <p:cNvSpPr>
            <a:spLocks noGrp="1" noChangeArrowheads="1"/>
          </p:cNvSpPr>
          <p:nvPr>
            <p:ph type="sldNum" sz="quarter" idx="3"/>
          </p:nvPr>
        </p:nvSpPr>
        <p:spPr bwMode="auto">
          <a:xfrm>
            <a:off x="3884613" y="9263063"/>
            <a:ext cx="2970212" cy="487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434DF17-3FDE-4A4A-9E36-D3188BB2749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idx="1"/>
          </p:nvPr>
        </p:nvSpPr>
        <p:spPr bwMode="auto">
          <a:xfrm>
            <a:off x="3884613" y="0"/>
            <a:ext cx="2970212"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ChangeArrowheads="1" noTextEdit="1"/>
          </p:cNvSpPr>
          <p:nvPr>
            <p:ph type="sldImg" idx="2"/>
          </p:nvPr>
        </p:nvSpPr>
        <p:spPr bwMode="auto">
          <a:xfrm>
            <a:off x="830263" y="731838"/>
            <a:ext cx="5194300" cy="3656012"/>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14400" y="4630738"/>
            <a:ext cx="5026025" cy="438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263063"/>
            <a:ext cx="2970213" cy="487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607" name="Rectangle 7"/>
          <p:cNvSpPr>
            <a:spLocks noGrp="1" noChangeArrowheads="1"/>
          </p:cNvSpPr>
          <p:nvPr>
            <p:ph type="sldNum" sz="quarter" idx="5"/>
          </p:nvPr>
        </p:nvSpPr>
        <p:spPr bwMode="auto">
          <a:xfrm>
            <a:off x="3884613" y="9263063"/>
            <a:ext cx="2970212" cy="487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000D395-2F4C-4E28-983C-DA1C151F75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gray">
          <a:xfrm>
            <a:off x="747713" y="3395663"/>
            <a:ext cx="8291512" cy="493712"/>
          </a:xfrm>
          <a:custGeom>
            <a:avLst/>
            <a:gdLst>
              <a:gd name="T0" fmla="*/ 657620546 w 4128"/>
              <a:gd name="T1" fmla="*/ 212474474 h 479"/>
              <a:gd name="T2" fmla="*/ 2147483647 w 4128"/>
              <a:gd name="T3" fmla="*/ 212474474 h 479"/>
              <a:gd name="T4" fmla="*/ 2147483647 w 4128"/>
              <a:gd name="T5" fmla="*/ 455756988 h 479"/>
              <a:gd name="T6" fmla="*/ 0 w 4128"/>
              <a:gd name="T7" fmla="*/ 468505889 h 479"/>
              <a:gd name="T8" fmla="*/ 657620546 w 4128"/>
              <a:gd name="T9" fmla="*/ 212474474 h 4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195"/>
            </a:schemeClr>
          </a:solidFill>
          <a:ln w="9525">
            <a:noFill/>
            <a:round/>
            <a:headEnd/>
            <a:tailEnd/>
          </a:ln>
        </p:spPr>
        <p:txBody>
          <a:bodyPr wrap="none" anchor="ctr"/>
          <a:lstStyle/>
          <a:p>
            <a:endParaRPr lang="en-GB"/>
          </a:p>
        </p:txBody>
      </p:sp>
      <p:sp>
        <p:nvSpPr>
          <p:cNvPr id="22531" name="Rectangle 3"/>
          <p:cNvSpPr>
            <a:spLocks noGrp="1" noChangeArrowheads="1"/>
          </p:cNvSpPr>
          <p:nvPr>
            <p:ph type="ctrTitle"/>
          </p:nvPr>
        </p:nvSpPr>
        <p:spPr>
          <a:xfrm>
            <a:off x="742950" y="2324100"/>
            <a:ext cx="8420100" cy="1162050"/>
          </a:xfrm>
        </p:spPr>
        <p:txBody>
          <a:bodyPr/>
          <a:lstStyle>
            <a:lvl1pPr>
              <a:defRPr/>
            </a:lvl1pPr>
          </a:lstStyle>
          <a:p>
            <a:pPr lvl="0"/>
            <a:r>
              <a:rPr lang="en-US" noProof="0" smtClean="0"/>
              <a:t>Click to edit Master title style</a:t>
            </a:r>
          </a:p>
        </p:txBody>
      </p:sp>
      <p:sp>
        <p:nvSpPr>
          <p:cNvPr id="22532" name="Rectangle 4"/>
          <p:cNvSpPr>
            <a:spLocks noGrp="1" noChangeArrowheads="1"/>
          </p:cNvSpPr>
          <p:nvPr>
            <p:ph type="subTitle" idx="1"/>
          </p:nvPr>
        </p:nvSpPr>
        <p:spPr bwMode="auto">
          <a:xfrm>
            <a:off x="1485900" y="3951288"/>
            <a:ext cx="6934200" cy="1781175"/>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442" tIns="48221" rIns="96442" bIns="48221" numCol="1" anchor="t" anchorCtr="0" compatLnSpc="1">
            <a:prstTxWarp prst="textNoShape">
              <a:avLst/>
            </a:prstTxWarp>
          </a:bodyPr>
          <a:lstStyle>
            <a:lvl1pPr marL="0" indent="0" algn="ctr">
              <a:buFont typeface="Monotype Sorts" pitchFamily="2" charset="2"/>
              <a:buNone/>
              <a:defRPr/>
            </a:lvl1pPr>
          </a:lstStyle>
          <a:p>
            <a:pPr lvl="0"/>
            <a:r>
              <a:rPr lang="en-US" noProof="0" smtClean="0"/>
              <a:t>Click to edit Master subtitle style</a:t>
            </a:r>
          </a:p>
        </p:txBody>
      </p:sp>
      <p:sp>
        <p:nvSpPr>
          <p:cNvPr id="5" name="Rectangle 5"/>
          <p:cNvSpPr>
            <a:spLocks noGrp="1" noChangeArrowheads="1"/>
          </p:cNvSpPr>
          <p:nvPr>
            <p:ph type="dt" sz="half" idx="10"/>
          </p:nvPr>
        </p:nvSpPr>
        <p:spPr bwMode="auto">
          <a:xfrm>
            <a:off x="742950" y="6353175"/>
            <a:ext cx="2063750" cy="4635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442" tIns="48221" rIns="96442" bIns="48221" numCol="1" anchor="t" anchorCtr="0" compatLnSpc="1">
            <a:prstTxWarp prst="textNoShape">
              <a:avLst/>
            </a:prstTxWarp>
          </a:bodyPr>
          <a:lstStyle>
            <a:lvl1pPr defTabSz="965200">
              <a:spcBef>
                <a:spcPct val="50000"/>
              </a:spcBef>
              <a:defRPr sz="1500">
                <a:solidFill>
                  <a:srgbClr val="578963"/>
                </a:solidFill>
              </a:defRPr>
            </a:lvl1pPr>
          </a:lstStyle>
          <a:p>
            <a:pPr>
              <a:defRPr/>
            </a:pPr>
            <a:endParaRPr lang="en-US"/>
          </a:p>
        </p:txBody>
      </p:sp>
      <p:sp>
        <p:nvSpPr>
          <p:cNvPr id="6" name="Rectangle 6"/>
          <p:cNvSpPr>
            <a:spLocks noGrp="1" noChangeArrowheads="1"/>
          </p:cNvSpPr>
          <p:nvPr>
            <p:ph type="ftr" sz="quarter" idx="11"/>
          </p:nvPr>
        </p:nvSpPr>
        <p:spPr bwMode="auto">
          <a:xfrm>
            <a:off x="3384550" y="6353175"/>
            <a:ext cx="3136900" cy="4635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442" tIns="48221" rIns="96442" bIns="48221" numCol="1" anchor="t" anchorCtr="0" compatLnSpc="1">
            <a:prstTxWarp prst="textNoShape">
              <a:avLst/>
            </a:prstTxWarp>
          </a:bodyPr>
          <a:lstStyle>
            <a:lvl1pPr algn="ctr" defTabSz="965200">
              <a:spcBef>
                <a:spcPct val="50000"/>
              </a:spcBef>
              <a:defRPr sz="1500">
                <a:solidFill>
                  <a:srgbClr val="578963"/>
                </a:solidFill>
              </a:defRPr>
            </a:lvl1pPr>
          </a:lstStyle>
          <a:p>
            <a:pPr>
              <a:defRPr/>
            </a:pPr>
            <a:endParaRPr lang="en-US"/>
          </a:p>
        </p:txBody>
      </p:sp>
      <p:sp>
        <p:nvSpPr>
          <p:cNvPr id="7" name="Rectangle 7"/>
          <p:cNvSpPr>
            <a:spLocks noGrp="1" noChangeArrowheads="1"/>
          </p:cNvSpPr>
          <p:nvPr>
            <p:ph type="sldNum" sz="quarter" idx="12"/>
          </p:nvPr>
        </p:nvSpPr>
        <p:spPr bwMode="auto">
          <a:xfrm>
            <a:off x="7099300" y="6353175"/>
            <a:ext cx="2063750" cy="4635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442" tIns="48221" rIns="96442" bIns="48221" numCol="1" anchor="t" anchorCtr="0" compatLnSpc="1">
            <a:prstTxWarp prst="textNoShape">
              <a:avLst/>
            </a:prstTxWarp>
          </a:bodyPr>
          <a:lstStyle>
            <a:lvl1pPr algn="r" defTabSz="965200">
              <a:spcBef>
                <a:spcPct val="50000"/>
              </a:spcBef>
              <a:defRPr sz="1500">
                <a:solidFill>
                  <a:srgbClr val="578963"/>
                </a:solidFill>
              </a:defRPr>
            </a:lvl1pPr>
          </a:lstStyle>
          <a:p>
            <a:pPr>
              <a:defRPr/>
            </a:pPr>
            <a:fld id="{CAC6402A-2038-483A-B73A-A52720E5A2DE}"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1627188"/>
            <a:ext cx="8915400" cy="46005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465138"/>
            <a:ext cx="2228850" cy="576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465138"/>
            <a:ext cx="6534150" cy="57626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465138"/>
            <a:ext cx="8915400" cy="57626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95300" y="1627188"/>
            <a:ext cx="8915400" cy="4600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79925"/>
            <a:ext cx="8420100" cy="1385888"/>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55925"/>
            <a:ext cx="8420100" cy="15240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27188"/>
            <a:ext cx="4381500" cy="46005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27188"/>
            <a:ext cx="4381500" cy="46005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9400"/>
            <a:ext cx="8915400" cy="11620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60513"/>
            <a:ext cx="4376738" cy="650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211388"/>
            <a:ext cx="4376738" cy="40163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60513"/>
            <a:ext cx="4378325" cy="650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211388"/>
            <a:ext cx="4378325" cy="40163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7813"/>
            <a:ext cx="3259138" cy="118110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7813"/>
            <a:ext cx="5537200" cy="59499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58913"/>
            <a:ext cx="3259138" cy="47688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79975"/>
            <a:ext cx="5943600" cy="576263"/>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22300"/>
            <a:ext cx="5943600" cy="41846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456238"/>
            <a:ext cx="5943600" cy="819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FF"/>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465138"/>
            <a:ext cx="8420100" cy="1162050"/>
          </a:xfrm>
          <a:prstGeom prst="rect">
            <a:avLst/>
          </a:prstGeom>
          <a:noFill/>
          <a:ln w="9525">
            <a:noFill/>
            <a:miter lim="800000"/>
            <a:headEnd/>
            <a:tailEnd/>
          </a:ln>
        </p:spPr>
        <p:txBody>
          <a:bodyPr vert="horz" wrap="square" lIns="96442" tIns="48221" rIns="96442" bIns="48221" numCol="1" anchor="b"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txStyles>
    <p:titleStyle>
      <a:lvl1pPr algn="l" defTabSz="965200" rtl="0" eaLnBrk="0" fontAlgn="base" hangingPunct="0">
        <a:spcBef>
          <a:spcPct val="0"/>
        </a:spcBef>
        <a:spcAft>
          <a:spcPct val="0"/>
        </a:spcAft>
        <a:defRPr kumimoji="1" sz="4600">
          <a:solidFill>
            <a:schemeClr val="tx2"/>
          </a:solidFill>
          <a:latin typeface="+mj-lt"/>
          <a:ea typeface="+mj-ea"/>
          <a:cs typeface="+mj-cs"/>
        </a:defRPr>
      </a:lvl1pPr>
      <a:lvl2pPr algn="l" defTabSz="965200" rtl="0" eaLnBrk="0" fontAlgn="base" hangingPunct="0">
        <a:spcBef>
          <a:spcPct val="0"/>
        </a:spcBef>
        <a:spcAft>
          <a:spcPct val="0"/>
        </a:spcAft>
        <a:defRPr kumimoji="1" sz="4600">
          <a:solidFill>
            <a:schemeClr val="tx2"/>
          </a:solidFill>
          <a:latin typeface="Times New Roman" charset="0"/>
        </a:defRPr>
      </a:lvl2pPr>
      <a:lvl3pPr algn="l" defTabSz="965200" rtl="0" eaLnBrk="0" fontAlgn="base" hangingPunct="0">
        <a:spcBef>
          <a:spcPct val="0"/>
        </a:spcBef>
        <a:spcAft>
          <a:spcPct val="0"/>
        </a:spcAft>
        <a:defRPr kumimoji="1" sz="4600">
          <a:solidFill>
            <a:schemeClr val="tx2"/>
          </a:solidFill>
          <a:latin typeface="Times New Roman" charset="0"/>
        </a:defRPr>
      </a:lvl3pPr>
      <a:lvl4pPr algn="l" defTabSz="965200" rtl="0" eaLnBrk="0" fontAlgn="base" hangingPunct="0">
        <a:spcBef>
          <a:spcPct val="0"/>
        </a:spcBef>
        <a:spcAft>
          <a:spcPct val="0"/>
        </a:spcAft>
        <a:defRPr kumimoji="1" sz="4600">
          <a:solidFill>
            <a:schemeClr val="tx2"/>
          </a:solidFill>
          <a:latin typeface="Times New Roman" charset="0"/>
        </a:defRPr>
      </a:lvl4pPr>
      <a:lvl5pPr algn="l" defTabSz="965200" rtl="0" eaLnBrk="0" fontAlgn="base" hangingPunct="0">
        <a:spcBef>
          <a:spcPct val="0"/>
        </a:spcBef>
        <a:spcAft>
          <a:spcPct val="0"/>
        </a:spcAft>
        <a:defRPr kumimoji="1" sz="4600">
          <a:solidFill>
            <a:schemeClr val="tx2"/>
          </a:solidFill>
          <a:latin typeface="Times New Roman" charset="0"/>
        </a:defRPr>
      </a:lvl5pPr>
      <a:lvl6pPr marL="457200" algn="l" defTabSz="965200" rtl="0" eaLnBrk="0" fontAlgn="base" hangingPunct="0">
        <a:spcBef>
          <a:spcPct val="0"/>
        </a:spcBef>
        <a:spcAft>
          <a:spcPct val="0"/>
        </a:spcAft>
        <a:defRPr kumimoji="1" sz="4600">
          <a:solidFill>
            <a:schemeClr val="tx2"/>
          </a:solidFill>
          <a:latin typeface="Times New Roman" charset="0"/>
        </a:defRPr>
      </a:lvl6pPr>
      <a:lvl7pPr marL="914400" algn="l" defTabSz="965200" rtl="0" eaLnBrk="0" fontAlgn="base" hangingPunct="0">
        <a:spcBef>
          <a:spcPct val="0"/>
        </a:spcBef>
        <a:spcAft>
          <a:spcPct val="0"/>
        </a:spcAft>
        <a:defRPr kumimoji="1" sz="4600">
          <a:solidFill>
            <a:schemeClr val="tx2"/>
          </a:solidFill>
          <a:latin typeface="Times New Roman" charset="0"/>
        </a:defRPr>
      </a:lvl7pPr>
      <a:lvl8pPr marL="1371600" algn="l" defTabSz="965200" rtl="0" eaLnBrk="0" fontAlgn="base" hangingPunct="0">
        <a:spcBef>
          <a:spcPct val="0"/>
        </a:spcBef>
        <a:spcAft>
          <a:spcPct val="0"/>
        </a:spcAft>
        <a:defRPr kumimoji="1" sz="4600">
          <a:solidFill>
            <a:schemeClr val="tx2"/>
          </a:solidFill>
          <a:latin typeface="Times New Roman" charset="0"/>
        </a:defRPr>
      </a:lvl8pPr>
      <a:lvl9pPr marL="1828800" algn="l" defTabSz="965200" rtl="0" eaLnBrk="0" fontAlgn="base" hangingPunct="0">
        <a:spcBef>
          <a:spcPct val="0"/>
        </a:spcBef>
        <a:spcAft>
          <a:spcPct val="0"/>
        </a:spcAft>
        <a:defRPr kumimoji="1" sz="4600">
          <a:solidFill>
            <a:schemeClr val="tx2"/>
          </a:solidFill>
          <a:latin typeface="Times New Roman" charset="0"/>
        </a:defRPr>
      </a:lvl9pPr>
    </p:titleStyle>
    <p:bodyStyle>
      <a:lvl1pPr marL="361950" indent="-361950" algn="l" defTabSz="965200" rtl="0" eaLnBrk="0" fontAlgn="base" hangingPunct="0">
        <a:spcBef>
          <a:spcPct val="20000"/>
        </a:spcBef>
        <a:spcAft>
          <a:spcPct val="0"/>
        </a:spcAft>
        <a:buClr>
          <a:schemeClr val="bg2"/>
        </a:buClr>
        <a:buFont typeface="Monotype Sorts" pitchFamily="2" charset="2"/>
        <a:buChar char="§"/>
        <a:defRPr kumimoji="1" sz="3400">
          <a:solidFill>
            <a:schemeClr val="tx1"/>
          </a:solidFill>
          <a:latin typeface="+mn-lt"/>
          <a:ea typeface="+mn-ea"/>
          <a:cs typeface="+mn-cs"/>
        </a:defRPr>
      </a:lvl1pPr>
      <a:lvl2pPr marL="784225" indent="-301625" algn="l" defTabSz="965200" rtl="0" eaLnBrk="0" fontAlgn="base" hangingPunct="0">
        <a:spcBef>
          <a:spcPct val="20000"/>
        </a:spcBef>
        <a:spcAft>
          <a:spcPct val="0"/>
        </a:spcAft>
        <a:buClr>
          <a:schemeClr val="bg2"/>
        </a:buClr>
        <a:buSzPct val="50000"/>
        <a:buFont typeface="Monotype Sorts" pitchFamily="2" charset="2"/>
        <a:buChar char="l"/>
        <a:defRPr kumimoji="1" sz="3000">
          <a:solidFill>
            <a:schemeClr val="tx1"/>
          </a:solidFill>
          <a:latin typeface="+mn-lt"/>
        </a:defRPr>
      </a:lvl2pPr>
      <a:lvl3pPr marL="1204913" indent="-239713" algn="l" defTabSz="965200" rtl="0" eaLnBrk="0" fontAlgn="base" hangingPunct="0">
        <a:spcBef>
          <a:spcPct val="20000"/>
        </a:spcBef>
        <a:spcAft>
          <a:spcPct val="0"/>
        </a:spcAft>
        <a:buChar char="•"/>
        <a:defRPr kumimoji="1" sz="2500">
          <a:solidFill>
            <a:schemeClr val="tx1"/>
          </a:solidFill>
          <a:latin typeface="+mn-lt"/>
        </a:defRPr>
      </a:lvl3pPr>
      <a:lvl4pPr marL="1687513" indent="-241300" algn="l" defTabSz="965200" rtl="0" eaLnBrk="0" fontAlgn="base" hangingPunct="0">
        <a:spcBef>
          <a:spcPct val="20000"/>
        </a:spcBef>
        <a:spcAft>
          <a:spcPct val="0"/>
        </a:spcAft>
        <a:buChar char="–"/>
        <a:defRPr kumimoji="1" sz="2100">
          <a:solidFill>
            <a:schemeClr val="tx1"/>
          </a:solidFill>
          <a:latin typeface="+mn-lt"/>
        </a:defRPr>
      </a:lvl4pPr>
      <a:lvl5pPr marL="2170113" indent="-241300" algn="l" defTabSz="965200" rtl="0" eaLnBrk="0" fontAlgn="base" hangingPunct="0">
        <a:spcBef>
          <a:spcPct val="20000"/>
        </a:spcBef>
        <a:spcAft>
          <a:spcPct val="0"/>
        </a:spcAft>
        <a:buChar char="»"/>
        <a:defRPr kumimoji="1" sz="2100">
          <a:solidFill>
            <a:schemeClr val="tx1"/>
          </a:solidFill>
          <a:latin typeface="+mn-lt"/>
        </a:defRPr>
      </a:lvl5pPr>
      <a:lvl6pPr marL="2627313" indent="-241300" algn="l" defTabSz="965200" rtl="0" eaLnBrk="0" fontAlgn="base" hangingPunct="0">
        <a:spcBef>
          <a:spcPct val="20000"/>
        </a:spcBef>
        <a:spcAft>
          <a:spcPct val="0"/>
        </a:spcAft>
        <a:buChar char="»"/>
        <a:defRPr kumimoji="1" sz="2100">
          <a:solidFill>
            <a:schemeClr val="tx1"/>
          </a:solidFill>
          <a:latin typeface="+mn-lt"/>
        </a:defRPr>
      </a:lvl6pPr>
      <a:lvl7pPr marL="3084513" indent="-241300" algn="l" defTabSz="965200" rtl="0" eaLnBrk="0" fontAlgn="base" hangingPunct="0">
        <a:spcBef>
          <a:spcPct val="20000"/>
        </a:spcBef>
        <a:spcAft>
          <a:spcPct val="0"/>
        </a:spcAft>
        <a:buChar char="»"/>
        <a:defRPr kumimoji="1" sz="2100">
          <a:solidFill>
            <a:schemeClr val="tx1"/>
          </a:solidFill>
          <a:latin typeface="+mn-lt"/>
        </a:defRPr>
      </a:lvl7pPr>
      <a:lvl8pPr marL="3541713" indent="-241300" algn="l" defTabSz="965200" rtl="0" eaLnBrk="0" fontAlgn="base" hangingPunct="0">
        <a:spcBef>
          <a:spcPct val="20000"/>
        </a:spcBef>
        <a:spcAft>
          <a:spcPct val="0"/>
        </a:spcAft>
        <a:buChar char="»"/>
        <a:defRPr kumimoji="1" sz="2100">
          <a:solidFill>
            <a:schemeClr val="tx1"/>
          </a:solidFill>
          <a:latin typeface="+mn-lt"/>
        </a:defRPr>
      </a:lvl8pPr>
      <a:lvl9pPr marL="3998913" indent="-241300" algn="l" defTabSz="965200" rtl="0" eaLnBrk="0" fontAlgn="base" hangingPunct="0">
        <a:spcBef>
          <a:spcPct val="20000"/>
        </a:spcBef>
        <a:spcAft>
          <a:spcPct val="0"/>
        </a:spcAft>
        <a:buChar char="»"/>
        <a:defRPr kumimoji="1"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776288" y="2190750"/>
            <a:ext cx="8420100" cy="701675"/>
          </a:xfrm>
          <a:prstGeom prst="rect">
            <a:avLst/>
          </a:prstGeom>
          <a:noFill/>
          <a:ln w="9525">
            <a:noFill/>
            <a:miter lim="800000"/>
            <a:headEnd/>
            <a:tailEnd/>
          </a:ln>
          <a:effectLst/>
        </p:spPr>
        <p:txBody>
          <a:bodyPr>
            <a:spAutoFit/>
          </a:bodyPr>
          <a:lstStyle/>
          <a:p>
            <a:pPr algn="ctr">
              <a:spcBef>
                <a:spcPct val="50000"/>
              </a:spcBef>
            </a:pPr>
            <a:r>
              <a:rPr lang="en-US" sz="4000" b="1">
                <a:solidFill>
                  <a:srgbClr val="FFFFFF"/>
                </a:solidFill>
                <a:latin typeface="Arial" charset="0"/>
              </a:rPr>
              <a:t>Work at Height</a:t>
            </a:r>
          </a:p>
        </p:txBody>
      </p:sp>
      <p:sp>
        <p:nvSpPr>
          <p:cNvPr id="3075" name="Text Box 7"/>
          <p:cNvSpPr txBox="1">
            <a:spLocks noChangeArrowheads="1"/>
          </p:cNvSpPr>
          <p:nvPr/>
        </p:nvSpPr>
        <p:spPr bwMode="auto">
          <a:xfrm>
            <a:off x="2843213" y="3341688"/>
            <a:ext cx="4286250" cy="579437"/>
          </a:xfrm>
          <a:prstGeom prst="rect">
            <a:avLst/>
          </a:prstGeom>
          <a:noFill/>
          <a:ln w="9525">
            <a:noFill/>
            <a:miter lim="800000"/>
            <a:headEnd/>
            <a:tailEnd/>
          </a:ln>
          <a:effectLst/>
        </p:spPr>
        <p:txBody>
          <a:bodyPr wrap="none">
            <a:spAutoFit/>
          </a:bodyPr>
          <a:lstStyle/>
          <a:p>
            <a:r>
              <a:rPr lang="en-GB" sz="3200" b="1">
                <a:solidFill>
                  <a:srgbClr val="FFFFFF"/>
                </a:solidFill>
                <a:latin typeface="Arial" charset="0"/>
              </a:rPr>
              <a:t>The New Regulations</a:t>
            </a:r>
            <a:endParaRPr lang="en-GB" sz="3200"/>
          </a:p>
        </p:txBody>
      </p:sp>
      <p:sp>
        <p:nvSpPr>
          <p:cNvPr id="3076" name="Text Box 8"/>
          <p:cNvSpPr txBox="1">
            <a:spLocks noChangeArrowheads="1"/>
          </p:cNvSpPr>
          <p:nvPr/>
        </p:nvSpPr>
        <p:spPr bwMode="auto">
          <a:xfrm>
            <a:off x="7705725" y="6078538"/>
            <a:ext cx="184150" cy="336550"/>
          </a:xfrm>
          <a:prstGeom prst="rect">
            <a:avLst/>
          </a:prstGeom>
          <a:noFill/>
          <a:ln w="9525">
            <a:noFill/>
            <a:miter lim="800000"/>
            <a:headEnd/>
            <a:tailEnd/>
          </a:ln>
          <a:effectLst/>
        </p:spPr>
        <p:txBody>
          <a:bodyPr wrap="none">
            <a:spAutoFit/>
          </a:bodyPr>
          <a:lstStyle/>
          <a:p>
            <a:pPr algn="ctr"/>
            <a:endParaRPr lang="en-GB" sz="1600">
              <a:solidFill>
                <a:srgbClr val="FFFFFF"/>
              </a:solidFill>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2291" name="Text Box 3"/>
          <p:cNvSpPr txBox="1">
            <a:spLocks noChangeArrowheads="1"/>
          </p:cNvSpPr>
          <p:nvPr/>
        </p:nvSpPr>
        <p:spPr bwMode="auto">
          <a:xfrm>
            <a:off x="415925" y="606425"/>
            <a:ext cx="61785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Who will be affected by the </a:t>
            </a:r>
          </a:p>
          <a:p>
            <a:r>
              <a:rPr lang="en-GB" sz="3600" b="1">
                <a:solidFill>
                  <a:srgbClr val="FFFFFF"/>
                </a:solidFill>
                <a:latin typeface="Arial" charset="0"/>
              </a:rPr>
              <a:t>new duties?</a:t>
            </a:r>
            <a:endParaRPr lang="en-GB" b="1" i="1"/>
          </a:p>
        </p:txBody>
      </p:sp>
      <p:sp>
        <p:nvSpPr>
          <p:cNvPr id="12292" name="Text Box 4"/>
          <p:cNvSpPr txBox="1">
            <a:spLocks noChangeArrowheads="1"/>
          </p:cNvSpPr>
          <p:nvPr/>
        </p:nvSpPr>
        <p:spPr bwMode="auto">
          <a:xfrm>
            <a:off x="415925" y="1901825"/>
            <a:ext cx="9217025" cy="4541838"/>
          </a:xfrm>
          <a:prstGeom prst="rect">
            <a:avLst/>
          </a:prstGeom>
          <a:noFill/>
          <a:ln w="9525">
            <a:noFill/>
            <a:miter lim="800000"/>
            <a:headEnd/>
            <a:tailEnd/>
          </a:ln>
          <a:effectLst/>
        </p:spPr>
        <p:txBody>
          <a:bodyPr>
            <a:spAutoFit/>
          </a:bodyPr>
          <a:lstStyle/>
          <a:p>
            <a:pPr marL="361950" indent="-361950" defTabSz="895350">
              <a:tabLst>
                <a:tab pos="628650" algn="l"/>
                <a:tab pos="1162050" algn="l"/>
                <a:tab pos="2781300" algn="l"/>
              </a:tabLst>
            </a:pP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Anyone (e.g. Clients, Designers) who </a:t>
            </a:r>
          </a:p>
          <a:p>
            <a:pPr marL="361950" indent="-361950" defTabSz="895350">
              <a:buFont typeface="Wingdings" pitchFamily="2" charset="2"/>
              <a:buNone/>
              <a:tabLst>
                <a:tab pos="628650" algn="l"/>
                <a:tab pos="1162050" algn="l"/>
                <a:tab pos="2781300" algn="l"/>
              </a:tabLst>
            </a:pPr>
            <a:r>
              <a:rPr lang="en-GB" sz="2800">
                <a:solidFill>
                  <a:srgbClr val="FFFFFF"/>
                </a:solidFill>
                <a:latin typeface="Arial" charset="0"/>
              </a:rPr>
              <a:t>	</a:t>
            </a:r>
            <a:r>
              <a:rPr lang="en-GB">
                <a:solidFill>
                  <a:srgbClr val="FFFFFF"/>
                </a:solidFill>
                <a:latin typeface="Arial" charset="0"/>
              </a:rPr>
              <a:t>	-	plan 	)</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specify	) </a:t>
            </a:r>
            <a:r>
              <a:rPr lang="en-GB" sz="2000">
                <a:solidFill>
                  <a:srgbClr val="FFFFFF"/>
                </a:solidFill>
                <a:latin typeface="Arial" charset="0"/>
              </a:rPr>
              <a:t>any work at height or the selection of work equipment</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control	)</a:t>
            </a:r>
            <a:br>
              <a:rPr lang="en-GB">
                <a:solidFill>
                  <a:srgbClr val="FFFFFF"/>
                </a:solidFill>
                <a:latin typeface="Arial" charset="0"/>
              </a:rPr>
            </a:b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Planners/Estimators</a:t>
            </a: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Procurement / Purchasing Managers</a:t>
            </a: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Facilities/Maintenance managers</a:t>
            </a: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Hire industry</a:t>
            </a: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Specialist trades people</a:t>
            </a:r>
            <a:endParaRPr lang="en-GB">
              <a:solidFill>
                <a:srgbClr val="FFFFFF"/>
              </a:solidFill>
              <a:latin typeface="Arial" charset="0"/>
            </a:endParaRPr>
          </a:p>
        </p:txBody>
      </p:sp>
      <p:sp>
        <p:nvSpPr>
          <p:cNvPr id="12293"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3315" name="Text Box 4"/>
          <p:cNvSpPr txBox="1">
            <a:spLocks noChangeArrowheads="1"/>
          </p:cNvSpPr>
          <p:nvPr/>
        </p:nvSpPr>
        <p:spPr bwMode="auto">
          <a:xfrm>
            <a:off x="415925" y="1901825"/>
            <a:ext cx="9217025" cy="1066800"/>
          </a:xfrm>
          <a:prstGeom prst="rect">
            <a:avLst/>
          </a:prstGeom>
          <a:noFill/>
          <a:ln w="9525">
            <a:noFill/>
            <a:miter lim="800000"/>
            <a:headEnd/>
            <a:tailEnd/>
          </a:ln>
          <a:effectLst/>
        </p:spPr>
        <p:txBody>
          <a:bodyPr>
            <a:spAutoFit/>
          </a:bodyPr>
          <a:lstStyle/>
          <a:p>
            <a:pPr marL="361950" indent="-361950" defTabSz="895350">
              <a:tabLst>
                <a:tab pos="628650" algn="l"/>
                <a:tab pos="1162050" algn="l"/>
                <a:tab pos="2781300" algn="l"/>
              </a:tabLst>
            </a:pPr>
            <a:endParaRPr lang="en-GB">
              <a:solidFill>
                <a:srgbClr val="FFFFFF"/>
              </a:solidFill>
              <a:latin typeface="Arial" charset="0"/>
            </a:endParaRPr>
          </a:p>
          <a:p>
            <a:pPr marL="361950" indent="-361950" algn="ctr" defTabSz="895350">
              <a:buFont typeface="Wingdings" pitchFamily="2" charset="2"/>
              <a:buNone/>
              <a:tabLst>
                <a:tab pos="628650" algn="l"/>
                <a:tab pos="1162050" algn="l"/>
                <a:tab pos="2781300" algn="l"/>
              </a:tabLst>
            </a:pPr>
            <a:r>
              <a:rPr lang="en-GB" sz="4000">
                <a:solidFill>
                  <a:srgbClr val="FFFFFF"/>
                </a:solidFill>
                <a:latin typeface="Arial" charset="0"/>
              </a:rPr>
              <a:t>MAIN REQUIREMENTS</a:t>
            </a:r>
          </a:p>
        </p:txBody>
      </p:sp>
      <p:sp>
        <p:nvSpPr>
          <p:cNvPr id="13316" name="Text Box 6"/>
          <p:cNvSpPr txBox="1">
            <a:spLocks noChangeArrowheads="1"/>
          </p:cNvSpPr>
          <p:nvPr/>
        </p:nvSpPr>
        <p:spPr bwMode="auto">
          <a:xfrm>
            <a:off x="323850" y="6508750"/>
            <a:ext cx="184150" cy="304800"/>
          </a:xfrm>
          <a:prstGeom prst="rect">
            <a:avLst/>
          </a:prstGeom>
          <a:noFill/>
          <a:ln w="9525">
            <a:noFill/>
            <a:miter lim="800000"/>
            <a:headEnd/>
            <a:tailEnd/>
          </a:ln>
          <a:effectLst/>
        </p:spPr>
        <p:txBody>
          <a:bodyPr wrap="none">
            <a:spAutoFit/>
          </a:bodyPr>
          <a:lstStyle/>
          <a:p>
            <a:endParaRPr lang="en-GB" sz="1400">
              <a:solidFill>
                <a:srgbClr val="FFFFFF"/>
              </a:solidFill>
              <a:latin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4339" name="Text Box 3"/>
          <p:cNvSpPr txBox="1">
            <a:spLocks noChangeArrowheads="1"/>
          </p:cNvSpPr>
          <p:nvPr/>
        </p:nvSpPr>
        <p:spPr bwMode="auto">
          <a:xfrm>
            <a:off x="415925" y="606425"/>
            <a:ext cx="74231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What are the main requirements?</a:t>
            </a:r>
            <a:endParaRPr lang="en-GB" b="1" i="1"/>
          </a:p>
        </p:txBody>
      </p:sp>
      <p:sp>
        <p:nvSpPr>
          <p:cNvPr id="14340" name="Text Box 4"/>
          <p:cNvSpPr txBox="1">
            <a:spLocks noChangeArrowheads="1"/>
          </p:cNvSpPr>
          <p:nvPr/>
        </p:nvSpPr>
        <p:spPr bwMode="auto">
          <a:xfrm>
            <a:off x="415925" y="1901825"/>
            <a:ext cx="9217025" cy="3019425"/>
          </a:xfrm>
          <a:prstGeom prst="rect">
            <a:avLst/>
          </a:prstGeom>
          <a:noFill/>
          <a:ln w="9525">
            <a:noFill/>
            <a:miter lim="800000"/>
            <a:headEnd/>
            <a:tailEnd/>
          </a:ln>
          <a:effectLst/>
        </p:spPr>
        <p:txBody>
          <a:bodyPr>
            <a:spAutoFit/>
          </a:bodyPr>
          <a:lstStyle/>
          <a:p>
            <a:pPr marL="361950" indent="-361950" defTabSz="895350">
              <a:tabLst>
                <a:tab pos="628650" algn="l"/>
                <a:tab pos="1162050" algn="l"/>
                <a:tab pos="2781300" algn="l"/>
              </a:tabLst>
            </a:pP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b="1" i="1">
                <a:solidFill>
                  <a:srgbClr val="FFFFFF"/>
                </a:solidFill>
                <a:latin typeface="Arial" charset="0"/>
              </a:rPr>
              <a:t>Organisation and planning</a:t>
            </a:r>
            <a:r>
              <a:rPr lang="en-GB" sz="2800">
                <a:solidFill>
                  <a:srgbClr val="FFFFFF"/>
                </a:solidFill>
                <a:latin typeface="Arial" charset="0"/>
              </a:rPr>
              <a:t> of work at height, including the selection of work equipment</a:t>
            </a:r>
            <a:br>
              <a:rPr lang="en-GB" sz="2800">
                <a:solidFill>
                  <a:srgbClr val="FFFFFF"/>
                </a:solidFill>
                <a:latin typeface="Arial" charset="0"/>
              </a:rPr>
            </a:br>
            <a:endParaRPr lang="en-GB" sz="2800">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b="1" i="1">
                <a:solidFill>
                  <a:srgbClr val="FFFFFF"/>
                </a:solidFill>
                <a:latin typeface="Arial" charset="0"/>
              </a:rPr>
              <a:t>Competence</a:t>
            </a:r>
            <a:r>
              <a:rPr lang="en-GB" sz="2800">
                <a:solidFill>
                  <a:srgbClr val="FFFFFF"/>
                </a:solidFill>
                <a:latin typeface="Arial" charset="0"/>
              </a:rPr>
              <a:t> of </a:t>
            </a:r>
            <a:r>
              <a:rPr lang="en-GB" sz="2800" b="1" i="1">
                <a:solidFill>
                  <a:srgbClr val="FFFFFF"/>
                </a:solidFill>
                <a:latin typeface="Arial" charset="0"/>
              </a:rPr>
              <a:t>all</a:t>
            </a:r>
            <a:r>
              <a:rPr lang="en-GB" sz="2800">
                <a:solidFill>
                  <a:srgbClr val="FFFFFF"/>
                </a:solidFill>
                <a:latin typeface="Arial" charset="0"/>
              </a:rPr>
              <a:t> concerned at </a:t>
            </a:r>
            <a:r>
              <a:rPr lang="en-GB" sz="2800" b="1" i="1">
                <a:solidFill>
                  <a:srgbClr val="FFFFFF"/>
                </a:solidFill>
                <a:latin typeface="Arial" charset="0"/>
              </a:rPr>
              <a:t>all</a:t>
            </a:r>
            <a:r>
              <a:rPr lang="en-GB" sz="2800">
                <a:solidFill>
                  <a:srgbClr val="FFFFFF"/>
                </a:solidFill>
                <a:latin typeface="Arial" charset="0"/>
              </a:rPr>
              <a:t> stages</a:t>
            </a:r>
            <a:br>
              <a:rPr lang="en-GB" sz="2800">
                <a:solidFill>
                  <a:srgbClr val="FFFFFF"/>
                </a:solidFill>
                <a:latin typeface="Arial" charset="0"/>
              </a:rPr>
            </a:br>
            <a:endParaRPr lang="en-GB" sz="2800">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Safe </a:t>
            </a:r>
            <a:r>
              <a:rPr lang="en-GB" sz="2800" b="1" i="1">
                <a:solidFill>
                  <a:srgbClr val="FFFFFF"/>
                </a:solidFill>
                <a:latin typeface="Arial" charset="0"/>
              </a:rPr>
              <a:t>selection</a:t>
            </a:r>
            <a:r>
              <a:rPr lang="en-GB" sz="2800">
                <a:solidFill>
                  <a:srgbClr val="FFFFFF"/>
                </a:solidFill>
                <a:latin typeface="Arial" charset="0"/>
              </a:rPr>
              <a:t> of equipment</a:t>
            </a:r>
          </a:p>
        </p:txBody>
      </p:sp>
      <p:sp>
        <p:nvSpPr>
          <p:cNvPr id="14341"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9</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5363" name="Text Box 3"/>
          <p:cNvSpPr txBox="1">
            <a:spLocks noChangeArrowheads="1"/>
          </p:cNvSpPr>
          <p:nvPr/>
        </p:nvSpPr>
        <p:spPr bwMode="auto">
          <a:xfrm>
            <a:off x="415925" y="606425"/>
            <a:ext cx="61023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Organisation and planning </a:t>
            </a:r>
            <a:endParaRPr lang="en-GB" b="1" i="1"/>
          </a:p>
        </p:txBody>
      </p:sp>
      <p:sp>
        <p:nvSpPr>
          <p:cNvPr id="15364" name="Text Box 4"/>
          <p:cNvSpPr txBox="1">
            <a:spLocks noChangeArrowheads="1"/>
          </p:cNvSpPr>
          <p:nvPr/>
        </p:nvSpPr>
        <p:spPr bwMode="auto">
          <a:xfrm>
            <a:off x="415925" y="1254125"/>
            <a:ext cx="9217025" cy="4541838"/>
          </a:xfrm>
          <a:prstGeom prst="rect">
            <a:avLst/>
          </a:prstGeom>
          <a:noFill/>
          <a:ln w="9525">
            <a:noFill/>
            <a:miter lim="800000"/>
            <a:headEnd/>
            <a:tailEnd/>
          </a:ln>
          <a:effectLst/>
        </p:spPr>
        <p:txBody>
          <a:bodyPr>
            <a:spAutoFit/>
          </a:bodyPr>
          <a:lstStyle/>
          <a:p>
            <a:pPr marL="361950" indent="-361950" defTabSz="895350">
              <a:tabLst>
                <a:tab pos="628650" algn="l"/>
                <a:tab pos="1162050" algn="l"/>
                <a:tab pos="2781300" algn="l"/>
              </a:tabLst>
            </a:pP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Work at height must be:</a:t>
            </a:r>
          </a:p>
          <a:p>
            <a:pPr marL="361950" indent="-361950" defTabSz="895350">
              <a:buFont typeface="Wingdings" pitchFamily="2" charset="2"/>
              <a:buNone/>
              <a:tabLst>
                <a:tab pos="628650" algn="l"/>
                <a:tab pos="1162050" algn="l"/>
                <a:tab pos="2781300" algn="l"/>
              </a:tabLst>
            </a:pPr>
            <a:r>
              <a:rPr lang="en-GB" sz="2800">
                <a:solidFill>
                  <a:srgbClr val="FFFFFF"/>
                </a:solidFill>
                <a:latin typeface="Arial" charset="0"/>
              </a:rPr>
              <a:t>		-	</a:t>
            </a:r>
            <a:r>
              <a:rPr lang="en-GB">
                <a:solidFill>
                  <a:srgbClr val="FFFFFF"/>
                </a:solidFill>
                <a:latin typeface="Arial" charset="0"/>
              </a:rPr>
              <a:t>properly planned</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appropriately supervised</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carried out in a safe manner</a:t>
            </a:r>
          </a:p>
          <a:p>
            <a:pPr marL="361950" indent="-361950" defTabSz="895350">
              <a:buFont typeface="Wingdings" pitchFamily="2" charset="2"/>
              <a:buNone/>
              <a:tabLst>
                <a:tab pos="628650" algn="l"/>
                <a:tab pos="1162050" algn="l"/>
                <a:tab pos="2781300" algn="l"/>
              </a:tabLst>
            </a:pP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The planning must include the proper selection of </a:t>
            </a:r>
          </a:p>
          <a:p>
            <a:pPr marL="361950" indent="-361950" defTabSz="895350">
              <a:buFont typeface="Wingdings" pitchFamily="2" charset="2"/>
              <a:buNone/>
              <a:tabLst>
                <a:tab pos="628650" algn="l"/>
                <a:tab pos="1162050" algn="l"/>
                <a:tab pos="2781300" algn="l"/>
              </a:tabLst>
            </a:pPr>
            <a:r>
              <a:rPr lang="en-GB" sz="2800">
                <a:solidFill>
                  <a:srgbClr val="FFFFFF"/>
                </a:solidFill>
                <a:latin typeface="Arial" charset="0"/>
              </a:rPr>
              <a:t>	work equipment.</a:t>
            </a:r>
          </a:p>
          <a:p>
            <a:pPr marL="361950" indent="-361950" defTabSz="895350">
              <a:buFont typeface="Wingdings" pitchFamily="2" charset="2"/>
              <a:buNone/>
              <a:tabLst>
                <a:tab pos="628650" algn="l"/>
                <a:tab pos="1162050" algn="l"/>
                <a:tab pos="2781300" algn="l"/>
              </a:tabLst>
            </a:pPr>
            <a:endParaRPr lang="en-GB" sz="2800">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Sufficient time must be allowed to properly plan, the duty falls on all parties, including the client</a:t>
            </a:r>
          </a:p>
        </p:txBody>
      </p:sp>
      <p:sp>
        <p:nvSpPr>
          <p:cNvPr id="15365"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10</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6387" name="Text Box 3"/>
          <p:cNvSpPr txBox="1">
            <a:spLocks noChangeArrowheads="1"/>
          </p:cNvSpPr>
          <p:nvPr/>
        </p:nvSpPr>
        <p:spPr bwMode="auto">
          <a:xfrm>
            <a:off x="776288" y="677863"/>
            <a:ext cx="29273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Competence</a:t>
            </a:r>
            <a:endParaRPr lang="en-GB" b="1" i="1"/>
          </a:p>
        </p:txBody>
      </p:sp>
      <p:sp>
        <p:nvSpPr>
          <p:cNvPr id="16388" name="Text Box 4"/>
          <p:cNvSpPr txBox="1">
            <a:spLocks noChangeArrowheads="1"/>
          </p:cNvSpPr>
          <p:nvPr/>
        </p:nvSpPr>
        <p:spPr bwMode="auto">
          <a:xfrm>
            <a:off x="762000" y="1981200"/>
            <a:ext cx="8135938" cy="3935413"/>
          </a:xfrm>
          <a:prstGeom prst="rect">
            <a:avLst/>
          </a:prstGeom>
          <a:noFill/>
          <a:ln w="9525">
            <a:noFill/>
            <a:miter lim="800000"/>
            <a:headEnd/>
            <a:tailEnd/>
          </a:ln>
          <a:effectLst/>
        </p:spPr>
        <p:txBody>
          <a:bodyPr>
            <a:spAutoFit/>
          </a:bodyPr>
          <a:lstStyle/>
          <a:p>
            <a:pPr defTabSz="895350">
              <a:buFontTx/>
              <a:buChar char="•"/>
              <a:tabLst>
                <a:tab pos="628650" algn="l"/>
                <a:tab pos="1162050" algn="l"/>
                <a:tab pos="2781300" algn="l"/>
              </a:tabLst>
            </a:pPr>
            <a:r>
              <a:rPr lang="en-GB" sz="2800">
                <a:solidFill>
                  <a:srgbClr val="FFFFFF"/>
                </a:solidFill>
                <a:latin typeface="Arial" charset="0"/>
              </a:rPr>
              <a:t>“Every employer shall ensure that </a:t>
            </a:r>
            <a:r>
              <a:rPr lang="en-GB" sz="2800" b="1">
                <a:solidFill>
                  <a:srgbClr val="FFFFFF"/>
                </a:solidFill>
                <a:latin typeface="Arial" charset="0"/>
              </a:rPr>
              <a:t>no person</a:t>
            </a:r>
            <a:r>
              <a:rPr lang="en-GB" sz="2800">
                <a:solidFill>
                  <a:srgbClr val="FFFFFF"/>
                </a:solidFill>
                <a:latin typeface="Arial" charset="0"/>
              </a:rPr>
              <a:t> engages in </a:t>
            </a:r>
            <a:r>
              <a:rPr lang="en-GB" sz="2800" b="1" u="sng">
                <a:solidFill>
                  <a:srgbClr val="FFFFFF"/>
                </a:solidFill>
                <a:latin typeface="Arial" charset="0"/>
              </a:rPr>
              <a:t>any activity</a:t>
            </a:r>
            <a:r>
              <a:rPr lang="en-GB" sz="2800">
                <a:solidFill>
                  <a:srgbClr val="FFFFFF"/>
                </a:solidFill>
                <a:latin typeface="Arial" charset="0"/>
              </a:rPr>
              <a:t>, including</a:t>
            </a:r>
          </a:p>
          <a:p>
            <a:pPr defTabSz="895350">
              <a:buFontTx/>
              <a:buChar char="•"/>
              <a:tabLst>
                <a:tab pos="628650" algn="l"/>
                <a:tab pos="1162050" algn="l"/>
                <a:tab pos="2781300" algn="l"/>
              </a:tabLst>
            </a:pPr>
            <a:r>
              <a:rPr lang="en-GB" sz="2800">
                <a:solidFill>
                  <a:srgbClr val="FFFFFF"/>
                </a:solidFill>
                <a:latin typeface="Arial" charset="0"/>
              </a:rPr>
              <a:t> organisation, planning and supervision, </a:t>
            </a:r>
          </a:p>
          <a:p>
            <a:pPr defTabSz="895350">
              <a:tabLst>
                <a:tab pos="628650" algn="l"/>
                <a:tab pos="1162050" algn="l"/>
                <a:tab pos="2781300" algn="l"/>
              </a:tabLst>
            </a:pPr>
            <a:r>
              <a:rPr lang="en-GB" sz="2800" b="1" u="sng">
                <a:solidFill>
                  <a:srgbClr val="FFFFFF"/>
                </a:solidFill>
                <a:latin typeface="Arial" charset="0"/>
              </a:rPr>
              <a:t>In relation to</a:t>
            </a:r>
            <a:r>
              <a:rPr lang="en-GB" sz="2800">
                <a:solidFill>
                  <a:srgbClr val="FFFFFF"/>
                </a:solidFill>
                <a:latin typeface="Arial" charset="0"/>
              </a:rPr>
              <a:t> </a:t>
            </a:r>
            <a:endParaRPr lang="en-GB" sz="2800" b="1">
              <a:solidFill>
                <a:srgbClr val="FFFFFF"/>
              </a:solidFill>
              <a:latin typeface="Arial" charset="0"/>
            </a:endParaRPr>
          </a:p>
          <a:p>
            <a:pPr defTabSz="895350">
              <a:buFontTx/>
              <a:buChar char="•"/>
              <a:tabLst>
                <a:tab pos="628650" algn="l"/>
                <a:tab pos="1162050" algn="l"/>
                <a:tab pos="2781300" algn="l"/>
              </a:tabLst>
            </a:pPr>
            <a:r>
              <a:rPr lang="en-GB" sz="2800">
                <a:solidFill>
                  <a:srgbClr val="FFFFFF"/>
                </a:solidFill>
                <a:latin typeface="Arial" charset="0"/>
              </a:rPr>
              <a:t> work at height or</a:t>
            </a:r>
          </a:p>
          <a:p>
            <a:pPr defTabSz="895350">
              <a:buFontTx/>
              <a:buChar char="•"/>
              <a:tabLst>
                <a:tab pos="628650" algn="l"/>
                <a:tab pos="1162050" algn="l"/>
                <a:tab pos="2781300" algn="l"/>
              </a:tabLst>
            </a:pPr>
            <a:r>
              <a:rPr lang="en-GB" sz="2800">
                <a:solidFill>
                  <a:srgbClr val="FFFFFF"/>
                </a:solidFill>
                <a:latin typeface="Arial" charset="0"/>
              </a:rPr>
              <a:t> work equipment for use in such work unless he is competent to do so or, if being trained, is being supervised by a competent person”.</a:t>
            </a:r>
          </a:p>
          <a:p>
            <a:pPr defTabSz="895350">
              <a:buFont typeface="Wingdings" pitchFamily="2" charset="2"/>
              <a:buNone/>
              <a:tabLst>
                <a:tab pos="628650" algn="l"/>
                <a:tab pos="1162050" algn="l"/>
                <a:tab pos="2781300" algn="l"/>
              </a:tabLst>
            </a:pPr>
            <a:endParaRPr lang="en-GB" sz="2800">
              <a:solidFill>
                <a:srgbClr val="FFFFFF"/>
              </a:solidFill>
              <a:latin typeface="Arial" charset="0"/>
            </a:endParaRPr>
          </a:p>
        </p:txBody>
      </p:sp>
      <p:sp>
        <p:nvSpPr>
          <p:cNvPr id="16389"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11</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7411" name="Text Box 3"/>
          <p:cNvSpPr txBox="1">
            <a:spLocks noChangeArrowheads="1"/>
          </p:cNvSpPr>
          <p:nvPr/>
        </p:nvSpPr>
        <p:spPr bwMode="auto">
          <a:xfrm>
            <a:off x="776288" y="677863"/>
            <a:ext cx="29273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Competence</a:t>
            </a:r>
            <a:endParaRPr lang="en-GB" b="1" i="1"/>
          </a:p>
        </p:txBody>
      </p:sp>
      <p:sp>
        <p:nvSpPr>
          <p:cNvPr id="17412" name="Text Box 4"/>
          <p:cNvSpPr txBox="1">
            <a:spLocks noChangeArrowheads="1"/>
          </p:cNvSpPr>
          <p:nvPr/>
        </p:nvSpPr>
        <p:spPr bwMode="auto">
          <a:xfrm>
            <a:off x="762000" y="2057400"/>
            <a:ext cx="8135938" cy="3508375"/>
          </a:xfrm>
          <a:prstGeom prst="rect">
            <a:avLst/>
          </a:prstGeom>
          <a:noFill/>
          <a:ln w="9525">
            <a:noFill/>
            <a:miter lim="800000"/>
            <a:headEnd/>
            <a:tailEnd/>
          </a:ln>
          <a:effectLst/>
        </p:spPr>
        <p:txBody>
          <a:bodyPr>
            <a:spAutoFit/>
          </a:bodyPr>
          <a:lstStyle/>
          <a:p>
            <a:pPr algn="just" defTabSz="895350">
              <a:buFontTx/>
              <a:buChar char="•"/>
              <a:tabLst>
                <a:tab pos="628650" algn="l"/>
                <a:tab pos="1162050" algn="l"/>
                <a:tab pos="2781300" algn="l"/>
              </a:tabLst>
            </a:pPr>
            <a:r>
              <a:rPr lang="en-GB" sz="2800">
                <a:solidFill>
                  <a:srgbClr val="FFFFFF"/>
                </a:solidFill>
                <a:latin typeface="Arial" charset="0"/>
              </a:rPr>
              <a:t>The duty to ensure competence falls on the employer, </a:t>
            </a:r>
            <a:r>
              <a:rPr lang="en-GB" sz="2800" u="sng">
                <a:solidFill>
                  <a:srgbClr val="FFFFFF"/>
                </a:solidFill>
                <a:latin typeface="Arial" charset="0"/>
              </a:rPr>
              <a:t>not</a:t>
            </a:r>
            <a:r>
              <a:rPr lang="en-GB" sz="2800">
                <a:solidFill>
                  <a:srgbClr val="FFFFFF"/>
                </a:solidFill>
                <a:latin typeface="Arial" charset="0"/>
              </a:rPr>
              <a:t> on the individual employee.</a:t>
            </a:r>
          </a:p>
          <a:p>
            <a:pPr algn="just" defTabSz="895350">
              <a:buFontTx/>
              <a:buChar char="•"/>
              <a:tabLst>
                <a:tab pos="628650" algn="l"/>
                <a:tab pos="1162050" algn="l"/>
                <a:tab pos="2781300" algn="l"/>
              </a:tabLst>
            </a:pPr>
            <a:endParaRPr lang="en-GB" sz="2800">
              <a:solidFill>
                <a:srgbClr val="FFFFFF"/>
              </a:solidFill>
              <a:latin typeface="Arial" charset="0"/>
            </a:endParaRPr>
          </a:p>
          <a:p>
            <a:pPr algn="just" defTabSz="895350">
              <a:buFontTx/>
              <a:buChar char="•"/>
              <a:tabLst>
                <a:tab pos="628650" algn="l"/>
                <a:tab pos="1162050" algn="l"/>
                <a:tab pos="2781300" algn="l"/>
              </a:tabLst>
            </a:pPr>
            <a:r>
              <a:rPr lang="en-GB" sz="2800">
                <a:solidFill>
                  <a:srgbClr val="FFFFFF"/>
                </a:solidFill>
                <a:latin typeface="Arial" charset="0"/>
              </a:rPr>
              <a:t>A competent person is someone who, by appropriate mixture of qualification, experience and training is able to perform the specific activity in a safe manner.</a:t>
            </a:r>
          </a:p>
          <a:p>
            <a:pPr defTabSz="895350">
              <a:buFont typeface="Wingdings" pitchFamily="2" charset="2"/>
              <a:buNone/>
              <a:tabLst>
                <a:tab pos="628650" algn="l"/>
                <a:tab pos="1162050" algn="l"/>
                <a:tab pos="2781300" algn="l"/>
              </a:tabLst>
            </a:pPr>
            <a:endParaRPr lang="en-GB" sz="2800">
              <a:solidFill>
                <a:srgbClr val="FFFFFF"/>
              </a:solidFill>
              <a:latin typeface="Arial" charset="0"/>
            </a:endParaRPr>
          </a:p>
        </p:txBody>
      </p:sp>
      <p:sp>
        <p:nvSpPr>
          <p:cNvPr id="17413"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12</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SGB A COLOUR"/>
          <p:cNvPicPr>
            <a:picLocks noChangeAspect="1" noChangeArrowheads="1"/>
          </p:cNvPicPr>
          <p:nvPr/>
        </p:nvPicPr>
        <p:blipFill>
          <a:blip r:embed="rId3" cstate="print"/>
          <a:srcRect/>
          <a:stretch>
            <a:fillRect/>
          </a:stretch>
        </p:blipFill>
        <p:spPr bwMode="auto">
          <a:xfrm>
            <a:off x="8001000" y="390525"/>
            <a:ext cx="1600200" cy="842963"/>
          </a:xfrm>
          <a:prstGeom prst="rect">
            <a:avLst/>
          </a:prstGeom>
          <a:noFill/>
          <a:ln w="9525">
            <a:noFill/>
            <a:miter lim="800000"/>
            <a:headEnd/>
            <a:tailEnd/>
          </a:ln>
        </p:spPr>
      </p:pic>
      <p:graphicFrame>
        <p:nvGraphicFramePr>
          <p:cNvPr id="18435" name="Object 3"/>
          <p:cNvGraphicFramePr>
            <a:graphicFrameLocks noGrp="1" noChangeAspect="1"/>
          </p:cNvGraphicFramePr>
          <p:nvPr>
            <p:ph/>
          </p:nvPr>
        </p:nvGraphicFramePr>
        <p:xfrm>
          <a:off x="344488" y="1325563"/>
          <a:ext cx="9145587" cy="5327650"/>
        </p:xfrm>
        <a:graphic>
          <a:graphicData uri="http://schemas.openxmlformats.org/presentationml/2006/ole">
            <p:oleObj spid="_x0000_s18435" name="Visio" r:id="rId4" imgW="9406738" imgH="5554980" progId="Visio.Drawing.11">
              <p:embed/>
            </p:oleObj>
          </a:graphicData>
        </a:graphic>
      </p:graphicFrame>
      <p:sp>
        <p:nvSpPr>
          <p:cNvPr id="18436" name="Text Box 4"/>
          <p:cNvSpPr txBox="1">
            <a:spLocks noChangeArrowheads="1"/>
          </p:cNvSpPr>
          <p:nvPr/>
        </p:nvSpPr>
        <p:spPr bwMode="auto">
          <a:xfrm>
            <a:off x="300038" y="461963"/>
            <a:ext cx="5970587" cy="822325"/>
          </a:xfrm>
          <a:prstGeom prst="rect">
            <a:avLst/>
          </a:prstGeom>
          <a:noFill/>
          <a:ln w="9525">
            <a:noFill/>
            <a:miter lim="800000"/>
            <a:headEnd/>
            <a:tailEnd/>
          </a:ln>
          <a:effectLst/>
        </p:spPr>
        <p:txBody>
          <a:bodyPr wrap="none">
            <a:spAutoFit/>
          </a:bodyPr>
          <a:lstStyle/>
          <a:p>
            <a:pPr algn="ctr"/>
            <a:r>
              <a:rPr lang="en-GB" b="1">
                <a:solidFill>
                  <a:srgbClr val="FFFFFF"/>
                </a:solidFill>
                <a:latin typeface="Arial" charset="0"/>
              </a:rPr>
              <a:t>Work at Height duties for: -</a:t>
            </a:r>
          </a:p>
          <a:p>
            <a:pPr algn="ctr"/>
            <a:r>
              <a:rPr lang="en-GB" b="1">
                <a:solidFill>
                  <a:srgbClr val="FFFFFF"/>
                </a:solidFill>
                <a:latin typeface="Arial" charset="0"/>
              </a:rPr>
              <a:t>Organisation Planning and Competence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9459" name="Text Box 3"/>
          <p:cNvSpPr txBox="1">
            <a:spLocks noChangeArrowheads="1"/>
          </p:cNvSpPr>
          <p:nvPr/>
        </p:nvSpPr>
        <p:spPr bwMode="auto">
          <a:xfrm>
            <a:off x="776288" y="677863"/>
            <a:ext cx="65341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Selection of work equipment </a:t>
            </a:r>
          </a:p>
          <a:p>
            <a:r>
              <a:rPr lang="en-GB" sz="3600" b="1">
                <a:solidFill>
                  <a:srgbClr val="FFFFFF"/>
                </a:solidFill>
                <a:latin typeface="Arial" charset="0"/>
              </a:rPr>
              <a:t>for work at height</a:t>
            </a:r>
            <a:endParaRPr lang="en-GB" b="1" i="1"/>
          </a:p>
        </p:txBody>
      </p:sp>
      <p:sp>
        <p:nvSpPr>
          <p:cNvPr id="19460" name="Text Box 4"/>
          <p:cNvSpPr txBox="1">
            <a:spLocks noChangeArrowheads="1"/>
          </p:cNvSpPr>
          <p:nvPr/>
        </p:nvSpPr>
        <p:spPr bwMode="auto">
          <a:xfrm>
            <a:off x="560388" y="1901825"/>
            <a:ext cx="9001125" cy="4176713"/>
          </a:xfrm>
          <a:prstGeom prst="rect">
            <a:avLst/>
          </a:prstGeom>
          <a:noFill/>
          <a:ln w="9525">
            <a:noFill/>
            <a:miter lim="800000"/>
            <a:headEnd/>
            <a:tailEnd/>
          </a:ln>
          <a:effectLst/>
        </p:spPr>
        <p:txBody>
          <a:bodyPr>
            <a:spAutoFit/>
          </a:bodyPr>
          <a:lstStyle/>
          <a:p>
            <a:pPr marL="533400" indent="-533400" defTabSz="895350">
              <a:tabLst>
                <a:tab pos="628650" algn="l"/>
                <a:tab pos="1162050" algn="l"/>
                <a:tab pos="1790700" algn="l"/>
              </a:tabLst>
            </a:pPr>
            <a:r>
              <a:rPr lang="en-GB" sz="2800">
                <a:solidFill>
                  <a:srgbClr val="FFFFFF"/>
                </a:solidFill>
                <a:latin typeface="Arial" charset="0"/>
              </a:rPr>
              <a:t>The Regulations require employers and the </a:t>
            </a:r>
          </a:p>
          <a:p>
            <a:pPr marL="533400" indent="-533400" defTabSz="895350">
              <a:tabLst>
                <a:tab pos="628650" algn="l"/>
                <a:tab pos="1162050" algn="l"/>
                <a:tab pos="1790700" algn="l"/>
              </a:tabLst>
            </a:pPr>
            <a:r>
              <a:rPr lang="en-GB" sz="2800">
                <a:solidFill>
                  <a:srgbClr val="FFFFFF"/>
                </a:solidFill>
                <a:latin typeface="Arial" charset="0"/>
              </a:rPr>
              <a:t>self-employed:</a:t>
            </a:r>
            <a:br>
              <a:rPr lang="en-GB" sz="2800">
                <a:solidFill>
                  <a:srgbClr val="FFFFFF"/>
                </a:solidFill>
                <a:latin typeface="Arial" charset="0"/>
              </a:rPr>
            </a:br>
            <a:endParaRPr lang="en-GB" sz="2800">
              <a:solidFill>
                <a:srgbClr val="FFFFFF"/>
              </a:solidFill>
              <a:latin typeface="Arial" charset="0"/>
            </a:endParaRPr>
          </a:p>
          <a:p>
            <a:pPr marL="533400" indent="-533400" defTabSz="895350">
              <a:buFont typeface="Wingdings" pitchFamily="2" charset="2"/>
              <a:buChar char="§"/>
              <a:tabLst>
                <a:tab pos="628650" algn="l"/>
                <a:tab pos="1162050" algn="l"/>
                <a:tab pos="1790700" algn="l"/>
              </a:tabLst>
            </a:pPr>
            <a:r>
              <a:rPr lang="en-GB" u="sng">
                <a:solidFill>
                  <a:srgbClr val="FFFFFF"/>
                </a:solidFill>
                <a:latin typeface="Arial" charset="0"/>
              </a:rPr>
              <a:t>Avoid</a:t>
            </a:r>
            <a:r>
              <a:rPr lang="en-GB">
                <a:solidFill>
                  <a:srgbClr val="FFFFFF"/>
                </a:solidFill>
                <a:latin typeface="Arial" charset="0"/>
              </a:rPr>
              <a:t> work at height, or if not </a:t>
            </a:r>
            <a:r>
              <a:rPr lang="en-GB" u="sng">
                <a:solidFill>
                  <a:srgbClr val="FFFFFF"/>
                </a:solidFill>
                <a:latin typeface="Arial" charset="0"/>
              </a:rPr>
              <a:t>reasonably practicable</a:t>
            </a:r>
          </a:p>
          <a:p>
            <a:pPr marL="533400" indent="-533400" defTabSz="895350">
              <a:tabLst>
                <a:tab pos="628650" algn="l"/>
                <a:tab pos="1162050" algn="l"/>
                <a:tab pos="1790700" algn="l"/>
              </a:tabLst>
            </a:pPr>
            <a:endParaRPr lang="en-GB" sz="2800">
              <a:solidFill>
                <a:srgbClr val="FFFFFF"/>
              </a:solidFill>
              <a:latin typeface="Arial" charset="0"/>
            </a:endParaRPr>
          </a:p>
          <a:p>
            <a:pPr marL="533400" indent="-533400" defTabSz="895350">
              <a:buFont typeface="Wingdings" pitchFamily="2" charset="2"/>
              <a:buChar char="§"/>
              <a:tabLst>
                <a:tab pos="628650" algn="l"/>
                <a:tab pos="1162050" algn="l"/>
                <a:tab pos="1790700" algn="l"/>
              </a:tabLst>
            </a:pPr>
            <a:r>
              <a:rPr lang="en-GB">
                <a:solidFill>
                  <a:srgbClr val="FFFFFF"/>
                </a:solidFill>
                <a:latin typeface="Arial" charset="0"/>
              </a:rPr>
              <a:t>To take </a:t>
            </a:r>
            <a:r>
              <a:rPr lang="en-GB" u="sng">
                <a:solidFill>
                  <a:srgbClr val="FFFFFF"/>
                </a:solidFill>
                <a:latin typeface="Arial" charset="0"/>
              </a:rPr>
              <a:t>suitable and sufficient measures</a:t>
            </a:r>
            <a:r>
              <a:rPr lang="en-GB">
                <a:solidFill>
                  <a:srgbClr val="FFFFFF"/>
                </a:solidFill>
                <a:latin typeface="Arial" charset="0"/>
              </a:rPr>
              <a:t> –</a:t>
            </a:r>
            <a:r>
              <a:rPr lang="en-GB" sz="2800">
                <a:solidFill>
                  <a:srgbClr val="FFFFFF"/>
                </a:solidFill>
                <a:latin typeface="Arial" charset="0"/>
              </a:rPr>
              <a:t/>
            </a:r>
            <a:br>
              <a:rPr lang="en-GB" sz="2800">
                <a:solidFill>
                  <a:srgbClr val="FFFFFF"/>
                </a:solidFill>
                <a:latin typeface="Arial" charset="0"/>
              </a:rPr>
            </a:br>
            <a:r>
              <a:rPr lang="en-GB" sz="2800">
                <a:solidFill>
                  <a:srgbClr val="FFFFFF"/>
                </a:solidFill>
                <a:latin typeface="Arial" charset="0"/>
              </a:rPr>
              <a:t>		</a:t>
            </a:r>
            <a:r>
              <a:rPr lang="en-GB" sz="2000">
                <a:solidFill>
                  <a:srgbClr val="FFFFFF"/>
                </a:solidFill>
                <a:latin typeface="Arial" charset="0"/>
              </a:rPr>
              <a:t>a)	to prevent any person falling so far is reasonably practicable 			and</a:t>
            </a:r>
          </a:p>
          <a:p>
            <a:pPr marL="533400" indent="-533400" defTabSz="895350">
              <a:buFont typeface="Wingdings" pitchFamily="2" charset="2"/>
              <a:buNone/>
              <a:tabLst>
                <a:tab pos="628650" algn="l"/>
                <a:tab pos="1162050" algn="l"/>
                <a:tab pos="1790700" algn="l"/>
              </a:tabLst>
            </a:pPr>
            <a:r>
              <a:rPr lang="en-GB" sz="2000">
                <a:solidFill>
                  <a:srgbClr val="FFFFFF"/>
                </a:solidFill>
                <a:latin typeface="Arial" charset="0"/>
              </a:rPr>
              <a:t>			b)	to the extent that a fall is not prevented, to minimise the 			distance and consequences of any fall.	</a:t>
            </a:r>
          </a:p>
          <a:p>
            <a:pPr marL="533400" indent="-533400" defTabSz="895350">
              <a:buFont typeface="Wingdings" pitchFamily="2" charset="2"/>
              <a:buNone/>
              <a:tabLst>
                <a:tab pos="628650" algn="l"/>
                <a:tab pos="1162050" algn="l"/>
                <a:tab pos="1790700" algn="l"/>
              </a:tabLst>
            </a:pPr>
            <a:endParaRPr lang="en-GB" sz="2000">
              <a:solidFill>
                <a:srgbClr val="FFFFFF"/>
              </a:solidFill>
              <a:latin typeface="Arial" charset="0"/>
            </a:endParaRPr>
          </a:p>
        </p:txBody>
      </p:sp>
      <p:sp>
        <p:nvSpPr>
          <p:cNvPr id="19461"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13</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0483" name="Text Box 3"/>
          <p:cNvSpPr txBox="1">
            <a:spLocks noChangeArrowheads="1"/>
          </p:cNvSpPr>
          <p:nvPr/>
        </p:nvSpPr>
        <p:spPr bwMode="auto">
          <a:xfrm>
            <a:off x="776288" y="677863"/>
            <a:ext cx="5340350" cy="100647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Selection of equipment </a:t>
            </a:r>
          </a:p>
          <a:p>
            <a:endParaRPr lang="en-GB" b="1" i="1"/>
          </a:p>
        </p:txBody>
      </p:sp>
      <p:sp>
        <p:nvSpPr>
          <p:cNvPr id="20484" name="Text Box 4"/>
          <p:cNvSpPr txBox="1">
            <a:spLocks noChangeArrowheads="1"/>
          </p:cNvSpPr>
          <p:nvPr/>
        </p:nvSpPr>
        <p:spPr bwMode="auto">
          <a:xfrm>
            <a:off x="849313" y="2262188"/>
            <a:ext cx="8135937" cy="3081337"/>
          </a:xfrm>
          <a:prstGeom prst="rect">
            <a:avLst/>
          </a:prstGeom>
          <a:noFill/>
          <a:ln w="9525">
            <a:noFill/>
            <a:miter lim="800000"/>
            <a:headEnd/>
            <a:tailEnd/>
          </a:ln>
          <a:effectLst/>
        </p:spPr>
        <p:txBody>
          <a:bodyPr>
            <a:spAutoFit/>
          </a:bodyPr>
          <a:lstStyle/>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The second level of the legal hierarchy when working at height is to select equipment which prevents “so far as is reasonably practicable” the user falling from that equipment e.g. working platforms with guardrails and toe boards.</a:t>
            </a:r>
          </a:p>
          <a:p>
            <a:pPr marL="361950" indent="-361950" defTabSz="895350">
              <a:buFont typeface="Wingdings" pitchFamily="2" charset="2"/>
              <a:buNone/>
              <a:tabLst>
                <a:tab pos="628650" algn="l"/>
                <a:tab pos="1162050" algn="l"/>
                <a:tab pos="2781300" algn="l"/>
              </a:tabLst>
            </a:pPr>
            <a:endParaRPr lang="en-GB" sz="2800">
              <a:solidFill>
                <a:srgbClr val="FFFFFF"/>
              </a:solidFill>
              <a:latin typeface="Arial" charset="0"/>
            </a:endParaRPr>
          </a:p>
        </p:txBody>
      </p:sp>
      <p:sp>
        <p:nvSpPr>
          <p:cNvPr id="20485"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14</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1507" name="Text Box 3"/>
          <p:cNvSpPr txBox="1">
            <a:spLocks noChangeArrowheads="1"/>
          </p:cNvSpPr>
          <p:nvPr/>
        </p:nvSpPr>
        <p:spPr bwMode="auto">
          <a:xfrm>
            <a:off x="776288" y="677863"/>
            <a:ext cx="5899150" cy="15557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Advantages of scaffolding</a:t>
            </a:r>
          </a:p>
          <a:p>
            <a:r>
              <a:rPr lang="en-GB" sz="3600" b="1">
                <a:solidFill>
                  <a:srgbClr val="FFFFFF"/>
                </a:solidFill>
                <a:latin typeface="Arial" charset="0"/>
              </a:rPr>
              <a:t>working platforms </a:t>
            </a:r>
          </a:p>
          <a:p>
            <a:endParaRPr lang="en-GB" b="1" i="1"/>
          </a:p>
        </p:txBody>
      </p:sp>
      <p:sp>
        <p:nvSpPr>
          <p:cNvPr id="21508" name="Text Box 4"/>
          <p:cNvSpPr txBox="1">
            <a:spLocks noChangeArrowheads="1"/>
          </p:cNvSpPr>
          <p:nvPr/>
        </p:nvSpPr>
        <p:spPr bwMode="auto">
          <a:xfrm>
            <a:off x="849313" y="2262188"/>
            <a:ext cx="8135937" cy="3508375"/>
          </a:xfrm>
          <a:prstGeom prst="rect">
            <a:avLst/>
          </a:prstGeom>
          <a:noFill/>
          <a:ln w="9525">
            <a:noFill/>
            <a:miter lim="800000"/>
            <a:headEnd/>
            <a:tailEnd/>
          </a:ln>
          <a:effectLst/>
        </p:spPr>
        <p:txBody>
          <a:bodyPr>
            <a:spAutoFit/>
          </a:bodyPr>
          <a:lstStyle/>
          <a:p>
            <a:pPr marL="361950" indent="-361950" defTabSz="895350">
              <a:buFont typeface="Wingdings" pitchFamily="2" charset="2"/>
              <a:buChar char="§"/>
              <a:tabLst>
                <a:tab pos="628650" algn="l"/>
                <a:tab pos="1162050" algn="l"/>
                <a:tab pos="2781300" algn="l"/>
              </a:tabLst>
            </a:pPr>
            <a:r>
              <a:rPr lang="en-GB" sz="2800" b="1" u="sng">
                <a:solidFill>
                  <a:srgbClr val="FFFFFF"/>
                </a:solidFill>
                <a:latin typeface="Arial" charset="0"/>
              </a:rPr>
              <a:t>User</a:t>
            </a:r>
            <a:r>
              <a:rPr lang="en-GB" sz="2800">
                <a:solidFill>
                  <a:srgbClr val="FFFFFF"/>
                </a:solidFill>
                <a:latin typeface="Arial" charset="0"/>
              </a:rPr>
              <a:t> works in complete safety</a:t>
            </a:r>
          </a:p>
          <a:p>
            <a:pPr marL="361950" indent="-361950" defTabSz="895350">
              <a:buFont typeface="Wingdings" pitchFamily="2" charset="2"/>
              <a:buChar char="§"/>
              <a:tabLst>
                <a:tab pos="628650" algn="l"/>
                <a:tab pos="1162050" algn="l"/>
                <a:tab pos="2781300" algn="l"/>
              </a:tabLst>
            </a:pPr>
            <a:endParaRPr lang="en-GB" sz="2800">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Equipment is clearly and visibly safer</a:t>
            </a:r>
            <a:br>
              <a:rPr lang="en-GB" sz="2800">
                <a:solidFill>
                  <a:srgbClr val="FFFFFF"/>
                </a:solidFill>
                <a:latin typeface="Arial" charset="0"/>
              </a:rPr>
            </a:br>
            <a:endParaRPr lang="en-GB" sz="2800">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Does not require the high level of supervision and training needed for MEWPS, cradles, nets or fall arrest equipment</a:t>
            </a:r>
          </a:p>
          <a:p>
            <a:pPr marL="361950" indent="-361950" defTabSz="895350">
              <a:buFont typeface="Wingdings" pitchFamily="2" charset="2"/>
              <a:buNone/>
              <a:tabLst>
                <a:tab pos="628650" algn="l"/>
                <a:tab pos="1162050" algn="l"/>
                <a:tab pos="2781300" algn="l"/>
              </a:tabLst>
            </a:pPr>
            <a:endParaRPr lang="en-GB" sz="2800">
              <a:solidFill>
                <a:srgbClr val="FFFFFF"/>
              </a:solidFill>
              <a:latin typeface="Arial" charset="0"/>
            </a:endParaRPr>
          </a:p>
        </p:txBody>
      </p:sp>
      <p:sp>
        <p:nvSpPr>
          <p:cNvPr id="21509"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15</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776288" y="2190750"/>
            <a:ext cx="8420100" cy="1616075"/>
          </a:xfrm>
          <a:prstGeom prst="rect">
            <a:avLst/>
          </a:prstGeom>
          <a:noFill/>
          <a:ln w="9525">
            <a:noFill/>
            <a:miter lim="800000"/>
            <a:headEnd/>
            <a:tailEnd/>
          </a:ln>
          <a:effectLst/>
        </p:spPr>
        <p:txBody>
          <a:bodyPr>
            <a:spAutoFit/>
          </a:bodyPr>
          <a:lstStyle/>
          <a:p>
            <a:pPr algn="ctr">
              <a:spcBef>
                <a:spcPct val="50000"/>
              </a:spcBef>
            </a:pPr>
            <a:r>
              <a:rPr lang="en-US" sz="4000" b="1">
                <a:solidFill>
                  <a:srgbClr val="FFFFFF"/>
                </a:solidFill>
                <a:latin typeface="Arial" charset="0"/>
              </a:rPr>
              <a:t>BACKGROUND AND </a:t>
            </a:r>
          </a:p>
          <a:p>
            <a:pPr algn="ctr">
              <a:spcBef>
                <a:spcPct val="50000"/>
              </a:spcBef>
            </a:pPr>
            <a:r>
              <a:rPr lang="en-US" sz="4000" b="1">
                <a:solidFill>
                  <a:srgbClr val="FFFFFF"/>
                </a:solidFill>
                <a:latin typeface="Arial" charset="0"/>
              </a:rPr>
              <a:t>APPLICATION</a:t>
            </a:r>
          </a:p>
        </p:txBody>
      </p:sp>
      <p:pic>
        <p:nvPicPr>
          <p:cNvPr id="4099" name="Picture 3" descr="SGB A COLOUR"/>
          <p:cNvPicPr>
            <a:picLocks noChangeAspect="1" noChangeArrowheads="1"/>
          </p:cNvPicPr>
          <p:nvPr/>
        </p:nvPicPr>
        <p:blipFill>
          <a:blip r:embed="rId2" cstate="print"/>
          <a:srcRect/>
          <a:stretch>
            <a:fillRect/>
          </a:stretch>
        </p:blipFill>
        <p:spPr bwMode="auto">
          <a:xfrm>
            <a:off x="8001000" y="457200"/>
            <a:ext cx="1600200" cy="8429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2531" name="Text Box 3"/>
          <p:cNvSpPr txBox="1">
            <a:spLocks noChangeArrowheads="1"/>
          </p:cNvSpPr>
          <p:nvPr/>
        </p:nvSpPr>
        <p:spPr bwMode="auto">
          <a:xfrm>
            <a:off x="200025" y="461963"/>
            <a:ext cx="76771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Selection of other work equipment</a:t>
            </a:r>
            <a:endParaRPr lang="en-GB" b="1" i="1"/>
          </a:p>
        </p:txBody>
      </p:sp>
      <p:sp>
        <p:nvSpPr>
          <p:cNvPr id="22532" name="Text Box 4"/>
          <p:cNvSpPr txBox="1">
            <a:spLocks noChangeArrowheads="1"/>
          </p:cNvSpPr>
          <p:nvPr/>
        </p:nvSpPr>
        <p:spPr bwMode="auto">
          <a:xfrm>
            <a:off x="560388" y="1323975"/>
            <a:ext cx="8569325" cy="5094288"/>
          </a:xfrm>
          <a:prstGeom prst="rect">
            <a:avLst/>
          </a:prstGeom>
          <a:noFill/>
          <a:ln w="9525">
            <a:noFill/>
            <a:miter lim="800000"/>
            <a:headEnd/>
            <a:tailEnd/>
          </a:ln>
          <a:effectLst/>
        </p:spPr>
        <p:txBody>
          <a:bodyPr>
            <a:spAutoFit/>
          </a:bodyPr>
          <a:lstStyle/>
          <a:p>
            <a:pPr marL="533400" indent="-533400" defTabSz="895350">
              <a:buFont typeface="Wingdings" pitchFamily="2" charset="2"/>
              <a:buChar char="§"/>
              <a:tabLst>
                <a:tab pos="628650" algn="l"/>
                <a:tab pos="1162050" algn="l"/>
                <a:tab pos="2781300" algn="l"/>
              </a:tabLst>
            </a:pPr>
            <a:r>
              <a:rPr lang="en-GB" sz="2800">
                <a:solidFill>
                  <a:srgbClr val="FFFFFF"/>
                </a:solidFill>
                <a:latin typeface="Arial" charset="0"/>
              </a:rPr>
              <a:t>The third stage of the hierarchy is:</a:t>
            </a:r>
          </a:p>
          <a:p>
            <a:pPr marL="533400" indent="-533400" defTabSz="895350">
              <a:buFont typeface="Wingdings" pitchFamily="2" charset="2"/>
              <a:buNone/>
              <a:tabLst>
                <a:tab pos="628650" algn="l"/>
                <a:tab pos="1162050" algn="l"/>
                <a:tab pos="2781300" algn="l"/>
              </a:tabLst>
            </a:pPr>
            <a:r>
              <a:rPr lang="en-GB" sz="2800">
                <a:solidFill>
                  <a:srgbClr val="FFFFFF"/>
                </a:solidFill>
                <a:latin typeface="Arial" charset="0"/>
              </a:rPr>
              <a:t/>
            </a:r>
            <a:br>
              <a:rPr lang="en-GB" sz="2800">
                <a:solidFill>
                  <a:srgbClr val="FFFFFF"/>
                </a:solidFill>
                <a:latin typeface="Arial" charset="0"/>
              </a:rPr>
            </a:br>
            <a:r>
              <a:rPr lang="en-GB" sz="2800">
                <a:solidFill>
                  <a:srgbClr val="FFFFFF"/>
                </a:solidFill>
                <a:latin typeface="Arial" charset="0"/>
              </a:rPr>
              <a:t>	-	“To the extent that a fall is not prevented”, then equipment must minimise distance and consequences of a fall e.g. work  positioning, rope access, nets, soft landing systems, and</a:t>
            </a:r>
          </a:p>
          <a:p>
            <a:pPr marL="533400" indent="-533400" defTabSz="895350">
              <a:buFont typeface="Wingdings" pitchFamily="2" charset="2"/>
              <a:buNone/>
              <a:tabLst>
                <a:tab pos="628650" algn="l"/>
                <a:tab pos="1162050" algn="l"/>
                <a:tab pos="2781300" algn="l"/>
              </a:tabLst>
            </a:pPr>
            <a:r>
              <a:rPr lang="en-GB" sz="2800">
                <a:solidFill>
                  <a:srgbClr val="FFFFFF"/>
                </a:solidFill>
                <a:latin typeface="Arial" charset="0"/>
              </a:rPr>
              <a:t>	harnesses.</a:t>
            </a:r>
          </a:p>
          <a:p>
            <a:pPr marL="533400" indent="-533400" defTabSz="895350">
              <a:buFont typeface="Wingdings" pitchFamily="2" charset="2"/>
              <a:buNone/>
              <a:tabLst>
                <a:tab pos="628650" algn="l"/>
                <a:tab pos="1162050" algn="l"/>
                <a:tab pos="2781300" algn="l"/>
              </a:tabLst>
            </a:pPr>
            <a:endParaRPr lang="en-GB" sz="2800">
              <a:solidFill>
                <a:srgbClr val="FFFFFF"/>
              </a:solidFill>
              <a:latin typeface="Arial" charset="0"/>
            </a:endParaRPr>
          </a:p>
          <a:p>
            <a:pPr marL="533400" indent="-533400" defTabSz="895350">
              <a:buFont typeface="Wingdings" pitchFamily="2" charset="2"/>
              <a:buNone/>
              <a:tabLst>
                <a:tab pos="628650" algn="l"/>
                <a:tab pos="1162050" algn="l"/>
                <a:tab pos="2781300" algn="l"/>
              </a:tabLst>
            </a:pPr>
            <a:r>
              <a:rPr lang="en-GB" sz="2800">
                <a:solidFill>
                  <a:srgbClr val="FFFFFF"/>
                </a:solidFill>
                <a:latin typeface="Arial" charset="0"/>
              </a:rPr>
              <a:t>	-	“Collective protection measures” must have priority over PPE, e.g. nets before harnesses. </a:t>
            </a:r>
          </a:p>
          <a:p>
            <a:pPr marL="533400" indent="-533400" defTabSz="895350">
              <a:buFont typeface="Wingdings" pitchFamily="2" charset="2"/>
              <a:buChar char="§"/>
              <a:tabLst>
                <a:tab pos="628650" algn="l"/>
                <a:tab pos="1162050" algn="l"/>
                <a:tab pos="2781300" algn="l"/>
              </a:tabLst>
            </a:pPr>
            <a:endParaRPr lang="en-GB" sz="2800">
              <a:solidFill>
                <a:srgbClr val="FFFFFF"/>
              </a:solidFill>
              <a:latin typeface="Arial" charset="0"/>
            </a:endParaRPr>
          </a:p>
          <a:p>
            <a:pPr marL="533400" indent="-533400" defTabSz="895350">
              <a:buFont typeface="Wingdings" pitchFamily="2" charset="2"/>
              <a:buNone/>
              <a:tabLst>
                <a:tab pos="628650" algn="l"/>
                <a:tab pos="1162050" algn="l"/>
                <a:tab pos="2781300" algn="l"/>
              </a:tabLst>
            </a:pPr>
            <a:endParaRPr lang="en-GB" sz="2000">
              <a:solidFill>
                <a:srgbClr val="FFFFFF"/>
              </a:solidFill>
              <a:latin typeface="Arial" charset="0"/>
            </a:endParaRPr>
          </a:p>
        </p:txBody>
      </p:sp>
      <p:sp>
        <p:nvSpPr>
          <p:cNvPr id="22533"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16</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3555" name="Text Box 3"/>
          <p:cNvSpPr txBox="1">
            <a:spLocks noChangeArrowheads="1"/>
          </p:cNvSpPr>
          <p:nvPr/>
        </p:nvSpPr>
        <p:spPr bwMode="auto">
          <a:xfrm>
            <a:off x="776288" y="677863"/>
            <a:ext cx="70421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Selection of all work equipment</a:t>
            </a:r>
            <a:endParaRPr lang="en-GB" b="1" i="1"/>
          </a:p>
        </p:txBody>
      </p:sp>
      <p:sp>
        <p:nvSpPr>
          <p:cNvPr id="23556" name="Text Box 4"/>
          <p:cNvSpPr txBox="1">
            <a:spLocks noChangeArrowheads="1"/>
          </p:cNvSpPr>
          <p:nvPr/>
        </p:nvSpPr>
        <p:spPr bwMode="auto">
          <a:xfrm>
            <a:off x="631825" y="1973263"/>
            <a:ext cx="8785225" cy="3935412"/>
          </a:xfrm>
          <a:prstGeom prst="rect">
            <a:avLst/>
          </a:prstGeom>
          <a:noFill/>
          <a:ln w="9525">
            <a:noFill/>
            <a:miter lim="800000"/>
            <a:headEnd/>
            <a:tailEnd/>
          </a:ln>
          <a:effectLst/>
        </p:spPr>
        <p:txBody>
          <a:bodyPr>
            <a:spAutoFit/>
          </a:bodyPr>
          <a:lstStyle/>
          <a:p>
            <a:pPr marL="533400" indent="-533400" defTabSz="895350">
              <a:tabLst>
                <a:tab pos="628650" algn="l"/>
                <a:tab pos="1162050" algn="l"/>
                <a:tab pos="2781300" algn="l"/>
              </a:tabLst>
            </a:pPr>
            <a:r>
              <a:rPr lang="en-GB" b="1">
                <a:solidFill>
                  <a:srgbClr val="FFFFFF"/>
                </a:solidFill>
              </a:rPr>
              <a:t>	</a:t>
            </a:r>
            <a:r>
              <a:rPr lang="en-GB" sz="2800">
                <a:solidFill>
                  <a:srgbClr val="FFFFFF"/>
                </a:solidFill>
                <a:latin typeface="Arial" charset="0"/>
              </a:rPr>
              <a:t>Draft Regulation 7 lists issues which must be taken account of when making equipment selection, including:-</a:t>
            </a:r>
          </a:p>
          <a:p>
            <a:pPr marL="533400" indent="-533400" defTabSz="895350">
              <a:tabLst>
                <a:tab pos="628650" algn="l"/>
                <a:tab pos="1162050" algn="l"/>
                <a:tab pos="2781300" algn="l"/>
              </a:tabLst>
            </a:pPr>
            <a:endParaRPr lang="en-GB" sz="2800">
              <a:solidFill>
                <a:srgbClr val="FFFFFF"/>
              </a:solidFill>
              <a:latin typeface="Arial" charset="0"/>
            </a:endParaRPr>
          </a:p>
          <a:p>
            <a:pPr marL="533400" indent="-533400" defTabSz="895350">
              <a:tabLst>
                <a:tab pos="628650" algn="l"/>
                <a:tab pos="1162050" algn="l"/>
                <a:tab pos="2781300" algn="l"/>
              </a:tabLst>
            </a:pPr>
            <a:r>
              <a:rPr lang="en-GB" sz="2800">
                <a:solidFill>
                  <a:srgbClr val="FFFFFF"/>
                </a:solidFill>
              </a:rPr>
              <a:t>-	</a:t>
            </a:r>
            <a:r>
              <a:rPr lang="en-GB" sz="2800">
                <a:solidFill>
                  <a:srgbClr val="FFFFFF"/>
                </a:solidFill>
                <a:latin typeface="Arial" charset="0"/>
              </a:rPr>
              <a:t>distances of travel </a:t>
            </a:r>
            <a:r>
              <a:rPr lang="en-GB" sz="2800" b="1" i="1">
                <a:solidFill>
                  <a:srgbClr val="FFFFFF"/>
                </a:solidFill>
                <a:latin typeface="Arial" charset="0"/>
              </a:rPr>
              <a:t>and </a:t>
            </a:r>
            <a:r>
              <a:rPr lang="en-GB" sz="2800">
                <a:solidFill>
                  <a:srgbClr val="FFFFFF"/>
                </a:solidFill>
                <a:latin typeface="Arial" charset="0"/>
              </a:rPr>
              <a:t>fall</a:t>
            </a:r>
          </a:p>
          <a:p>
            <a:pPr marL="533400" indent="-533400" defTabSz="895350">
              <a:tabLst>
                <a:tab pos="628650" algn="l"/>
                <a:tab pos="1162050" algn="l"/>
                <a:tab pos="2781300" algn="l"/>
              </a:tabLst>
            </a:pPr>
            <a:r>
              <a:rPr lang="en-GB" sz="2800">
                <a:solidFill>
                  <a:srgbClr val="FFFFFF"/>
                </a:solidFill>
                <a:latin typeface="Arial" charset="0"/>
              </a:rPr>
              <a:t>-	additional risks from erecting, dismantling and use.</a:t>
            </a:r>
          </a:p>
          <a:p>
            <a:pPr marL="533400" indent="-533400" defTabSz="895350">
              <a:tabLst>
                <a:tab pos="628650" algn="l"/>
                <a:tab pos="1162050" algn="l"/>
                <a:tab pos="2781300" algn="l"/>
              </a:tabLst>
            </a:pPr>
            <a:r>
              <a:rPr lang="en-GB" sz="2800">
                <a:solidFill>
                  <a:srgbClr val="FFFFFF"/>
                </a:solidFill>
                <a:latin typeface="Arial" charset="0"/>
              </a:rPr>
              <a:t>-	equipment has “appropriate” dimensions.	</a:t>
            </a:r>
          </a:p>
          <a:p>
            <a:pPr marL="533400" indent="-533400" defTabSz="895350">
              <a:tabLst>
                <a:tab pos="628650" algn="l"/>
                <a:tab pos="1162050" algn="l"/>
                <a:tab pos="2781300" algn="l"/>
              </a:tabLst>
            </a:pPr>
            <a:r>
              <a:rPr lang="en-GB" sz="2800">
                <a:solidFill>
                  <a:srgbClr val="FFFFFF"/>
                </a:solidFill>
                <a:latin typeface="Arial" charset="0"/>
              </a:rPr>
              <a:t>-	evacuation and rescue in an emergency</a:t>
            </a:r>
          </a:p>
          <a:p>
            <a:pPr marL="533400" indent="-533400" defTabSz="895350">
              <a:buFont typeface="Wingdings" pitchFamily="2" charset="2"/>
              <a:buNone/>
              <a:tabLst>
                <a:tab pos="628650" algn="l"/>
                <a:tab pos="1162050" algn="l"/>
                <a:tab pos="2781300" algn="l"/>
              </a:tabLst>
            </a:pPr>
            <a:endParaRPr lang="en-GB" sz="2800">
              <a:solidFill>
                <a:srgbClr val="FFFFFF"/>
              </a:solidFill>
              <a:latin typeface="Arial" charset="0"/>
            </a:endParaRPr>
          </a:p>
        </p:txBody>
      </p:sp>
      <p:sp>
        <p:nvSpPr>
          <p:cNvPr id="23557" name="Text Box 6"/>
          <p:cNvSpPr txBox="1">
            <a:spLocks noChangeArrowheads="1"/>
          </p:cNvSpPr>
          <p:nvPr/>
        </p:nvSpPr>
        <p:spPr bwMode="auto">
          <a:xfrm>
            <a:off x="323850" y="6508750"/>
            <a:ext cx="47942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16a</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4579" name="Text Box 3"/>
          <p:cNvSpPr txBox="1">
            <a:spLocks noChangeArrowheads="1"/>
          </p:cNvSpPr>
          <p:nvPr/>
        </p:nvSpPr>
        <p:spPr bwMode="auto">
          <a:xfrm>
            <a:off x="776288" y="533400"/>
            <a:ext cx="37401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Fragile Surfaces</a:t>
            </a:r>
            <a:endParaRPr lang="en-GB" b="1" i="1"/>
          </a:p>
        </p:txBody>
      </p:sp>
      <p:sp>
        <p:nvSpPr>
          <p:cNvPr id="24580" name="Text Box 4"/>
          <p:cNvSpPr txBox="1">
            <a:spLocks noChangeArrowheads="1"/>
          </p:cNvSpPr>
          <p:nvPr/>
        </p:nvSpPr>
        <p:spPr bwMode="auto">
          <a:xfrm>
            <a:off x="560388" y="1325563"/>
            <a:ext cx="8640762" cy="4838700"/>
          </a:xfrm>
          <a:prstGeom prst="rect">
            <a:avLst/>
          </a:prstGeom>
          <a:noFill/>
          <a:ln w="9525">
            <a:noFill/>
            <a:miter lim="800000"/>
            <a:headEnd/>
            <a:tailEnd/>
          </a:ln>
          <a:effectLst/>
        </p:spPr>
        <p:txBody>
          <a:bodyPr>
            <a:spAutoFit/>
          </a:bodyPr>
          <a:lstStyle/>
          <a:p>
            <a:pPr defTabSz="895350">
              <a:buFont typeface="Wingdings" pitchFamily="2" charset="2"/>
              <a:buNone/>
              <a:tabLst>
                <a:tab pos="628650" algn="l"/>
                <a:tab pos="1162050" algn="l"/>
                <a:tab pos="2781300" algn="l"/>
              </a:tabLst>
            </a:pPr>
            <a:r>
              <a:rPr lang="en-GB">
                <a:solidFill>
                  <a:srgbClr val="FFFFFF"/>
                </a:solidFill>
                <a:latin typeface="Arial" charset="0"/>
              </a:rPr>
              <a:t>Fragile surfaces (e.g.: rooflights, asbestos or corrugated  sheets) account for many fatal accidents.</a:t>
            </a:r>
          </a:p>
          <a:p>
            <a:pPr defTabSz="895350">
              <a:buFont typeface="Wingdings" pitchFamily="2" charset="2"/>
              <a:buNone/>
              <a:tabLst>
                <a:tab pos="628650" algn="l"/>
                <a:tab pos="1162050" algn="l"/>
                <a:tab pos="2781300" algn="l"/>
              </a:tabLst>
            </a:pPr>
            <a:endParaRPr lang="en-GB">
              <a:solidFill>
                <a:srgbClr val="FFFFFF"/>
              </a:solidFill>
              <a:latin typeface="Arial" charset="0"/>
            </a:endParaRPr>
          </a:p>
          <a:p>
            <a:pPr defTabSz="895350">
              <a:buFont typeface="Wingdings" pitchFamily="2" charset="2"/>
              <a:buNone/>
              <a:tabLst>
                <a:tab pos="628650" algn="l"/>
                <a:tab pos="1162050" algn="l"/>
                <a:tab pos="2781300" algn="l"/>
              </a:tabLst>
            </a:pPr>
            <a:r>
              <a:rPr lang="en-GB">
                <a:solidFill>
                  <a:srgbClr val="FFFFFF"/>
                </a:solidFill>
                <a:latin typeface="Arial" charset="0"/>
              </a:rPr>
              <a:t>The Regulations require:</a:t>
            </a:r>
          </a:p>
          <a:p>
            <a:pPr defTabSz="895350">
              <a:buFont typeface="Wingdings" pitchFamily="2" charset="2"/>
              <a:buNone/>
              <a:tabLst>
                <a:tab pos="628650" algn="l"/>
                <a:tab pos="1162050" algn="l"/>
                <a:tab pos="2781300" algn="l"/>
              </a:tabLst>
            </a:pPr>
            <a:r>
              <a:rPr lang="en-GB">
                <a:solidFill>
                  <a:srgbClr val="FFFFFF"/>
                </a:solidFill>
                <a:latin typeface="Arial" charset="0"/>
              </a:rPr>
              <a:t>	-	cover or guardrail off fragile surfaces</a:t>
            </a:r>
          </a:p>
          <a:p>
            <a:pPr defTabSz="895350">
              <a:buFont typeface="Wingdings" pitchFamily="2" charset="2"/>
              <a:buNone/>
              <a:tabLst>
                <a:tab pos="628650" algn="l"/>
                <a:tab pos="1162050" algn="l"/>
                <a:tab pos="2781300" algn="l"/>
              </a:tabLst>
            </a:pPr>
            <a:r>
              <a:rPr lang="en-GB">
                <a:solidFill>
                  <a:srgbClr val="FFFFFF"/>
                </a:solidFill>
                <a:latin typeface="Arial" charset="0"/>
              </a:rPr>
              <a:t>	-	where a risk remains, provide fall arrest (Subject to 		change)</a:t>
            </a:r>
          </a:p>
          <a:p>
            <a:pPr defTabSz="895350">
              <a:buFont typeface="Wingdings" pitchFamily="2" charset="2"/>
              <a:buNone/>
              <a:tabLst>
                <a:tab pos="628650" algn="l"/>
                <a:tab pos="1162050" algn="l"/>
                <a:tab pos="2781300" algn="l"/>
              </a:tabLst>
            </a:pPr>
            <a:endParaRPr lang="en-GB">
              <a:solidFill>
                <a:srgbClr val="FFFFFF"/>
              </a:solidFill>
              <a:latin typeface="Arial" charset="0"/>
            </a:endParaRPr>
          </a:p>
          <a:p>
            <a:pPr defTabSz="895350">
              <a:buFont typeface="Wingdings" pitchFamily="2" charset="2"/>
              <a:buNone/>
              <a:tabLst>
                <a:tab pos="628650" algn="l"/>
                <a:tab pos="1162050" algn="l"/>
                <a:tab pos="2781300" algn="l"/>
              </a:tabLst>
            </a:pPr>
            <a:r>
              <a:rPr lang="en-GB">
                <a:solidFill>
                  <a:srgbClr val="FFFFFF"/>
                </a:solidFill>
                <a:latin typeface="Arial" charset="0"/>
              </a:rPr>
              <a:t>SGB must provide protection for employees who have to work at or near fragile surfaces.</a:t>
            </a:r>
          </a:p>
          <a:p>
            <a:pPr defTabSz="895350">
              <a:buFont typeface="Wingdings" pitchFamily="2" charset="2"/>
              <a:buNone/>
              <a:tabLst>
                <a:tab pos="628650" algn="l"/>
                <a:tab pos="1162050" algn="l"/>
                <a:tab pos="2781300" algn="l"/>
              </a:tabLst>
            </a:pPr>
            <a:endParaRPr lang="en-GB">
              <a:solidFill>
                <a:srgbClr val="FFFFFF"/>
              </a:solidFill>
              <a:latin typeface="Arial" charset="0"/>
            </a:endParaRPr>
          </a:p>
          <a:p>
            <a:pPr defTabSz="895350">
              <a:buFont typeface="Wingdings" pitchFamily="2" charset="2"/>
              <a:buNone/>
              <a:tabLst>
                <a:tab pos="628650" algn="l"/>
                <a:tab pos="1162050" algn="l"/>
                <a:tab pos="2781300" algn="l"/>
              </a:tabLst>
            </a:pPr>
            <a:r>
              <a:rPr lang="en-GB">
                <a:solidFill>
                  <a:srgbClr val="FFFFFF"/>
                </a:solidFill>
                <a:latin typeface="Arial" charset="0"/>
              </a:rPr>
              <a:t>SGB must advise customers about the need for covering and / or fencing off fragile roof materials</a:t>
            </a:r>
          </a:p>
        </p:txBody>
      </p:sp>
      <p:sp>
        <p:nvSpPr>
          <p:cNvPr id="24581"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17</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5603" name="Text Box 4"/>
          <p:cNvSpPr txBox="1">
            <a:spLocks noChangeArrowheads="1"/>
          </p:cNvSpPr>
          <p:nvPr/>
        </p:nvSpPr>
        <p:spPr bwMode="auto">
          <a:xfrm>
            <a:off x="560388" y="1920875"/>
            <a:ext cx="8640762" cy="701675"/>
          </a:xfrm>
          <a:prstGeom prst="rect">
            <a:avLst/>
          </a:prstGeom>
          <a:noFill/>
          <a:ln w="9525">
            <a:noFill/>
            <a:miter lim="800000"/>
            <a:headEnd/>
            <a:tailEnd/>
          </a:ln>
          <a:effectLst/>
        </p:spPr>
        <p:txBody>
          <a:bodyPr>
            <a:spAutoFit/>
          </a:bodyPr>
          <a:lstStyle/>
          <a:p>
            <a:pPr algn="ctr" defTabSz="895350">
              <a:buFont typeface="Wingdings" pitchFamily="2" charset="2"/>
              <a:buNone/>
              <a:tabLst>
                <a:tab pos="628650" algn="l"/>
                <a:tab pos="1162050" algn="l"/>
                <a:tab pos="2781300" algn="l"/>
              </a:tabLst>
            </a:pPr>
            <a:r>
              <a:rPr lang="en-GB" sz="4000">
                <a:solidFill>
                  <a:srgbClr val="FFFFFF"/>
                </a:solidFill>
                <a:latin typeface="Arial" charset="0"/>
              </a:rPr>
              <a:t>OTHER REQUIREMENTS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6627" name="Text Box 3"/>
          <p:cNvSpPr txBox="1">
            <a:spLocks noChangeArrowheads="1"/>
          </p:cNvSpPr>
          <p:nvPr/>
        </p:nvSpPr>
        <p:spPr bwMode="auto">
          <a:xfrm>
            <a:off x="776288" y="390525"/>
            <a:ext cx="52641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Other Requirements of </a:t>
            </a:r>
          </a:p>
          <a:p>
            <a:r>
              <a:rPr lang="en-GB" sz="3600" b="1">
                <a:solidFill>
                  <a:srgbClr val="FFFFFF"/>
                </a:solidFill>
                <a:latin typeface="Arial" charset="0"/>
              </a:rPr>
              <a:t>WAH Regulations</a:t>
            </a:r>
            <a:endParaRPr lang="en-GB" b="1" i="1"/>
          </a:p>
        </p:txBody>
      </p:sp>
      <p:sp>
        <p:nvSpPr>
          <p:cNvPr id="26628" name="Text Box 4"/>
          <p:cNvSpPr txBox="1">
            <a:spLocks noChangeArrowheads="1"/>
          </p:cNvSpPr>
          <p:nvPr/>
        </p:nvSpPr>
        <p:spPr bwMode="auto">
          <a:xfrm>
            <a:off x="849313" y="2262188"/>
            <a:ext cx="8640762" cy="3811587"/>
          </a:xfrm>
          <a:prstGeom prst="rect">
            <a:avLst/>
          </a:prstGeom>
          <a:noFill/>
          <a:ln w="9525">
            <a:noFill/>
            <a:miter lim="800000"/>
            <a:headEnd/>
            <a:tailEnd/>
          </a:ln>
          <a:effectLst/>
        </p:spPr>
        <p:txBody>
          <a:bodyPr>
            <a:spAutoFit/>
          </a:bodyPr>
          <a:lstStyle/>
          <a:p>
            <a:pPr marL="457200" indent="-457200" defTabSz="895350">
              <a:buFont typeface="Wingdings" pitchFamily="2" charset="2"/>
              <a:buNone/>
              <a:tabLst>
                <a:tab pos="628650" algn="l"/>
                <a:tab pos="1162050" algn="l"/>
                <a:tab pos="2781300" algn="l"/>
              </a:tabLst>
            </a:pPr>
            <a:r>
              <a:rPr lang="en-GB" sz="2800">
                <a:solidFill>
                  <a:srgbClr val="FFFFFF"/>
                </a:solidFill>
                <a:latin typeface="Arial" charset="0"/>
              </a:rPr>
              <a:t>Inspection of work equipment </a:t>
            </a:r>
            <a:br>
              <a:rPr lang="en-GB" sz="2800">
                <a:solidFill>
                  <a:srgbClr val="FFFFFF"/>
                </a:solidFill>
                <a:latin typeface="Arial" charset="0"/>
              </a:rPr>
            </a:br>
            <a:endParaRPr lang="en-GB" sz="2800">
              <a:solidFill>
                <a:srgbClr val="FFFFFF"/>
              </a:solidFill>
              <a:latin typeface="Arial" charset="0"/>
            </a:endParaRPr>
          </a:p>
          <a:p>
            <a:pPr marL="457200" indent="-457200" defTabSz="895350">
              <a:buFont typeface="Wingdings" pitchFamily="2" charset="2"/>
              <a:buChar char="§"/>
              <a:tabLst>
                <a:tab pos="628650" algn="l"/>
                <a:tab pos="1162050" algn="l"/>
                <a:tab pos="2781300" algn="l"/>
              </a:tabLst>
            </a:pPr>
            <a:r>
              <a:rPr lang="en-GB" sz="2800">
                <a:solidFill>
                  <a:srgbClr val="FFFFFF"/>
                </a:solidFill>
                <a:latin typeface="Arial" charset="0"/>
              </a:rPr>
              <a:t>Work equipment must be inspected after initial assembly on site before first use</a:t>
            </a:r>
            <a:br>
              <a:rPr lang="en-GB" sz="2800">
                <a:solidFill>
                  <a:srgbClr val="FFFFFF"/>
                </a:solidFill>
                <a:latin typeface="Arial" charset="0"/>
              </a:rPr>
            </a:br>
            <a:endParaRPr lang="en-GB" sz="2800">
              <a:solidFill>
                <a:srgbClr val="FFFFFF"/>
              </a:solidFill>
              <a:latin typeface="Arial" charset="0"/>
            </a:endParaRPr>
          </a:p>
          <a:p>
            <a:pPr marL="457200" indent="-457200" defTabSz="895350">
              <a:buFont typeface="Wingdings" pitchFamily="2" charset="2"/>
              <a:buChar char="§"/>
              <a:tabLst>
                <a:tab pos="628650" algn="l"/>
                <a:tab pos="1162050" algn="l"/>
                <a:tab pos="2781300" algn="l"/>
              </a:tabLst>
            </a:pPr>
            <a:r>
              <a:rPr lang="en-GB" sz="2800">
                <a:solidFill>
                  <a:srgbClr val="FFFFFF"/>
                </a:solidFill>
                <a:latin typeface="Arial" charset="0"/>
              </a:rPr>
              <a:t>Work equipment must be inspected:</a:t>
            </a:r>
          </a:p>
          <a:p>
            <a:pPr marL="457200" indent="-457200" defTabSz="895350">
              <a:buFont typeface="Wingdings" pitchFamily="2" charset="2"/>
              <a:buNone/>
              <a:tabLst>
                <a:tab pos="628650" algn="l"/>
                <a:tab pos="1162050" algn="l"/>
                <a:tab pos="2781300" algn="l"/>
              </a:tabLst>
            </a:pPr>
            <a:r>
              <a:rPr lang="en-GB" sz="2800">
                <a:solidFill>
                  <a:srgbClr val="FFFFFF"/>
                </a:solidFill>
                <a:latin typeface="Arial" charset="0"/>
              </a:rPr>
              <a:t>	</a:t>
            </a:r>
            <a:r>
              <a:rPr lang="en-GB">
                <a:solidFill>
                  <a:srgbClr val="FFFFFF"/>
                </a:solidFill>
                <a:latin typeface="Arial" charset="0"/>
              </a:rPr>
              <a:t>	-	at suitable intervals, and </a:t>
            </a:r>
          </a:p>
          <a:p>
            <a:pPr marL="457200" indent="-457200" defTabSz="895350">
              <a:buFont typeface="Wingdings" pitchFamily="2" charset="2"/>
              <a:buNone/>
              <a:tabLst>
                <a:tab pos="628650" algn="l"/>
                <a:tab pos="1162050" algn="l"/>
                <a:tab pos="2781300" algn="l"/>
              </a:tabLst>
            </a:pPr>
            <a:r>
              <a:rPr lang="en-GB">
                <a:solidFill>
                  <a:srgbClr val="FFFFFF"/>
                </a:solidFill>
                <a:latin typeface="Arial" charset="0"/>
              </a:rPr>
              <a:t>		-	where there are “exceptional circumstances liable </a:t>
            </a:r>
          </a:p>
          <a:p>
            <a:pPr marL="457200" indent="-457200" defTabSz="895350">
              <a:buFont typeface="Wingdings" pitchFamily="2" charset="2"/>
              <a:buNone/>
              <a:tabLst>
                <a:tab pos="628650" algn="l"/>
                <a:tab pos="1162050" algn="l"/>
                <a:tab pos="2781300" algn="l"/>
              </a:tabLst>
            </a:pPr>
            <a:r>
              <a:rPr lang="en-GB">
                <a:solidFill>
                  <a:srgbClr val="FFFFFF"/>
                </a:solidFill>
                <a:latin typeface="Arial" charset="0"/>
              </a:rPr>
              <a:t>			to jeopardise safety”.</a:t>
            </a:r>
          </a:p>
        </p:txBody>
      </p:sp>
      <p:sp>
        <p:nvSpPr>
          <p:cNvPr id="26629"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18</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7651" name="Text Box 3"/>
          <p:cNvSpPr txBox="1">
            <a:spLocks noChangeArrowheads="1"/>
          </p:cNvSpPr>
          <p:nvPr/>
        </p:nvSpPr>
        <p:spPr bwMode="auto">
          <a:xfrm>
            <a:off x="776288" y="390525"/>
            <a:ext cx="55943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Inspection of scaffolding</a:t>
            </a:r>
            <a:endParaRPr lang="en-GB" b="1" i="1"/>
          </a:p>
        </p:txBody>
      </p:sp>
      <p:sp>
        <p:nvSpPr>
          <p:cNvPr id="27652" name="Text Box 4"/>
          <p:cNvSpPr txBox="1">
            <a:spLocks noChangeArrowheads="1"/>
          </p:cNvSpPr>
          <p:nvPr/>
        </p:nvSpPr>
        <p:spPr bwMode="auto">
          <a:xfrm>
            <a:off x="704850" y="1470025"/>
            <a:ext cx="8640763" cy="4789488"/>
          </a:xfrm>
          <a:prstGeom prst="rect">
            <a:avLst/>
          </a:prstGeom>
          <a:noFill/>
          <a:ln w="9525">
            <a:noFill/>
            <a:miter lim="800000"/>
            <a:headEnd/>
            <a:tailEnd/>
          </a:ln>
          <a:effectLst/>
        </p:spPr>
        <p:txBody>
          <a:bodyPr>
            <a:spAutoFit/>
          </a:bodyPr>
          <a:lstStyle/>
          <a:p>
            <a:pPr marL="457200" indent="-457200" defTabSz="895350">
              <a:buFont typeface="Wingdings" pitchFamily="2" charset="2"/>
              <a:buChar char="§"/>
              <a:tabLst>
                <a:tab pos="628650" algn="l"/>
                <a:tab pos="1162050" algn="l"/>
                <a:tab pos="2781300" algn="l"/>
              </a:tabLst>
            </a:pPr>
            <a:r>
              <a:rPr lang="en-GB" sz="2800">
                <a:solidFill>
                  <a:srgbClr val="FFFFFF"/>
                </a:solidFill>
                <a:latin typeface="Arial" charset="0"/>
              </a:rPr>
              <a:t>Under draft WAH, scaffolding must be inspected and weekly and a report written.</a:t>
            </a:r>
            <a:br>
              <a:rPr lang="en-GB" sz="2800">
                <a:solidFill>
                  <a:srgbClr val="FFFFFF"/>
                </a:solidFill>
                <a:latin typeface="Arial" charset="0"/>
              </a:rPr>
            </a:br>
            <a:endParaRPr lang="en-GB" sz="2800">
              <a:solidFill>
                <a:srgbClr val="FFFFFF"/>
              </a:solidFill>
              <a:latin typeface="Arial" charset="0"/>
            </a:endParaRPr>
          </a:p>
          <a:p>
            <a:pPr marL="457200" indent="-457200" defTabSz="895350">
              <a:buFont typeface="Wingdings" pitchFamily="2" charset="2"/>
              <a:buChar char="§"/>
              <a:tabLst>
                <a:tab pos="628650" algn="l"/>
                <a:tab pos="1162050" algn="l"/>
                <a:tab pos="2781300" algn="l"/>
              </a:tabLst>
            </a:pPr>
            <a:r>
              <a:rPr lang="en-GB" sz="2800">
                <a:solidFill>
                  <a:srgbClr val="FFFFFF"/>
                </a:solidFill>
                <a:latin typeface="Arial" charset="0"/>
              </a:rPr>
              <a:t>CHSW requires weekly inspections and reports of </a:t>
            </a:r>
            <a:r>
              <a:rPr lang="en-GB" sz="2800" b="1" i="1">
                <a:solidFill>
                  <a:srgbClr val="FFFFFF"/>
                </a:solidFill>
                <a:latin typeface="Arial" charset="0"/>
              </a:rPr>
              <a:t>all working platforms</a:t>
            </a:r>
            <a:r>
              <a:rPr lang="en-GB" sz="2800">
                <a:solidFill>
                  <a:srgbClr val="FFFFFF"/>
                </a:solidFill>
                <a:latin typeface="Arial" charset="0"/>
              </a:rPr>
              <a:t> (i.e. </a:t>
            </a:r>
            <a:r>
              <a:rPr lang="en-GB" sz="2800" b="1" i="1">
                <a:solidFill>
                  <a:srgbClr val="FFFFFF"/>
                </a:solidFill>
                <a:latin typeface="Arial" charset="0"/>
              </a:rPr>
              <a:t>includes</a:t>
            </a:r>
            <a:r>
              <a:rPr lang="en-GB" sz="2800">
                <a:solidFill>
                  <a:srgbClr val="FFFFFF"/>
                </a:solidFill>
                <a:latin typeface="Arial" charset="0"/>
              </a:rPr>
              <a:t> scaffolding, cradles, mobile platforms, trestles, gangways, runs, gantries, stairways and crawling ladders)</a:t>
            </a:r>
          </a:p>
          <a:p>
            <a:pPr marL="457200" indent="-457200" defTabSz="895350">
              <a:buFont typeface="Wingdings" pitchFamily="2" charset="2"/>
              <a:buChar char="§"/>
              <a:tabLst>
                <a:tab pos="628650" algn="l"/>
                <a:tab pos="1162050" algn="l"/>
                <a:tab pos="2781300" algn="l"/>
              </a:tabLst>
            </a:pPr>
            <a:endParaRPr lang="en-GB" sz="2800">
              <a:solidFill>
                <a:srgbClr val="FFFFFF"/>
              </a:solidFill>
              <a:latin typeface="Arial" charset="0"/>
            </a:endParaRPr>
          </a:p>
          <a:p>
            <a:pPr marL="457200" indent="-457200" defTabSz="895350">
              <a:buFont typeface="Wingdings" pitchFamily="2" charset="2"/>
              <a:buChar char="§"/>
              <a:tabLst>
                <a:tab pos="628650" algn="l"/>
                <a:tab pos="1162050" algn="l"/>
                <a:tab pos="2781300" algn="l"/>
              </a:tabLst>
            </a:pPr>
            <a:r>
              <a:rPr lang="en-GB" sz="2800">
                <a:solidFill>
                  <a:srgbClr val="FFFFFF"/>
                </a:solidFill>
                <a:latin typeface="Arial" charset="0"/>
              </a:rPr>
              <a:t>This inconsistency has been pointed out to the HSE who should correct it</a:t>
            </a:r>
          </a:p>
          <a:p>
            <a:pPr marL="457200" indent="-457200" defTabSz="895350">
              <a:buFont typeface="Wingdings" pitchFamily="2" charset="2"/>
              <a:buNone/>
              <a:tabLst>
                <a:tab pos="628650" algn="l"/>
                <a:tab pos="1162050" algn="l"/>
                <a:tab pos="2781300" algn="l"/>
              </a:tabLst>
            </a:pPr>
            <a:endParaRPr lang="en-GB" sz="2800">
              <a:solidFill>
                <a:srgbClr val="FFFFFF"/>
              </a:solidFill>
              <a:latin typeface="Arial" charset="0"/>
            </a:endParaRPr>
          </a:p>
        </p:txBody>
      </p:sp>
      <p:sp>
        <p:nvSpPr>
          <p:cNvPr id="27653"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19</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8675" name="Text Box 3"/>
          <p:cNvSpPr txBox="1">
            <a:spLocks noChangeArrowheads="1"/>
          </p:cNvSpPr>
          <p:nvPr/>
        </p:nvSpPr>
        <p:spPr bwMode="auto">
          <a:xfrm>
            <a:off x="776288" y="606425"/>
            <a:ext cx="57213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Ladders and step ladders</a:t>
            </a:r>
            <a:endParaRPr lang="en-GB" b="1" i="1"/>
          </a:p>
        </p:txBody>
      </p:sp>
      <p:sp>
        <p:nvSpPr>
          <p:cNvPr id="28676" name="Text Box 4"/>
          <p:cNvSpPr txBox="1">
            <a:spLocks noChangeArrowheads="1"/>
          </p:cNvSpPr>
          <p:nvPr/>
        </p:nvSpPr>
        <p:spPr bwMode="auto">
          <a:xfrm>
            <a:off x="704850" y="1830388"/>
            <a:ext cx="8640763" cy="3990975"/>
          </a:xfrm>
          <a:prstGeom prst="rect">
            <a:avLst/>
          </a:prstGeom>
          <a:noFill/>
          <a:ln w="9525">
            <a:noFill/>
            <a:miter lim="800000"/>
            <a:headEnd/>
            <a:tailEnd/>
          </a:ln>
          <a:effectLst/>
        </p:spPr>
        <p:txBody>
          <a:bodyPr>
            <a:spAutoFit/>
          </a:bodyPr>
          <a:lstStyle/>
          <a:p>
            <a:pPr marL="457200" indent="-457200" defTabSz="628650">
              <a:buFont typeface="Wingdings" pitchFamily="2" charset="2"/>
              <a:buChar char="§"/>
              <a:tabLst>
                <a:tab pos="628650" algn="l"/>
                <a:tab pos="1162050" algn="l"/>
              </a:tabLst>
            </a:pPr>
            <a:r>
              <a:rPr lang="en-GB" sz="2800">
                <a:solidFill>
                  <a:srgbClr val="FFFFFF"/>
                </a:solidFill>
                <a:latin typeface="Arial" charset="0"/>
              </a:rPr>
              <a:t>The Regulations permit ladders and step ladders only when a </a:t>
            </a:r>
            <a:r>
              <a:rPr lang="en-GB" sz="2800" u="sng">
                <a:solidFill>
                  <a:srgbClr val="FFFFFF"/>
                </a:solidFill>
                <a:latin typeface="Arial" charset="0"/>
              </a:rPr>
              <a:t>risk assessment</a:t>
            </a:r>
            <a:r>
              <a:rPr lang="en-GB" sz="2800">
                <a:solidFill>
                  <a:srgbClr val="FFFFFF"/>
                </a:solidFill>
                <a:latin typeface="Arial" charset="0"/>
              </a:rPr>
              <a:t> has been carried out which demonstrates that – </a:t>
            </a:r>
          </a:p>
          <a:p>
            <a:pPr marL="457200" indent="-457200" defTabSz="628650">
              <a:buFont typeface="Wingdings" pitchFamily="2" charset="2"/>
              <a:buChar char="§"/>
              <a:tabLst>
                <a:tab pos="628650" algn="l"/>
                <a:tab pos="1162050" algn="l"/>
              </a:tabLst>
            </a:pPr>
            <a:endParaRPr lang="en-GB" sz="2800">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	use of more suitable work equipment is not justified 			because of: -</a:t>
            </a:r>
          </a:p>
          <a:p>
            <a:pPr marL="457200" indent="-457200" defTabSz="628650">
              <a:buFont typeface="Wingdings" pitchFamily="2" charset="2"/>
              <a:buNone/>
              <a:tabLst>
                <a:tab pos="628650" algn="l"/>
                <a:tab pos="1162050" algn="l"/>
              </a:tabLst>
            </a:pPr>
            <a:r>
              <a:rPr lang="en-GB">
                <a:solidFill>
                  <a:srgbClr val="FFFFFF"/>
                </a:solidFill>
                <a:latin typeface="Arial" charset="0"/>
              </a:rPr>
              <a:t>			</a:t>
            </a:r>
          </a:p>
          <a:p>
            <a:pPr marL="457200" indent="-457200" defTabSz="628650">
              <a:buFont typeface="Wingdings" pitchFamily="2" charset="2"/>
              <a:buNone/>
              <a:tabLst>
                <a:tab pos="628650" algn="l"/>
                <a:tab pos="1162050" algn="l"/>
              </a:tabLst>
            </a:pPr>
            <a:r>
              <a:rPr lang="en-GB">
                <a:solidFill>
                  <a:srgbClr val="FFFFFF"/>
                </a:solidFill>
                <a:latin typeface="Arial" charset="0"/>
              </a:rPr>
              <a:t>		-	the </a:t>
            </a:r>
            <a:r>
              <a:rPr lang="en-GB" b="1" u="sng">
                <a:solidFill>
                  <a:srgbClr val="FFFFFF"/>
                </a:solidFill>
                <a:latin typeface="Arial" charset="0"/>
              </a:rPr>
              <a:t>low risk</a:t>
            </a:r>
            <a:r>
              <a:rPr lang="en-GB">
                <a:solidFill>
                  <a:srgbClr val="FFFFFF"/>
                </a:solidFill>
                <a:latin typeface="Arial" charset="0"/>
              </a:rPr>
              <a:t> </a:t>
            </a:r>
            <a:r>
              <a:rPr lang="en-GB" b="1" i="1">
                <a:solidFill>
                  <a:srgbClr val="FFFFFF"/>
                </a:solidFill>
                <a:latin typeface="Arial" charset="0"/>
              </a:rPr>
              <a:t>and</a:t>
            </a:r>
          </a:p>
          <a:p>
            <a:pPr marL="457200" indent="-457200" defTabSz="628650">
              <a:buFont typeface="Wingdings" pitchFamily="2" charset="2"/>
              <a:buNone/>
              <a:tabLst>
                <a:tab pos="628650" algn="l"/>
                <a:tab pos="1162050" algn="l"/>
              </a:tabLst>
            </a:pPr>
            <a:r>
              <a:rPr lang="en-GB">
                <a:solidFill>
                  <a:srgbClr val="FFFFFF"/>
                </a:solidFill>
                <a:latin typeface="Arial" charset="0"/>
              </a:rPr>
              <a:t>		-	short duration of work (or restricted site conditions)			</a:t>
            </a:r>
          </a:p>
        </p:txBody>
      </p:sp>
      <p:sp>
        <p:nvSpPr>
          <p:cNvPr id="28677"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20</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29699" name="Text Box 3"/>
          <p:cNvSpPr txBox="1">
            <a:spLocks noChangeArrowheads="1"/>
          </p:cNvSpPr>
          <p:nvPr/>
        </p:nvSpPr>
        <p:spPr bwMode="auto">
          <a:xfrm>
            <a:off x="776288" y="606425"/>
            <a:ext cx="33337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Use of ladders</a:t>
            </a:r>
            <a:endParaRPr lang="en-GB" b="1" i="1"/>
          </a:p>
        </p:txBody>
      </p:sp>
      <p:sp>
        <p:nvSpPr>
          <p:cNvPr id="29700" name="Text Box 4"/>
          <p:cNvSpPr txBox="1">
            <a:spLocks noChangeArrowheads="1"/>
          </p:cNvSpPr>
          <p:nvPr/>
        </p:nvSpPr>
        <p:spPr bwMode="auto">
          <a:xfrm>
            <a:off x="776288" y="2190750"/>
            <a:ext cx="8640762" cy="2103438"/>
          </a:xfrm>
          <a:prstGeom prst="rect">
            <a:avLst/>
          </a:prstGeom>
          <a:noFill/>
          <a:ln w="9525">
            <a:noFill/>
            <a:miter lim="800000"/>
            <a:headEnd/>
            <a:tailEnd/>
          </a:ln>
          <a:effectLst/>
        </p:spPr>
        <p:txBody>
          <a:bodyPr>
            <a:spAutoFit/>
          </a:bodyPr>
          <a:lstStyle/>
          <a:p>
            <a:pPr marL="457200" indent="-457200" defTabSz="628650">
              <a:buFont typeface="Wingdings" pitchFamily="2" charset="2"/>
              <a:buChar char="§"/>
              <a:tabLst>
                <a:tab pos="628650" algn="l"/>
                <a:tab pos="1162050" algn="l"/>
              </a:tabLst>
            </a:pPr>
            <a:r>
              <a:rPr lang="en-GB" sz="2800">
                <a:solidFill>
                  <a:srgbClr val="FFFFFF"/>
                </a:solidFill>
                <a:latin typeface="Arial" charset="0"/>
              </a:rPr>
              <a:t>“Ladders should only be used as a place of work when other potentially safer means such as tower scaffolds are not reasonably practicable”</a:t>
            </a:r>
            <a:r>
              <a:rPr lang="en-GB">
                <a:solidFill>
                  <a:srgbClr val="FFFFFF"/>
                </a:solidFill>
                <a:latin typeface="Arial" charset="0"/>
              </a:rPr>
              <a:t>	.</a:t>
            </a:r>
            <a:br>
              <a:rPr lang="en-GB">
                <a:solidFill>
                  <a:srgbClr val="FFFFFF"/>
                </a:solidFill>
                <a:latin typeface="Arial" charset="0"/>
              </a:rPr>
            </a:br>
            <a:endParaRPr lang="en-GB">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(extract from draft HSE guidance – paragraph 116)</a:t>
            </a:r>
          </a:p>
        </p:txBody>
      </p:sp>
      <p:sp>
        <p:nvSpPr>
          <p:cNvPr id="29701"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21</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30723" name="Text Box 3"/>
          <p:cNvSpPr txBox="1">
            <a:spLocks noChangeArrowheads="1"/>
          </p:cNvSpPr>
          <p:nvPr/>
        </p:nvSpPr>
        <p:spPr bwMode="auto">
          <a:xfrm>
            <a:off x="776288" y="606425"/>
            <a:ext cx="63055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Additional requirements for </a:t>
            </a:r>
          </a:p>
          <a:p>
            <a:r>
              <a:rPr lang="en-GB" sz="3600" b="1">
                <a:solidFill>
                  <a:srgbClr val="FFFFFF"/>
                </a:solidFill>
                <a:latin typeface="Arial" charset="0"/>
              </a:rPr>
              <a:t>scaffolding</a:t>
            </a:r>
            <a:endParaRPr lang="en-GB" b="1" i="1"/>
          </a:p>
        </p:txBody>
      </p:sp>
      <p:sp>
        <p:nvSpPr>
          <p:cNvPr id="30724" name="Text Box 4"/>
          <p:cNvSpPr txBox="1">
            <a:spLocks noChangeArrowheads="1"/>
          </p:cNvSpPr>
          <p:nvPr/>
        </p:nvSpPr>
        <p:spPr bwMode="auto">
          <a:xfrm>
            <a:off x="776288" y="2190750"/>
            <a:ext cx="8640762" cy="3990975"/>
          </a:xfrm>
          <a:prstGeom prst="rect">
            <a:avLst/>
          </a:prstGeom>
          <a:noFill/>
          <a:ln w="9525">
            <a:noFill/>
            <a:miter lim="800000"/>
            <a:headEnd/>
            <a:tailEnd/>
          </a:ln>
          <a:effectLst/>
        </p:spPr>
        <p:txBody>
          <a:bodyPr>
            <a:spAutoFit/>
          </a:bodyPr>
          <a:lstStyle/>
          <a:p>
            <a:pPr marL="457200" indent="-457200" defTabSz="628650">
              <a:buFont typeface="Wingdings" pitchFamily="2" charset="2"/>
              <a:buChar char="§"/>
              <a:tabLst>
                <a:tab pos="628650" algn="l"/>
                <a:tab pos="1162050" algn="l"/>
              </a:tabLst>
            </a:pPr>
            <a:r>
              <a:rPr lang="en-GB" sz="2800">
                <a:solidFill>
                  <a:srgbClr val="FFFFFF"/>
                </a:solidFill>
                <a:latin typeface="Arial" charset="0"/>
              </a:rPr>
              <a:t>Four extra requirements from Directive:</a:t>
            </a:r>
            <a:br>
              <a:rPr lang="en-GB" sz="2800">
                <a:solidFill>
                  <a:srgbClr val="FFFFFF"/>
                </a:solidFill>
                <a:latin typeface="Arial" charset="0"/>
              </a:rPr>
            </a:br>
            <a:endParaRPr lang="en-GB" sz="2800">
              <a:solidFill>
                <a:srgbClr val="FFFFFF"/>
              </a:solidFill>
              <a:latin typeface="Arial" charset="0"/>
            </a:endParaRPr>
          </a:p>
          <a:p>
            <a:pPr marL="457200" indent="-457200" algn="ctr" defTabSz="628650">
              <a:buFont typeface="Wingdings" pitchFamily="2" charset="2"/>
              <a:buNone/>
              <a:tabLst>
                <a:tab pos="628650" algn="l"/>
                <a:tab pos="1162050" algn="l"/>
              </a:tabLst>
            </a:pPr>
            <a:r>
              <a:rPr lang="en-GB" sz="2800">
                <a:solidFill>
                  <a:srgbClr val="FFFFFF"/>
                </a:solidFill>
                <a:latin typeface="Arial" charset="0"/>
              </a:rPr>
              <a:t>1)</a:t>
            </a:r>
          </a:p>
          <a:p>
            <a:pPr marL="457200" indent="-457200" algn="ctr" defTabSz="628650">
              <a:buFont typeface="Wingdings" pitchFamily="2" charset="2"/>
              <a:buNone/>
              <a:tabLst>
                <a:tab pos="628650" algn="l"/>
                <a:tab pos="1162050" algn="l"/>
              </a:tabLst>
            </a:pPr>
            <a:endParaRPr lang="en-GB" sz="2800">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a.	Either strength and stability calculations </a:t>
            </a:r>
            <a:br>
              <a:rPr lang="en-GB">
                <a:solidFill>
                  <a:srgbClr val="FFFFFF"/>
                </a:solidFill>
                <a:latin typeface="Arial" charset="0"/>
              </a:rPr>
            </a:br>
            <a:r>
              <a:rPr lang="en-GB">
                <a:solidFill>
                  <a:srgbClr val="FFFFFF"/>
                </a:solidFill>
                <a:latin typeface="Arial" charset="0"/>
              </a:rPr>
              <a:t/>
            </a:r>
            <a:br>
              <a:rPr lang="en-GB">
                <a:solidFill>
                  <a:srgbClr val="FFFFFF"/>
                </a:solidFill>
                <a:latin typeface="Arial" charset="0"/>
              </a:rPr>
            </a:br>
            <a:r>
              <a:rPr lang="en-GB">
                <a:solidFill>
                  <a:srgbClr val="FFFFFF"/>
                </a:solidFill>
                <a:latin typeface="Arial" charset="0"/>
              </a:rPr>
              <a:t>		or</a:t>
            </a:r>
            <a:br>
              <a:rPr lang="en-GB">
                <a:solidFill>
                  <a:srgbClr val="FFFFFF"/>
                </a:solidFill>
                <a:latin typeface="Arial" charset="0"/>
              </a:rPr>
            </a:br>
            <a:endParaRPr lang="en-GB">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b.	Designed to a generally “recognised standard 				configuration”</a:t>
            </a:r>
          </a:p>
        </p:txBody>
      </p:sp>
      <p:sp>
        <p:nvSpPr>
          <p:cNvPr id="30725"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22</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31747" name="Text Box 3"/>
          <p:cNvSpPr txBox="1">
            <a:spLocks noChangeArrowheads="1"/>
          </p:cNvSpPr>
          <p:nvPr/>
        </p:nvSpPr>
        <p:spPr bwMode="auto">
          <a:xfrm>
            <a:off x="776288" y="606425"/>
            <a:ext cx="63055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Additional requirements for </a:t>
            </a:r>
          </a:p>
          <a:p>
            <a:r>
              <a:rPr lang="en-GB" sz="3600" b="1">
                <a:solidFill>
                  <a:srgbClr val="FFFFFF"/>
                </a:solidFill>
                <a:latin typeface="Arial" charset="0"/>
              </a:rPr>
              <a:t>scaffolding</a:t>
            </a:r>
            <a:endParaRPr lang="en-GB" b="1" i="1"/>
          </a:p>
        </p:txBody>
      </p:sp>
      <p:sp>
        <p:nvSpPr>
          <p:cNvPr id="31748" name="Text Box 4"/>
          <p:cNvSpPr txBox="1">
            <a:spLocks noChangeArrowheads="1"/>
          </p:cNvSpPr>
          <p:nvPr/>
        </p:nvSpPr>
        <p:spPr bwMode="auto">
          <a:xfrm>
            <a:off x="488950" y="2190750"/>
            <a:ext cx="8640763" cy="3440113"/>
          </a:xfrm>
          <a:prstGeom prst="rect">
            <a:avLst/>
          </a:prstGeom>
          <a:noFill/>
          <a:ln w="9525">
            <a:noFill/>
            <a:miter lim="800000"/>
            <a:headEnd/>
            <a:tailEnd/>
          </a:ln>
          <a:effectLst/>
        </p:spPr>
        <p:txBody>
          <a:bodyPr>
            <a:spAutoFit/>
          </a:bodyPr>
          <a:lstStyle/>
          <a:p>
            <a:pPr marL="457200" indent="-457200" algn="ctr" defTabSz="628650">
              <a:buFont typeface="Wingdings" pitchFamily="2" charset="2"/>
              <a:buNone/>
              <a:tabLst>
                <a:tab pos="628650" algn="l"/>
                <a:tab pos="1162050" algn="l"/>
              </a:tabLst>
            </a:pPr>
            <a:r>
              <a:rPr lang="en-GB" sz="2800">
                <a:solidFill>
                  <a:srgbClr val="FFFFFF"/>
                </a:solidFill>
                <a:latin typeface="Arial" charset="0"/>
              </a:rPr>
              <a:t>2)</a:t>
            </a:r>
          </a:p>
          <a:p>
            <a:pPr marL="457200" indent="-457200" algn="ctr" defTabSz="628650">
              <a:buFont typeface="Wingdings" pitchFamily="2" charset="2"/>
              <a:buNone/>
              <a:tabLst>
                <a:tab pos="628650" algn="l"/>
                <a:tab pos="1162050" algn="l"/>
              </a:tabLst>
            </a:pPr>
            <a:r>
              <a:rPr lang="en-GB">
                <a:solidFill>
                  <a:srgbClr val="FFFFFF"/>
                </a:solidFill>
                <a:latin typeface="Arial" charset="0"/>
              </a:rPr>
              <a:t>	</a:t>
            </a:r>
          </a:p>
          <a:p>
            <a:pPr marL="457200" indent="-457200" defTabSz="628650">
              <a:buFont typeface="Wingdings" pitchFamily="2" charset="2"/>
              <a:buNone/>
              <a:tabLst>
                <a:tab pos="628650" algn="l"/>
                <a:tab pos="1162050" algn="l"/>
              </a:tabLst>
            </a:pPr>
            <a:endParaRPr lang="en-GB">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a)	An assembly, use and dismantling plan drawn up by a 		competent person </a:t>
            </a:r>
          </a:p>
          <a:p>
            <a:pPr marL="457200" indent="-457200" defTabSz="628650">
              <a:buFont typeface="Wingdings" pitchFamily="2" charset="2"/>
              <a:buNone/>
              <a:tabLst>
                <a:tab pos="628650" algn="l"/>
                <a:tab pos="1162050" algn="l"/>
              </a:tabLst>
            </a:pPr>
            <a:r>
              <a:rPr lang="en-GB">
                <a:solidFill>
                  <a:srgbClr val="FFFFFF"/>
                </a:solidFill>
                <a:latin typeface="Arial" charset="0"/>
              </a:rPr>
              <a:t>			</a:t>
            </a:r>
            <a:br>
              <a:rPr lang="en-GB">
                <a:solidFill>
                  <a:srgbClr val="FFFFFF"/>
                </a:solidFill>
                <a:latin typeface="Arial" charset="0"/>
              </a:rPr>
            </a:br>
            <a:r>
              <a:rPr lang="en-GB">
                <a:solidFill>
                  <a:srgbClr val="FFFFFF"/>
                </a:solidFill>
                <a:latin typeface="Arial" charset="0"/>
              </a:rPr>
              <a:t>		or</a:t>
            </a:r>
            <a:br>
              <a:rPr lang="en-GB">
                <a:solidFill>
                  <a:srgbClr val="FFFFFF"/>
                </a:solidFill>
                <a:latin typeface="Arial" charset="0"/>
              </a:rPr>
            </a:br>
            <a:endParaRPr lang="en-GB">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b)	a “standard plan” with supplementary details</a:t>
            </a:r>
          </a:p>
        </p:txBody>
      </p:sp>
      <p:sp>
        <p:nvSpPr>
          <p:cNvPr id="31749"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23</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5123" name="Text Box 9"/>
          <p:cNvSpPr txBox="1">
            <a:spLocks noChangeArrowheads="1"/>
          </p:cNvSpPr>
          <p:nvPr/>
        </p:nvSpPr>
        <p:spPr bwMode="auto">
          <a:xfrm>
            <a:off x="488950" y="606425"/>
            <a:ext cx="69659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Background to the Regulations</a:t>
            </a:r>
            <a:endParaRPr lang="en-GB" b="1"/>
          </a:p>
        </p:txBody>
      </p:sp>
      <p:sp>
        <p:nvSpPr>
          <p:cNvPr id="5124" name="Text Box 10"/>
          <p:cNvSpPr txBox="1">
            <a:spLocks noChangeArrowheads="1"/>
          </p:cNvSpPr>
          <p:nvPr/>
        </p:nvSpPr>
        <p:spPr bwMode="auto">
          <a:xfrm>
            <a:off x="488950" y="2190750"/>
            <a:ext cx="8624888" cy="3013075"/>
          </a:xfrm>
          <a:prstGeom prst="rect">
            <a:avLst/>
          </a:prstGeom>
          <a:noFill/>
          <a:ln w="9525">
            <a:noFill/>
            <a:miter lim="800000"/>
            <a:headEnd/>
            <a:tailEnd/>
          </a:ln>
          <a:effectLst/>
        </p:spPr>
        <p:txBody>
          <a:bodyPr wrap="none">
            <a:spAutoFit/>
          </a:bodyPr>
          <a:lstStyle/>
          <a:p>
            <a:pPr marL="361950" indent="-361950" defTabSz="895350">
              <a:tabLst>
                <a:tab pos="628650" algn="l"/>
              </a:tabLst>
            </a:pPr>
            <a:r>
              <a:rPr lang="en-GB">
                <a:solidFill>
                  <a:srgbClr val="FFFFFF"/>
                </a:solidFill>
                <a:latin typeface="Arial" charset="0"/>
              </a:rPr>
              <a:t>The new Work at Height (WAH) Regulations deal with a major </a:t>
            </a:r>
          </a:p>
          <a:p>
            <a:pPr marL="361950" indent="-361950" defTabSz="895350">
              <a:tabLst>
                <a:tab pos="628650" algn="l"/>
              </a:tabLst>
            </a:pPr>
            <a:r>
              <a:rPr lang="en-GB">
                <a:solidFill>
                  <a:srgbClr val="FFFFFF"/>
                </a:solidFill>
                <a:latin typeface="Arial" charset="0"/>
              </a:rPr>
              <a:t>problem in safety:</a:t>
            </a:r>
          </a:p>
          <a:p>
            <a:pPr marL="361950" indent="-361950" defTabSz="895350">
              <a:tabLst>
                <a:tab pos="628650" algn="l"/>
              </a:tabLst>
            </a:pPr>
            <a:endParaRPr lang="en-GB">
              <a:solidFill>
                <a:srgbClr val="FFFFFF"/>
              </a:solidFill>
              <a:latin typeface="Arial" charset="0"/>
            </a:endParaRPr>
          </a:p>
          <a:p>
            <a:pPr marL="361950" indent="-361950" defTabSz="895350">
              <a:buFont typeface="Wingdings" pitchFamily="2" charset="2"/>
              <a:buChar char="§"/>
              <a:tabLst>
                <a:tab pos="628650" algn="l"/>
              </a:tabLst>
            </a:pPr>
            <a:r>
              <a:rPr lang="en-GB">
                <a:solidFill>
                  <a:srgbClr val="FFFFFF"/>
                </a:solidFill>
                <a:latin typeface="Arial" charset="0"/>
              </a:rPr>
              <a:t>50% of fatal accidents result from falls from height</a:t>
            </a:r>
            <a:br>
              <a:rPr lang="en-GB">
                <a:solidFill>
                  <a:srgbClr val="FFFFFF"/>
                </a:solidFill>
                <a:latin typeface="Arial" charset="0"/>
              </a:rPr>
            </a:br>
            <a:endParaRPr lang="en-GB">
              <a:solidFill>
                <a:srgbClr val="FFFFFF"/>
              </a:solidFill>
              <a:latin typeface="Arial" charset="0"/>
            </a:endParaRPr>
          </a:p>
          <a:p>
            <a:pPr marL="361950" indent="-361950" defTabSz="895350">
              <a:buFont typeface="Wingdings" pitchFamily="2" charset="2"/>
              <a:buChar char="§"/>
              <a:tabLst>
                <a:tab pos="628650" algn="l"/>
              </a:tabLst>
            </a:pPr>
            <a:r>
              <a:rPr lang="en-GB">
                <a:solidFill>
                  <a:srgbClr val="FFFFFF"/>
                </a:solidFill>
                <a:latin typeface="Arial" charset="0"/>
              </a:rPr>
              <a:t>25% of all serious injuries result from falls from height</a:t>
            </a:r>
            <a:br>
              <a:rPr lang="en-GB">
                <a:solidFill>
                  <a:srgbClr val="FFFFFF"/>
                </a:solidFill>
                <a:latin typeface="Arial" charset="0"/>
              </a:rPr>
            </a:br>
            <a:endParaRPr lang="en-GB">
              <a:solidFill>
                <a:srgbClr val="FFFFFF"/>
              </a:solidFill>
              <a:latin typeface="Arial" charset="0"/>
            </a:endParaRPr>
          </a:p>
          <a:p>
            <a:pPr marL="361950" indent="-361950" defTabSz="895350">
              <a:buFont typeface="Wingdings" pitchFamily="2" charset="2"/>
              <a:buChar char="§"/>
              <a:tabLst>
                <a:tab pos="628650" algn="l"/>
              </a:tabLst>
            </a:pPr>
            <a:r>
              <a:rPr lang="en-GB">
                <a:solidFill>
                  <a:srgbClr val="FFFFFF"/>
                </a:solidFill>
                <a:latin typeface="Arial" charset="0"/>
              </a:rPr>
              <a:t>Many people are permanently disabled</a:t>
            </a:r>
          </a:p>
        </p:txBody>
      </p:sp>
      <p:sp>
        <p:nvSpPr>
          <p:cNvPr id="5125" name="Text Box 14"/>
          <p:cNvSpPr txBox="1">
            <a:spLocks noChangeArrowheads="1"/>
          </p:cNvSpPr>
          <p:nvPr/>
        </p:nvSpPr>
        <p:spPr bwMode="auto">
          <a:xfrm>
            <a:off x="252413"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1</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32771" name="Text Box 3"/>
          <p:cNvSpPr txBox="1">
            <a:spLocks noChangeArrowheads="1"/>
          </p:cNvSpPr>
          <p:nvPr/>
        </p:nvSpPr>
        <p:spPr bwMode="auto">
          <a:xfrm>
            <a:off x="776288" y="606425"/>
            <a:ext cx="63055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Additional requirements for </a:t>
            </a:r>
          </a:p>
          <a:p>
            <a:r>
              <a:rPr lang="en-GB" sz="3600" b="1">
                <a:solidFill>
                  <a:srgbClr val="FFFFFF"/>
                </a:solidFill>
                <a:latin typeface="Arial" charset="0"/>
              </a:rPr>
              <a:t>scaffolding</a:t>
            </a:r>
            <a:endParaRPr lang="en-GB" b="1" i="1"/>
          </a:p>
        </p:txBody>
      </p:sp>
      <p:sp>
        <p:nvSpPr>
          <p:cNvPr id="32772" name="Text Box 4"/>
          <p:cNvSpPr txBox="1">
            <a:spLocks noChangeArrowheads="1"/>
          </p:cNvSpPr>
          <p:nvPr/>
        </p:nvSpPr>
        <p:spPr bwMode="auto">
          <a:xfrm>
            <a:off x="560388" y="2190750"/>
            <a:ext cx="8640762" cy="3198813"/>
          </a:xfrm>
          <a:prstGeom prst="rect">
            <a:avLst/>
          </a:prstGeom>
          <a:noFill/>
          <a:ln w="9525">
            <a:noFill/>
            <a:miter lim="800000"/>
            <a:headEnd/>
            <a:tailEnd/>
          </a:ln>
          <a:effectLst/>
        </p:spPr>
        <p:txBody>
          <a:bodyPr>
            <a:spAutoFit/>
          </a:bodyPr>
          <a:lstStyle/>
          <a:p>
            <a:pPr marL="457200" indent="-457200" algn="ctr" defTabSz="628650">
              <a:buFont typeface="Wingdings" pitchFamily="2" charset="2"/>
              <a:buNone/>
              <a:tabLst>
                <a:tab pos="628650" algn="l"/>
                <a:tab pos="1162050" algn="l"/>
              </a:tabLst>
            </a:pPr>
            <a:r>
              <a:rPr lang="en-GB" sz="2800">
                <a:solidFill>
                  <a:srgbClr val="FFFFFF"/>
                </a:solidFill>
                <a:latin typeface="Arial" charset="0"/>
              </a:rPr>
              <a:t>3)</a:t>
            </a:r>
          </a:p>
          <a:p>
            <a:pPr marL="457200" indent="-457200" algn="ctr" defTabSz="628650">
              <a:buFont typeface="Wingdings" pitchFamily="2" charset="2"/>
              <a:buNone/>
              <a:tabLst>
                <a:tab pos="628650" algn="l"/>
                <a:tab pos="1162050" algn="l"/>
              </a:tabLst>
            </a:pPr>
            <a:endParaRPr lang="en-GB" sz="2800">
              <a:solidFill>
                <a:srgbClr val="FFFFFF"/>
              </a:solidFill>
              <a:latin typeface="Arial" charset="0"/>
            </a:endParaRPr>
          </a:p>
          <a:p>
            <a:pPr marL="457200" indent="-457200" algn="ctr" defTabSz="628650">
              <a:buFont typeface="Wingdings" pitchFamily="2" charset="2"/>
              <a:buNone/>
              <a:tabLst>
                <a:tab pos="628650" algn="l"/>
                <a:tab pos="1162050" algn="l"/>
              </a:tabLst>
            </a:pPr>
            <a:endParaRPr lang="en-GB" sz="2800">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Scaffolding must be assembled, dismantled or 			significantly altered only under the supervision of </a:t>
            </a:r>
          </a:p>
          <a:p>
            <a:pPr marL="457200" indent="-457200" defTabSz="628650">
              <a:buFont typeface="Wingdings" pitchFamily="2" charset="2"/>
              <a:buNone/>
              <a:tabLst>
                <a:tab pos="628650" algn="l"/>
                <a:tab pos="1162050" algn="l"/>
              </a:tabLst>
            </a:pPr>
            <a:r>
              <a:rPr lang="en-GB">
                <a:solidFill>
                  <a:srgbClr val="FFFFFF"/>
                </a:solidFill>
                <a:latin typeface="Arial" charset="0"/>
              </a:rPr>
              <a:t>		a competent person</a:t>
            </a:r>
          </a:p>
          <a:p>
            <a:pPr marL="457200" indent="-457200" defTabSz="628650">
              <a:buFont typeface="Wingdings" pitchFamily="2" charset="2"/>
              <a:buNone/>
              <a:tabLst>
                <a:tab pos="628650" algn="l"/>
                <a:tab pos="1162050" algn="l"/>
              </a:tabLst>
            </a:pPr>
            <a:r>
              <a:rPr lang="en-GB">
                <a:solidFill>
                  <a:srgbClr val="FFFFFF"/>
                </a:solidFill>
                <a:latin typeface="Arial" charset="0"/>
              </a:rPr>
              <a:t>			</a:t>
            </a:r>
            <a:br>
              <a:rPr lang="en-GB">
                <a:solidFill>
                  <a:srgbClr val="FFFFFF"/>
                </a:solidFill>
                <a:latin typeface="Arial" charset="0"/>
              </a:rPr>
            </a:br>
            <a:r>
              <a:rPr lang="en-GB">
                <a:solidFill>
                  <a:srgbClr val="FFFFFF"/>
                </a:solidFill>
                <a:latin typeface="Arial" charset="0"/>
              </a:rPr>
              <a:t>	</a:t>
            </a:r>
          </a:p>
        </p:txBody>
      </p:sp>
      <p:sp>
        <p:nvSpPr>
          <p:cNvPr id="32773"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24</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33795" name="Text Box 3"/>
          <p:cNvSpPr txBox="1">
            <a:spLocks noChangeArrowheads="1"/>
          </p:cNvSpPr>
          <p:nvPr/>
        </p:nvSpPr>
        <p:spPr bwMode="auto">
          <a:xfrm>
            <a:off x="776288" y="606425"/>
            <a:ext cx="63055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Additional requirements for </a:t>
            </a:r>
          </a:p>
          <a:p>
            <a:r>
              <a:rPr lang="en-GB" sz="3600" b="1">
                <a:solidFill>
                  <a:srgbClr val="FFFFFF"/>
                </a:solidFill>
                <a:latin typeface="Arial" charset="0"/>
              </a:rPr>
              <a:t>scaffolding</a:t>
            </a:r>
            <a:endParaRPr lang="en-GB" b="1" i="1"/>
          </a:p>
        </p:txBody>
      </p:sp>
      <p:sp>
        <p:nvSpPr>
          <p:cNvPr id="33796" name="Text Box 4"/>
          <p:cNvSpPr txBox="1">
            <a:spLocks noChangeArrowheads="1"/>
          </p:cNvSpPr>
          <p:nvPr/>
        </p:nvSpPr>
        <p:spPr bwMode="auto">
          <a:xfrm>
            <a:off x="488950" y="2190750"/>
            <a:ext cx="8640763" cy="3198813"/>
          </a:xfrm>
          <a:prstGeom prst="rect">
            <a:avLst/>
          </a:prstGeom>
          <a:noFill/>
          <a:ln w="9525">
            <a:noFill/>
            <a:miter lim="800000"/>
            <a:headEnd/>
            <a:tailEnd/>
          </a:ln>
          <a:effectLst/>
        </p:spPr>
        <p:txBody>
          <a:bodyPr>
            <a:spAutoFit/>
          </a:bodyPr>
          <a:lstStyle/>
          <a:p>
            <a:pPr marL="457200" indent="-457200" algn="ctr" defTabSz="628650">
              <a:buFont typeface="Wingdings" pitchFamily="2" charset="2"/>
              <a:buNone/>
              <a:tabLst>
                <a:tab pos="628650" algn="l"/>
                <a:tab pos="1162050" algn="l"/>
              </a:tabLst>
            </a:pPr>
            <a:r>
              <a:rPr lang="en-GB" sz="2800">
                <a:solidFill>
                  <a:srgbClr val="FFFFFF"/>
                </a:solidFill>
                <a:latin typeface="Arial" charset="0"/>
              </a:rPr>
              <a:t>4)</a:t>
            </a:r>
          </a:p>
          <a:p>
            <a:pPr marL="457200" indent="-457200" defTabSz="628650">
              <a:buFont typeface="Wingdings" pitchFamily="2" charset="2"/>
              <a:buNone/>
              <a:tabLst>
                <a:tab pos="628650" algn="l"/>
                <a:tab pos="1162050" algn="l"/>
              </a:tabLst>
            </a:pPr>
            <a:endParaRPr lang="en-GB" sz="2800">
              <a:solidFill>
                <a:srgbClr val="FFFFFF"/>
              </a:solidFill>
              <a:latin typeface="Arial" charset="0"/>
            </a:endParaRPr>
          </a:p>
          <a:p>
            <a:pPr marL="457200" indent="-457200" defTabSz="628650">
              <a:buFont typeface="Wingdings" pitchFamily="2" charset="2"/>
              <a:buNone/>
              <a:tabLst>
                <a:tab pos="628650" algn="l"/>
                <a:tab pos="1162050" algn="l"/>
              </a:tabLst>
            </a:pPr>
            <a:endParaRPr lang="en-GB" sz="2800">
              <a:solidFill>
                <a:srgbClr val="FFFFFF"/>
              </a:solidFill>
              <a:latin typeface="Arial" charset="0"/>
            </a:endParaRPr>
          </a:p>
          <a:p>
            <a:pPr marL="457200" indent="-457200" defTabSz="628650">
              <a:buFont typeface="Wingdings" pitchFamily="2" charset="2"/>
              <a:buNone/>
              <a:tabLst>
                <a:tab pos="628650" algn="l"/>
                <a:tab pos="1162050" algn="l"/>
              </a:tabLst>
            </a:pPr>
            <a:r>
              <a:rPr lang="en-GB">
                <a:solidFill>
                  <a:srgbClr val="FFFFFF"/>
                </a:solidFill>
                <a:latin typeface="Arial" charset="0"/>
              </a:rPr>
              <a:t>		Scaffolding must be assembled dismantled or 				significantly altered by persons who have received 			“appropriate and specific training ……which 				addresses specific risks”		</a:t>
            </a:r>
            <a:br>
              <a:rPr lang="en-GB">
                <a:solidFill>
                  <a:srgbClr val="FFFFFF"/>
                </a:solidFill>
                <a:latin typeface="Arial" charset="0"/>
              </a:rPr>
            </a:br>
            <a:r>
              <a:rPr lang="en-GB">
                <a:solidFill>
                  <a:srgbClr val="FFFFFF"/>
                </a:solidFill>
                <a:latin typeface="Arial" charset="0"/>
              </a:rPr>
              <a:t>	</a:t>
            </a:r>
          </a:p>
        </p:txBody>
      </p:sp>
      <p:sp>
        <p:nvSpPr>
          <p:cNvPr id="33797"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25</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34819" name="Text Box 3"/>
          <p:cNvSpPr txBox="1">
            <a:spLocks noChangeArrowheads="1"/>
          </p:cNvSpPr>
          <p:nvPr/>
        </p:nvSpPr>
        <p:spPr bwMode="auto">
          <a:xfrm>
            <a:off x="776288" y="606425"/>
            <a:ext cx="58991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Other work equipment for </a:t>
            </a:r>
          </a:p>
          <a:p>
            <a:r>
              <a:rPr lang="en-GB" sz="3600" b="1">
                <a:solidFill>
                  <a:srgbClr val="FFFFFF"/>
                </a:solidFill>
                <a:latin typeface="Arial" charset="0"/>
              </a:rPr>
              <a:t>work at height</a:t>
            </a:r>
            <a:endParaRPr lang="en-GB" b="1" i="1"/>
          </a:p>
        </p:txBody>
      </p:sp>
      <p:sp>
        <p:nvSpPr>
          <p:cNvPr id="34820" name="Text Box 4"/>
          <p:cNvSpPr txBox="1">
            <a:spLocks noChangeArrowheads="1"/>
          </p:cNvSpPr>
          <p:nvPr/>
        </p:nvSpPr>
        <p:spPr bwMode="auto">
          <a:xfrm>
            <a:off x="776288" y="1973263"/>
            <a:ext cx="8640762" cy="4727575"/>
          </a:xfrm>
          <a:prstGeom prst="rect">
            <a:avLst/>
          </a:prstGeom>
          <a:noFill/>
          <a:ln w="9525">
            <a:noFill/>
            <a:miter lim="800000"/>
            <a:headEnd/>
            <a:tailEnd/>
          </a:ln>
          <a:effectLst/>
        </p:spPr>
        <p:txBody>
          <a:bodyPr>
            <a:spAutoFit/>
          </a:bodyPr>
          <a:lstStyle/>
          <a:p>
            <a:pPr marL="361950" indent="-361950" defTabSz="266700">
              <a:buFont typeface="Wingdings" pitchFamily="2" charset="2"/>
              <a:buNone/>
            </a:pPr>
            <a:r>
              <a:rPr lang="en-GB" sz="2800">
                <a:solidFill>
                  <a:srgbClr val="FFFFFF"/>
                </a:solidFill>
                <a:latin typeface="Arial" charset="0"/>
              </a:rPr>
              <a:t>	The Schedules to WAH Regulations also place further requirements on:</a:t>
            </a:r>
            <a:br>
              <a:rPr lang="en-GB" sz="2800">
                <a:solidFill>
                  <a:srgbClr val="FFFFFF"/>
                </a:solidFill>
                <a:latin typeface="Arial" charset="0"/>
              </a:rPr>
            </a:br>
            <a:endParaRPr lang="en-GB" sz="2800">
              <a:solidFill>
                <a:srgbClr val="FFFFFF"/>
              </a:solidFill>
              <a:latin typeface="Arial" charset="0"/>
            </a:endParaRPr>
          </a:p>
          <a:p>
            <a:pPr marL="361950" indent="-361950" defTabSz="266700">
              <a:buFont typeface="Wingdings" pitchFamily="2" charset="2"/>
              <a:buChar char="§"/>
            </a:pPr>
            <a:r>
              <a:rPr lang="en-GB" sz="2800">
                <a:solidFill>
                  <a:srgbClr val="FFFFFF"/>
                </a:solidFill>
                <a:latin typeface="Arial" charset="0"/>
              </a:rPr>
              <a:t>Existing places of work</a:t>
            </a:r>
          </a:p>
          <a:p>
            <a:pPr marL="361950" indent="-361950" defTabSz="266700">
              <a:buFont typeface="Wingdings" pitchFamily="2" charset="2"/>
              <a:buChar char="§"/>
            </a:pPr>
            <a:r>
              <a:rPr lang="en-GB" sz="2800">
                <a:solidFill>
                  <a:srgbClr val="FFFFFF"/>
                </a:solidFill>
                <a:latin typeface="Arial" charset="0"/>
              </a:rPr>
              <a:t>Ladders</a:t>
            </a:r>
          </a:p>
          <a:p>
            <a:pPr marL="361950" indent="-361950" defTabSz="266700">
              <a:buFont typeface="Wingdings" pitchFamily="2" charset="2"/>
              <a:buChar char="§"/>
            </a:pPr>
            <a:r>
              <a:rPr lang="en-GB" sz="2800">
                <a:solidFill>
                  <a:srgbClr val="FFFFFF"/>
                </a:solidFill>
                <a:latin typeface="Arial" charset="0"/>
              </a:rPr>
              <a:t>“Personal fall protection systems” including rope access equipment</a:t>
            </a:r>
          </a:p>
          <a:p>
            <a:pPr marL="361950" indent="-361950" defTabSz="266700">
              <a:buFont typeface="Wingdings" pitchFamily="2" charset="2"/>
              <a:buChar char="§"/>
            </a:pPr>
            <a:r>
              <a:rPr lang="en-GB" sz="2800">
                <a:solidFill>
                  <a:srgbClr val="FFFFFF"/>
                </a:solidFill>
                <a:latin typeface="Arial" charset="0"/>
              </a:rPr>
              <a:t>Working platforms</a:t>
            </a:r>
          </a:p>
          <a:p>
            <a:pPr marL="361950" indent="-361950" defTabSz="266700">
              <a:buFont typeface="Wingdings" pitchFamily="2" charset="2"/>
              <a:buChar char="§"/>
            </a:pPr>
            <a:r>
              <a:rPr lang="en-GB" sz="2800">
                <a:solidFill>
                  <a:srgbClr val="FFFFFF"/>
                </a:solidFill>
                <a:latin typeface="Arial" charset="0"/>
              </a:rPr>
              <a:t>Guardrails</a:t>
            </a:r>
          </a:p>
          <a:p>
            <a:pPr marL="361950" indent="-361950" defTabSz="266700">
              <a:buFont typeface="Wingdings" pitchFamily="2" charset="2"/>
              <a:buChar char="§"/>
            </a:pPr>
            <a:r>
              <a:rPr lang="en-GB" sz="2800">
                <a:solidFill>
                  <a:srgbClr val="FFFFFF"/>
                </a:solidFill>
                <a:latin typeface="Arial" charset="0"/>
              </a:rPr>
              <a:t>Fall arrest equipment</a:t>
            </a:r>
            <a:r>
              <a:rPr lang="en-GB">
                <a:solidFill>
                  <a:srgbClr val="FFFFFF"/>
                </a:solidFill>
                <a:latin typeface="Arial" charset="0"/>
              </a:rPr>
              <a:t>				</a:t>
            </a:r>
            <a:br>
              <a:rPr lang="en-GB">
                <a:solidFill>
                  <a:srgbClr val="FFFFFF"/>
                </a:solidFill>
                <a:latin typeface="Arial" charset="0"/>
              </a:rPr>
            </a:br>
            <a:r>
              <a:rPr lang="en-GB">
                <a:solidFill>
                  <a:srgbClr val="FFFFFF"/>
                </a:solidFill>
                <a:latin typeface="Arial" charset="0"/>
              </a:rPr>
              <a:t>	</a:t>
            </a:r>
          </a:p>
        </p:txBody>
      </p:sp>
      <p:sp>
        <p:nvSpPr>
          <p:cNvPr id="34821"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26</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35843" name="Text Box 3"/>
          <p:cNvSpPr txBox="1">
            <a:spLocks noChangeArrowheads="1"/>
          </p:cNvSpPr>
          <p:nvPr/>
        </p:nvSpPr>
        <p:spPr bwMode="auto">
          <a:xfrm>
            <a:off x="704850" y="606425"/>
            <a:ext cx="26733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Conclusion</a:t>
            </a:r>
            <a:endParaRPr lang="en-GB" b="1" i="1"/>
          </a:p>
        </p:txBody>
      </p:sp>
      <p:sp>
        <p:nvSpPr>
          <p:cNvPr id="35844" name="Text Box 4"/>
          <p:cNvSpPr txBox="1">
            <a:spLocks noChangeArrowheads="1"/>
          </p:cNvSpPr>
          <p:nvPr/>
        </p:nvSpPr>
        <p:spPr bwMode="auto">
          <a:xfrm>
            <a:off x="776288" y="1973263"/>
            <a:ext cx="8640762" cy="3743325"/>
          </a:xfrm>
          <a:prstGeom prst="rect">
            <a:avLst/>
          </a:prstGeom>
          <a:noFill/>
          <a:ln w="9525">
            <a:noFill/>
            <a:miter lim="800000"/>
            <a:headEnd/>
            <a:tailEnd/>
          </a:ln>
          <a:effectLst/>
        </p:spPr>
        <p:txBody>
          <a:bodyPr>
            <a:spAutoFit/>
          </a:bodyPr>
          <a:lstStyle/>
          <a:p>
            <a:pPr marL="533400" indent="-533400" defTabSz="266700">
              <a:buFont typeface="Wingdings" pitchFamily="2" charset="2"/>
              <a:buChar char="§"/>
            </a:pPr>
            <a:r>
              <a:rPr lang="en-GB">
                <a:solidFill>
                  <a:srgbClr val="FFFFFF"/>
                </a:solidFill>
                <a:latin typeface="Arial" charset="0"/>
              </a:rPr>
              <a:t>The WAH Regulations place a new emphasis on early planning and involvement of all parties for work at height</a:t>
            </a:r>
            <a:br>
              <a:rPr lang="en-GB">
                <a:solidFill>
                  <a:srgbClr val="FFFFFF"/>
                </a:solidFill>
                <a:latin typeface="Arial" charset="0"/>
              </a:rPr>
            </a:br>
            <a:endParaRPr lang="en-GB">
              <a:solidFill>
                <a:srgbClr val="FFFFFF"/>
              </a:solidFill>
              <a:latin typeface="Arial" charset="0"/>
            </a:endParaRPr>
          </a:p>
          <a:p>
            <a:pPr marL="533400" indent="-533400" defTabSz="266700">
              <a:buFont typeface="Wingdings" pitchFamily="2" charset="2"/>
              <a:buChar char="§"/>
            </a:pPr>
            <a:r>
              <a:rPr lang="en-GB">
                <a:solidFill>
                  <a:srgbClr val="FFFFFF"/>
                </a:solidFill>
                <a:latin typeface="Arial" charset="0"/>
              </a:rPr>
              <a:t>They will raise awareness, and enforcement will increase</a:t>
            </a:r>
            <a:br>
              <a:rPr lang="en-GB">
                <a:solidFill>
                  <a:srgbClr val="FFFFFF"/>
                </a:solidFill>
                <a:latin typeface="Arial" charset="0"/>
              </a:rPr>
            </a:br>
            <a:endParaRPr lang="en-GB">
              <a:solidFill>
                <a:srgbClr val="FFFFFF"/>
              </a:solidFill>
              <a:latin typeface="Arial" charset="0"/>
            </a:endParaRPr>
          </a:p>
          <a:p>
            <a:pPr marL="533400" indent="-533400" defTabSz="266700">
              <a:buFont typeface="Wingdings" pitchFamily="2" charset="2"/>
              <a:buChar char="§"/>
            </a:pPr>
            <a:r>
              <a:rPr lang="en-GB">
                <a:solidFill>
                  <a:srgbClr val="FFFFFF"/>
                </a:solidFill>
                <a:latin typeface="Arial" charset="0"/>
              </a:rPr>
              <a:t>There is a risk of over-reaction, for example the “banning” of ladders</a:t>
            </a:r>
            <a:br>
              <a:rPr lang="en-GB">
                <a:solidFill>
                  <a:srgbClr val="FFFFFF"/>
                </a:solidFill>
                <a:latin typeface="Arial" charset="0"/>
              </a:rPr>
            </a:br>
            <a:endParaRPr lang="en-GB">
              <a:solidFill>
                <a:srgbClr val="FFFFFF"/>
              </a:solidFill>
              <a:latin typeface="Arial" charset="0"/>
            </a:endParaRPr>
          </a:p>
          <a:p>
            <a:pPr marL="533400" indent="-533400" defTabSz="266700">
              <a:buFont typeface="Wingdings" pitchFamily="2" charset="2"/>
              <a:buChar char="§"/>
            </a:pPr>
            <a:r>
              <a:rPr lang="en-GB">
                <a:solidFill>
                  <a:srgbClr val="FFFFFF"/>
                </a:solidFill>
                <a:latin typeface="Arial" charset="0"/>
              </a:rPr>
              <a:t>Competence at all stages of the process will become a key issue	</a:t>
            </a:r>
          </a:p>
        </p:txBody>
      </p:sp>
      <p:sp>
        <p:nvSpPr>
          <p:cNvPr id="35845" name="Text Box 6"/>
          <p:cNvSpPr txBox="1">
            <a:spLocks noChangeArrowheads="1"/>
          </p:cNvSpPr>
          <p:nvPr/>
        </p:nvSpPr>
        <p:spPr bwMode="auto">
          <a:xfrm>
            <a:off x="323850" y="6508750"/>
            <a:ext cx="381000"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27</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6147" name="Text Box 3"/>
          <p:cNvSpPr txBox="1">
            <a:spLocks noChangeArrowheads="1"/>
          </p:cNvSpPr>
          <p:nvPr/>
        </p:nvSpPr>
        <p:spPr bwMode="auto">
          <a:xfrm>
            <a:off x="488950" y="606425"/>
            <a:ext cx="47053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Existing Regulations</a:t>
            </a:r>
            <a:endParaRPr lang="en-GB" b="1"/>
          </a:p>
        </p:txBody>
      </p:sp>
      <p:sp>
        <p:nvSpPr>
          <p:cNvPr id="6148" name="Text Box 4"/>
          <p:cNvSpPr txBox="1">
            <a:spLocks noChangeArrowheads="1"/>
          </p:cNvSpPr>
          <p:nvPr/>
        </p:nvSpPr>
        <p:spPr bwMode="auto">
          <a:xfrm>
            <a:off x="488950" y="2190750"/>
            <a:ext cx="8870950" cy="2587625"/>
          </a:xfrm>
          <a:prstGeom prst="rect">
            <a:avLst/>
          </a:prstGeom>
          <a:noFill/>
          <a:ln w="9525">
            <a:noFill/>
            <a:miter lim="800000"/>
            <a:headEnd/>
            <a:tailEnd/>
          </a:ln>
          <a:effectLst/>
        </p:spPr>
        <p:txBody>
          <a:bodyPr wrap="none">
            <a:spAutoFit/>
          </a:bodyPr>
          <a:lstStyle/>
          <a:p>
            <a:pPr marL="361950" indent="-361950" defTabSz="895350">
              <a:tabLst>
                <a:tab pos="628650" algn="l"/>
              </a:tabLst>
            </a:pPr>
            <a:endParaRPr lang="en-GB">
              <a:solidFill>
                <a:srgbClr val="FFFFFF"/>
              </a:solidFill>
              <a:latin typeface="Arial" charset="0"/>
            </a:endParaRPr>
          </a:p>
          <a:p>
            <a:pPr marL="361950" indent="-361950" defTabSz="895350">
              <a:buFont typeface="Wingdings" pitchFamily="2" charset="2"/>
              <a:buChar char="§"/>
              <a:tabLst>
                <a:tab pos="628650" algn="l"/>
              </a:tabLst>
            </a:pPr>
            <a:r>
              <a:rPr lang="en-GB">
                <a:solidFill>
                  <a:srgbClr val="FFFFFF"/>
                </a:solidFill>
                <a:latin typeface="Arial" charset="0"/>
              </a:rPr>
              <a:t>The WAH Regulations draw from existing regulations, adding </a:t>
            </a:r>
          </a:p>
          <a:p>
            <a:pPr marL="361950" indent="-361950" defTabSz="895350">
              <a:buFont typeface="Wingdings" pitchFamily="2" charset="2"/>
              <a:buNone/>
              <a:tabLst>
                <a:tab pos="628650" algn="l"/>
              </a:tabLst>
            </a:pPr>
            <a:r>
              <a:rPr lang="en-GB">
                <a:solidFill>
                  <a:srgbClr val="FFFFFF"/>
                </a:solidFill>
                <a:latin typeface="Arial" charset="0"/>
              </a:rPr>
              <a:t>	the European Directive requirements.</a:t>
            </a:r>
            <a:br>
              <a:rPr lang="en-GB">
                <a:solidFill>
                  <a:srgbClr val="FFFFFF"/>
                </a:solidFill>
                <a:latin typeface="Arial" charset="0"/>
              </a:rPr>
            </a:br>
            <a:endParaRPr lang="en-GB">
              <a:solidFill>
                <a:srgbClr val="FFFFFF"/>
              </a:solidFill>
              <a:latin typeface="Arial" charset="0"/>
            </a:endParaRPr>
          </a:p>
          <a:p>
            <a:pPr marL="361950" indent="-361950" defTabSz="895350">
              <a:buFont typeface="Wingdings" pitchFamily="2" charset="2"/>
              <a:buChar char="§"/>
              <a:tabLst>
                <a:tab pos="628650" algn="l"/>
              </a:tabLst>
            </a:pPr>
            <a:r>
              <a:rPr lang="en-GB">
                <a:solidFill>
                  <a:srgbClr val="FFFFFF"/>
                </a:solidFill>
                <a:latin typeface="Arial" charset="0"/>
              </a:rPr>
              <a:t>Existing Regulations include:</a:t>
            </a:r>
            <a:br>
              <a:rPr lang="en-GB">
                <a:solidFill>
                  <a:srgbClr val="FFFFFF"/>
                </a:solidFill>
                <a:latin typeface="Arial" charset="0"/>
              </a:rPr>
            </a:br>
            <a:r>
              <a:rPr lang="en-GB">
                <a:solidFill>
                  <a:srgbClr val="FFFFFF"/>
                </a:solidFill>
                <a:latin typeface="Arial" charset="0"/>
              </a:rPr>
              <a:t>-	</a:t>
            </a:r>
            <a:r>
              <a:rPr lang="en-GB" sz="2000">
                <a:solidFill>
                  <a:srgbClr val="FFFFFF"/>
                </a:solidFill>
                <a:latin typeface="Arial" charset="0"/>
              </a:rPr>
              <a:t>Construction (Health, Safety and Welfare) Regulations 1996 (CHSG)</a:t>
            </a:r>
          </a:p>
          <a:p>
            <a:pPr marL="361950" indent="-361950" defTabSz="895350">
              <a:buFont typeface="Wingdings" pitchFamily="2" charset="2"/>
              <a:buNone/>
              <a:tabLst>
                <a:tab pos="628650" algn="l"/>
              </a:tabLst>
            </a:pPr>
            <a:r>
              <a:rPr lang="en-GB" sz="2000">
                <a:solidFill>
                  <a:srgbClr val="FFFFFF"/>
                </a:solidFill>
                <a:latin typeface="Arial" charset="0"/>
              </a:rPr>
              <a:t>	-	Workplace (Health, Safety and Welfare) Regulations 1999</a:t>
            </a:r>
          </a:p>
        </p:txBody>
      </p:sp>
      <p:sp>
        <p:nvSpPr>
          <p:cNvPr id="6149"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7171" name="Text Box 3"/>
          <p:cNvSpPr txBox="1">
            <a:spLocks noChangeArrowheads="1"/>
          </p:cNvSpPr>
          <p:nvPr/>
        </p:nvSpPr>
        <p:spPr bwMode="auto">
          <a:xfrm>
            <a:off x="488950" y="606425"/>
            <a:ext cx="43497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European Directive</a:t>
            </a:r>
            <a:endParaRPr lang="en-GB" b="1"/>
          </a:p>
        </p:txBody>
      </p:sp>
      <p:sp>
        <p:nvSpPr>
          <p:cNvPr id="7172" name="Text Box 4"/>
          <p:cNvSpPr txBox="1">
            <a:spLocks noChangeArrowheads="1"/>
          </p:cNvSpPr>
          <p:nvPr/>
        </p:nvSpPr>
        <p:spPr bwMode="auto">
          <a:xfrm>
            <a:off x="488950" y="2190750"/>
            <a:ext cx="8215313" cy="2832100"/>
          </a:xfrm>
          <a:prstGeom prst="rect">
            <a:avLst/>
          </a:prstGeom>
          <a:noFill/>
          <a:ln w="9525">
            <a:noFill/>
            <a:miter lim="800000"/>
            <a:headEnd/>
            <a:tailEnd/>
          </a:ln>
          <a:effectLst/>
        </p:spPr>
        <p:txBody>
          <a:bodyPr wrap="none">
            <a:spAutoFit/>
          </a:bodyPr>
          <a:lstStyle/>
          <a:p>
            <a:pPr marL="361950" indent="-361950" defTabSz="895350">
              <a:tabLst>
                <a:tab pos="628650" algn="l"/>
              </a:tabLst>
            </a:pPr>
            <a:endParaRPr lang="en-GB">
              <a:solidFill>
                <a:srgbClr val="FFFFFF"/>
              </a:solidFill>
              <a:latin typeface="Arial" charset="0"/>
            </a:endParaRPr>
          </a:p>
          <a:p>
            <a:pPr marL="361950" indent="-361950" defTabSz="895350">
              <a:buFont typeface="Wingdings" pitchFamily="2" charset="2"/>
              <a:buChar char="§"/>
              <a:tabLst>
                <a:tab pos="628650" algn="l"/>
              </a:tabLst>
            </a:pPr>
            <a:r>
              <a:rPr lang="en-GB">
                <a:solidFill>
                  <a:srgbClr val="FFFFFF"/>
                </a:solidFill>
                <a:latin typeface="Arial" charset="0"/>
              </a:rPr>
              <a:t>Some of the WAH Regulations are taken from European</a:t>
            </a:r>
          </a:p>
          <a:p>
            <a:pPr marL="361950" indent="-361950" defTabSz="895350">
              <a:buFont typeface="Wingdings" pitchFamily="2" charset="2"/>
              <a:buNone/>
              <a:tabLst>
                <a:tab pos="628650" algn="l"/>
              </a:tabLst>
            </a:pPr>
            <a:r>
              <a:rPr lang="en-GB">
                <a:solidFill>
                  <a:srgbClr val="FFFFFF"/>
                </a:solidFill>
                <a:latin typeface="Arial" charset="0"/>
              </a:rPr>
              <a:t>	requirements:</a:t>
            </a:r>
          </a:p>
          <a:p>
            <a:pPr marL="361950" indent="-361950" defTabSz="895350">
              <a:buFont typeface="Wingdings" pitchFamily="2" charset="2"/>
              <a:buNone/>
              <a:tabLst>
                <a:tab pos="628650" algn="l"/>
              </a:tabLst>
            </a:pPr>
            <a:r>
              <a:rPr lang="en-GB">
                <a:solidFill>
                  <a:srgbClr val="FFFFFF"/>
                </a:solidFill>
                <a:latin typeface="Arial" charset="0"/>
              </a:rPr>
              <a:t>	</a:t>
            </a:r>
            <a:br>
              <a:rPr lang="en-GB">
                <a:solidFill>
                  <a:srgbClr val="FFFFFF"/>
                </a:solidFill>
                <a:latin typeface="Arial" charset="0"/>
              </a:rPr>
            </a:br>
            <a:r>
              <a:rPr lang="en-GB">
                <a:solidFill>
                  <a:srgbClr val="FFFFFF"/>
                </a:solidFill>
                <a:latin typeface="Arial" charset="0"/>
              </a:rPr>
              <a:t>-	</a:t>
            </a:r>
            <a:r>
              <a:rPr lang="en-GB" sz="2000" b="1" i="1">
                <a:solidFill>
                  <a:srgbClr val="FFFFFF"/>
                </a:solidFill>
                <a:latin typeface="Arial" charset="0"/>
              </a:rPr>
              <a:t>Work Equipment Directive</a:t>
            </a:r>
            <a:r>
              <a:rPr lang="en-GB" sz="2000">
                <a:solidFill>
                  <a:srgbClr val="FFFFFF"/>
                </a:solidFill>
                <a:latin typeface="Arial" charset="0"/>
              </a:rPr>
              <a:t> has been amended to specifically </a:t>
            </a:r>
            <a:br>
              <a:rPr lang="en-GB" sz="2000">
                <a:solidFill>
                  <a:srgbClr val="FFFFFF"/>
                </a:solidFill>
                <a:latin typeface="Arial" charset="0"/>
              </a:rPr>
            </a:br>
            <a:r>
              <a:rPr lang="en-GB" sz="2000">
                <a:solidFill>
                  <a:srgbClr val="FFFFFF"/>
                </a:solidFill>
                <a:latin typeface="Arial" charset="0"/>
              </a:rPr>
              <a:t>	include work at height</a:t>
            </a:r>
            <a:br>
              <a:rPr lang="en-GB" sz="2000">
                <a:solidFill>
                  <a:srgbClr val="FFFFFF"/>
                </a:solidFill>
                <a:latin typeface="Arial" charset="0"/>
              </a:rPr>
            </a:br>
            <a:endParaRPr lang="en-GB" sz="2000">
              <a:solidFill>
                <a:srgbClr val="FFFFFF"/>
              </a:solidFill>
              <a:latin typeface="Arial" charset="0"/>
            </a:endParaRPr>
          </a:p>
          <a:p>
            <a:pPr marL="361950" indent="-361950" defTabSz="895350">
              <a:buFont typeface="Wingdings" pitchFamily="2" charset="2"/>
              <a:buNone/>
              <a:tabLst>
                <a:tab pos="628650" algn="l"/>
              </a:tabLst>
            </a:pPr>
            <a:r>
              <a:rPr lang="en-GB" sz="2000">
                <a:solidFill>
                  <a:srgbClr val="FFFFFF"/>
                </a:solidFill>
                <a:latin typeface="Arial" charset="0"/>
              </a:rPr>
              <a:t>	-	Directive requires </a:t>
            </a:r>
            <a:r>
              <a:rPr lang="en-GB" sz="2000" b="1" i="1">
                <a:solidFill>
                  <a:srgbClr val="FFFFFF"/>
                </a:solidFill>
                <a:latin typeface="Arial" charset="0"/>
              </a:rPr>
              <a:t>selection of safe equipment</a:t>
            </a:r>
            <a:r>
              <a:rPr lang="en-GB" sz="2000">
                <a:solidFill>
                  <a:srgbClr val="FFFFFF"/>
                </a:solidFill>
                <a:latin typeface="Arial" charset="0"/>
              </a:rPr>
              <a:t> for work at height</a:t>
            </a:r>
          </a:p>
        </p:txBody>
      </p:sp>
      <p:sp>
        <p:nvSpPr>
          <p:cNvPr id="7173"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3</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8195" name="Text Box 3"/>
          <p:cNvSpPr txBox="1">
            <a:spLocks noChangeArrowheads="1"/>
          </p:cNvSpPr>
          <p:nvPr/>
        </p:nvSpPr>
        <p:spPr bwMode="auto">
          <a:xfrm>
            <a:off x="704850" y="677863"/>
            <a:ext cx="43751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UK response to the</a:t>
            </a:r>
          </a:p>
          <a:p>
            <a:r>
              <a:rPr lang="en-GB" sz="3600" b="1" i="1">
                <a:solidFill>
                  <a:srgbClr val="FFFFFF"/>
                </a:solidFill>
                <a:latin typeface="Arial" charset="0"/>
              </a:rPr>
              <a:t>European Directive</a:t>
            </a:r>
            <a:endParaRPr lang="en-GB" b="1" i="1"/>
          </a:p>
        </p:txBody>
      </p:sp>
      <p:sp>
        <p:nvSpPr>
          <p:cNvPr id="8196" name="Text Box 4"/>
          <p:cNvSpPr txBox="1">
            <a:spLocks noChangeArrowheads="1"/>
          </p:cNvSpPr>
          <p:nvPr/>
        </p:nvSpPr>
        <p:spPr bwMode="auto">
          <a:xfrm>
            <a:off x="631825" y="2046288"/>
            <a:ext cx="8351838" cy="4070350"/>
          </a:xfrm>
          <a:prstGeom prst="rect">
            <a:avLst/>
          </a:prstGeom>
          <a:noFill/>
          <a:ln w="9525">
            <a:noFill/>
            <a:miter lim="800000"/>
            <a:headEnd/>
            <a:tailEnd/>
          </a:ln>
          <a:effectLst/>
        </p:spPr>
        <p:txBody>
          <a:bodyPr>
            <a:spAutoFit/>
          </a:bodyPr>
          <a:lstStyle/>
          <a:p>
            <a:pPr marL="361950" indent="-361950" defTabSz="895350">
              <a:tabLst>
                <a:tab pos="628650" algn="l"/>
              </a:tabLst>
            </a:pPr>
            <a:r>
              <a:rPr lang="en-GB" sz="2800">
                <a:solidFill>
                  <a:srgbClr val="FFFFFF"/>
                </a:solidFill>
                <a:latin typeface="Arial" charset="0"/>
              </a:rPr>
              <a:t>WAH Regulations:</a:t>
            </a:r>
            <a:br>
              <a:rPr lang="en-GB" sz="2800">
                <a:solidFill>
                  <a:srgbClr val="FFFFFF"/>
                </a:solidFill>
                <a:latin typeface="Arial" charset="0"/>
              </a:rPr>
            </a:br>
            <a:endParaRPr lang="en-GB" sz="2800">
              <a:solidFill>
                <a:srgbClr val="FFFFFF"/>
              </a:solidFill>
              <a:latin typeface="Arial" charset="0"/>
            </a:endParaRPr>
          </a:p>
          <a:p>
            <a:pPr marL="361950" indent="-361950" defTabSz="895350">
              <a:lnSpc>
                <a:spcPct val="125000"/>
              </a:lnSpc>
              <a:buFont typeface="Wingdings" pitchFamily="2" charset="2"/>
              <a:buChar char="§"/>
              <a:tabLst>
                <a:tab pos="628650" algn="l"/>
              </a:tabLst>
            </a:pPr>
            <a:r>
              <a:rPr lang="en-GB">
                <a:solidFill>
                  <a:srgbClr val="FFFFFF"/>
                </a:solidFill>
                <a:latin typeface="Arial" charset="0"/>
              </a:rPr>
              <a:t>Apply to </a:t>
            </a:r>
            <a:r>
              <a:rPr lang="en-GB" b="1" i="1">
                <a:solidFill>
                  <a:srgbClr val="FFFFFF"/>
                </a:solidFill>
                <a:latin typeface="Arial" charset="0"/>
              </a:rPr>
              <a:t>all</a:t>
            </a:r>
            <a:r>
              <a:rPr lang="en-GB">
                <a:solidFill>
                  <a:srgbClr val="FFFFFF"/>
                </a:solidFill>
                <a:latin typeface="Arial" charset="0"/>
              </a:rPr>
              <a:t> work activities</a:t>
            </a:r>
          </a:p>
          <a:p>
            <a:pPr marL="361950" indent="-361950" defTabSz="895350">
              <a:lnSpc>
                <a:spcPct val="125000"/>
              </a:lnSpc>
              <a:buFont typeface="Wingdings" pitchFamily="2" charset="2"/>
              <a:buChar char="§"/>
              <a:tabLst>
                <a:tab pos="628650" algn="l"/>
              </a:tabLst>
            </a:pPr>
            <a:r>
              <a:rPr lang="en-GB">
                <a:solidFill>
                  <a:srgbClr val="FFFFFF"/>
                </a:solidFill>
                <a:latin typeface="Arial" charset="0"/>
              </a:rPr>
              <a:t>Will be in force under UK law in 2005</a:t>
            </a:r>
          </a:p>
          <a:p>
            <a:pPr marL="361950" indent="-361950" defTabSz="895350">
              <a:lnSpc>
                <a:spcPct val="125000"/>
              </a:lnSpc>
              <a:buFont typeface="Wingdings" pitchFamily="2" charset="2"/>
              <a:buChar char="§"/>
              <a:tabLst>
                <a:tab pos="628650" algn="l"/>
              </a:tabLst>
            </a:pPr>
            <a:r>
              <a:rPr lang="en-GB">
                <a:solidFill>
                  <a:srgbClr val="FFFFFF"/>
                </a:solidFill>
                <a:latin typeface="Arial" charset="0"/>
              </a:rPr>
              <a:t>Apply to all employers, self-employed and employees</a:t>
            </a:r>
          </a:p>
          <a:p>
            <a:pPr marL="361950" indent="-361950" defTabSz="895350">
              <a:lnSpc>
                <a:spcPct val="125000"/>
              </a:lnSpc>
              <a:buFont typeface="Wingdings" pitchFamily="2" charset="2"/>
              <a:buChar char="§"/>
              <a:tabLst>
                <a:tab pos="628650" algn="l"/>
              </a:tabLst>
            </a:pPr>
            <a:r>
              <a:rPr lang="en-GB">
                <a:solidFill>
                  <a:srgbClr val="FFFFFF"/>
                </a:solidFill>
                <a:latin typeface="Arial" charset="0"/>
              </a:rPr>
              <a:t>Are goal setting</a:t>
            </a:r>
          </a:p>
          <a:p>
            <a:pPr marL="361950" indent="-361950" defTabSz="895350">
              <a:lnSpc>
                <a:spcPct val="125000"/>
              </a:lnSpc>
              <a:buFont typeface="Wingdings" pitchFamily="2" charset="2"/>
              <a:buChar char="§"/>
              <a:tabLst>
                <a:tab pos="628650" algn="l"/>
              </a:tabLst>
            </a:pPr>
            <a:r>
              <a:rPr lang="en-GB">
                <a:solidFill>
                  <a:srgbClr val="FFFFFF"/>
                </a:solidFill>
                <a:latin typeface="Arial" charset="0"/>
              </a:rPr>
              <a:t>Sets out management of work at height from the start </a:t>
            </a:r>
          </a:p>
          <a:p>
            <a:pPr marL="361950" indent="-361950" defTabSz="895350">
              <a:lnSpc>
                <a:spcPct val="125000"/>
              </a:lnSpc>
              <a:buFont typeface="Wingdings" pitchFamily="2" charset="2"/>
              <a:buNone/>
              <a:tabLst>
                <a:tab pos="628650" algn="l"/>
              </a:tabLst>
            </a:pPr>
            <a:r>
              <a:rPr lang="en-GB">
                <a:solidFill>
                  <a:srgbClr val="FFFFFF"/>
                </a:solidFill>
                <a:latin typeface="Arial" charset="0"/>
              </a:rPr>
              <a:t>	of the project</a:t>
            </a:r>
            <a:br>
              <a:rPr lang="en-GB">
                <a:solidFill>
                  <a:srgbClr val="FFFFFF"/>
                </a:solidFill>
                <a:latin typeface="Arial" charset="0"/>
              </a:rPr>
            </a:br>
            <a:endParaRPr lang="en-GB" sz="2000">
              <a:solidFill>
                <a:srgbClr val="FFFFFF"/>
              </a:solidFill>
              <a:latin typeface="Arial" charset="0"/>
            </a:endParaRPr>
          </a:p>
        </p:txBody>
      </p:sp>
      <p:sp>
        <p:nvSpPr>
          <p:cNvPr id="8197"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4</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9219" name="Text Box 3"/>
          <p:cNvSpPr txBox="1">
            <a:spLocks noChangeArrowheads="1"/>
          </p:cNvSpPr>
          <p:nvPr/>
        </p:nvSpPr>
        <p:spPr bwMode="auto">
          <a:xfrm>
            <a:off x="415925" y="606425"/>
            <a:ext cx="5162550" cy="641350"/>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What is Work at Height</a:t>
            </a:r>
            <a:endParaRPr lang="en-GB" b="1" i="1"/>
          </a:p>
        </p:txBody>
      </p:sp>
      <p:sp>
        <p:nvSpPr>
          <p:cNvPr id="9220" name="Text Box 4"/>
          <p:cNvSpPr txBox="1">
            <a:spLocks noChangeArrowheads="1"/>
          </p:cNvSpPr>
          <p:nvPr/>
        </p:nvSpPr>
        <p:spPr bwMode="auto">
          <a:xfrm>
            <a:off x="415925" y="1901825"/>
            <a:ext cx="9217025" cy="3622675"/>
          </a:xfrm>
          <a:prstGeom prst="rect">
            <a:avLst/>
          </a:prstGeom>
          <a:noFill/>
          <a:ln w="9525">
            <a:noFill/>
            <a:miter lim="800000"/>
            <a:headEnd/>
            <a:tailEnd/>
          </a:ln>
          <a:effectLst/>
        </p:spPr>
        <p:txBody>
          <a:bodyPr>
            <a:spAutoFit/>
          </a:bodyPr>
          <a:lstStyle/>
          <a:p>
            <a:pPr marL="361950" indent="-361950" defTabSz="895350">
              <a:tabLst>
                <a:tab pos="628650" algn="l"/>
                <a:tab pos="1162050" algn="l"/>
                <a:tab pos="2781300" algn="l"/>
              </a:tabLst>
            </a:pP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a:solidFill>
                  <a:srgbClr val="FFFFFF"/>
                </a:solidFill>
                <a:latin typeface="Arial" charset="0"/>
              </a:rPr>
              <a:t>WAH Regulations define “Work at Height” as work </a:t>
            </a:r>
            <a:r>
              <a:rPr lang="en-GB" u="sng">
                <a:solidFill>
                  <a:srgbClr val="FFFFFF"/>
                </a:solidFill>
                <a:latin typeface="Arial" charset="0"/>
              </a:rPr>
              <a:t>in any place</a:t>
            </a:r>
            <a:r>
              <a:rPr lang="en-GB">
                <a:solidFill>
                  <a:srgbClr val="FFFFFF"/>
                </a:solidFill>
                <a:latin typeface="Arial" charset="0"/>
              </a:rPr>
              <a:t>, including a place -</a:t>
            </a:r>
            <a:br>
              <a:rPr lang="en-GB">
                <a:solidFill>
                  <a:srgbClr val="FFFFFF"/>
                </a:solidFill>
                <a:latin typeface="Arial" charset="0"/>
              </a:rPr>
            </a:br>
            <a:r>
              <a:rPr lang="en-GB">
                <a:solidFill>
                  <a:srgbClr val="FFFFFF"/>
                </a:solidFill>
                <a:latin typeface="Arial" charset="0"/>
              </a:rPr>
              <a:t>	</a:t>
            </a:r>
            <a:r>
              <a:rPr lang="en-GB" sz="2000">
                <a:solidFill>
                  <a:srgbClr val="FFFFFF"/>
                </a:solidFill>
                <a:latin typeface="Arial" charset="0"/>
              </a:rPr>
              <a:t>a)	in the course of obtaining access to or egress from any place 			except by a staircase in a permanent workplace;</a:t>
            </a:r>
            <a:br>
              <a:rPr lang="en-GB" sz="2000">
                <a:solidFill>
                  <a:srgbClr val="FFFFFF"/>
                </a:solidFill>
                <a:latin typeface="Arial" charset="0"/>
              </a:rPr>
            </a:br>
            <a:r>
              <a:rPr lang="en-GB" sz="2000">
                <a:solidFill>
                  <a:srgbClr val="FFFFFF"/>
                </a:solidFill>
                <a:latin typeface="Arial" charset="0"/>
              </a:rPr>
              <a:t>	b)	at or below ground level, </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from which, if measures required by these Regulations were not taken, a person could fall a distance liable to cause personal injury; and any reference to carrying out work at height includes obtaining access to or egress from such place while a work.</a:t>
            </a:r>
          </a:p>
        </p:txBody>
      </p:sp>
      <p:sp>
        <p:nvSpPr>
          <p:cNvPr id="9221"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5</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0243" name="Text Box 3"/>
          <p:cNvSpPr txBox="1">
            <a:spLocks noChangeArrowheads="1"/>
          </p:cNvSpPr>
          <p:nvPr/>
        </p:nvSpPr>
        <p:spPr bwMode="auto">
          <a:xfrm>
            <a:off x="415925" y="606425"/>
            <a:ext cx="69659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Where do the new Regulations </a:t>
            </a:r>
          </a:p>
          <a:p>
            <a:r>
              <a:rPr lang="en-GB" sz="3600" b="1">
                <a:solidFill>
                  <a:srgbClr val="FFFFFF"/>
                </a:solidFill>
                <a:latin typeface="Arial" charset="0"/>
              </a:rPr>
              <a:t>apply?</a:t>
            </a:r>
            <a:endParaRPr lang="en-GB" b="1" i="1"/>
          </a:p>
        </p:txBody>
      </p:sp>
      <p:sp>
        <p:nvSpPr>
          <p:cNvPr id="10244" name="Text Box 4"/>
          <p:cNvSpPr txBox="1">
            <a:spLocks noChangeArrowheads="1"/>
          </p:cNvSpPr>
          <p:nvPr/>
        </p:nvSpPr>
        <p:spPr bwMode="auto">
          <a:xfrm>
            <a:off x="415925" y="1901825"/>
            <a:ext cx="9217025" cy="4783138"/>
          </a:xfrm>
          <a:prstGeom prst="rect">
            <a:avLst/>
          </a:prstGeom>
          <a:noFill/>
          <a:ln w="9525">
            <a:noFill/>
            <a:miter lim="800000"/>
            <a:headEnd/>
            <a:tailEnd/>
          </a:ln>
          <a:effectLst/>
        </p:spPr>
        <p:txBody>
          <a:bodyPr>
            <a:spAutoFit/>
          </a:bodyPr>
          <a:lstStyle/>
          <a:p>
            <a:pPr marL="361950" indent="-361950" defTabSz="895350">
              <a:tabLst>
                <a:tab pos="628650" algn="l"/>
                <a:tab pos="1162050" algn="l"/>
                <a:tab pos="2781300" algn="l"/>
              </a:tabLst>
            </a:pP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The Regulations apply </a:t>
            </a:r>
            <a:r>
              <a:rPr lang="en-GB" sz="2800" b="1" i="1">
                <a:solidFill>
                  <a:srgbClr val="FFFFFF"/>
                </a:solidFill>
                <a:latin typeface="Arial" charset="0"/>
              </a:rPr>
              <a:t>wherever</a:t>
            </a:r>
            <a:r>
              <a:rPr lang="en-GB" sz="2800">
                <a:solidFill>
                  <a:srgbClr val="FFFFFF"/>
                </a:solidFill>
                <a:latin typeface="Arial" charset="0"/>
              </a:rPr>
              <a:t> people are working at </a:t>
            </a:r>
            <a:r>
              <a:rPr lang="en-GB" sz="2800" b="1" i="1">
                <a:solidFill>
                  <a:srgbClr val="FFFFFF"/>
                </a:solidFill>
                <a:latin typeface="Arial" charset="0"/>
              </a:rPr>
              <a:t>any</a:t>
            </a:r>
            <a:r>
              <a:rPr lang="en-GB" sz="2800">
                <a:solidFill>
                  <a:srgbClr val="FFFFFF"/>
                </a:solidFill>
                <a:latin typeface="Arial" charset="0"/>
              </a:rPr>
              <a:t> height.	</a:t>
            </a:r>
          </a:p>
          <a:p>
            <a:pPr marL="361950" indent="-361950" defTabSz="895350">
              <a:buFont typeface="Wingdings" pitchFamily="2" charset="2"/>
              <a:buNone/>
              <a:tabLst>
                <a:tab pos="628650" algn="l"/>
                <a:tab pos="1162050" algn="l"/>
                <a:tab pos="2781300" algn="l"/>
              </a:tabLst>
            </a:pPr>
            <a:endParaRPr lang="en-GB" sz="2800">
              <a:solidFill>
                <a:srgbClr val="FFFFFF"/>
              </a:solidFill>
              <a:latin typeface="Arial" charset="0"/>
            </a:endParaRPr>
          </a:p>
          <a:p>
            <a:pPr marL="361950" indent="-361950" defTabSz="895350">
              <a:buFont typeface="Wingdings" pitchFamily="2" charset="2"/>
              <a:buNone/>
              <a:tabLst>
                <a:tab pos="628650" algn="l"/>
                <a:tab pos="1162050" algn="l"/>
                <a:tab pos="2781300" algn="l"/>
              </a:tabLst>
            </a:pPr>
            <a:r>
              <a:rPr lang="en-GB" sz="2800">
                <a:solidFill>
                  <a:srgbClr val="FFFFFF"/>
                </a:solidFill>
                <a:latin typeface="Arial" charset="0"/>
              </a:rPr>
              <a:t>	for example:</a:t>
            </a:r>
          </a:p>
          <a:p>
            <a:pPr marL="361950" indent="-361950" defTabSz="895350">
              <a:buFont typeface="Wingdings" pitchFamily="2" charset="2"/>
              <a:buNone/>
              <a:tabLst>
                <a:tab pos="628650" algn="l"/>
                <a:tab pos="1162050" algn="l"/>
                <a:tab pos="2781300" algn="l"/>
              </a:tabLst>
            </a:pPr>
            <a:r>
              <a:rPr lang="en-GB" sz="2800">
                <a:solidFill>
                  <a:srgbClr val="FFFFFF"/>
                </a:solidFill>
                <a:latin typeface="Arial" charset="0"/>
              </a:rPr>
              <a:t>		</a:t>
            </a:r>
            <a:r>
              <a:rPr lang="en-GB">
                <a:solidFill>
                  <a:srgbClr val="FFFFFF"/>
                </a:solidFill>
                <a:latin typeface="Arial" charset="0"/>
              </a:rPr>
              <a:t>-</a:t>
            </a:r>
            <a:r>
              <a:rPr lang="en-GB" sz="2800">
                <a:solidFill>
                  <a:srgbClr val="FFFFFF"/>
                </a:solidFill>
                <a:latin typeface="Arial" charset="0"/>
              </a:rPr>
              <a:t>	</a:t>
            </a:r>
            <a:r>
              <a:rPr lang="en-GB">
                <a:solidFill>
                  <a:srgbClr val="FFFFFF"/>
                </a:solidFill>
                <a:latin typeface="Arial" charset="0"/>
              </a:rPr>
              <a:t>loading a lorry</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loading shelves</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working on a hay stack</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all trade activities</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installing windows in domestic premises</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and many more activities</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a:t>
            </a:r>
          </a:p>
        </p:txBody>
      </p:sp>
      <p:sp>
        <p:nvSpPr>
          <p:cNvPr id="10245"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6</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GB A COLOUR"/>
          <p:cNvPicPr>
            <a:picLocks noChangeAspect="1" noChangeArrowheads="1"/>
          </p:cNvPicPr>
          <p:nvPr/>
        </p:nvPicPr>
        <p:blipFill>
          <a:blip r:embed="rId2" cstate="print"/>
          <a:srcRect/>
          <a:stretch>
            <a:fillRect/>
          </a:stretch>
        </p:blipFill>
        <p:spPr bwMode="auto">
          <a:xfrm>
            <a:off x="8001000" y="381000"/>
            <a:ext cx="1600200" cy="842963"/>
          </a:xfrm>
          <a:prstGeom prst="rect">
            <a:avLst/>
          </a:prstGeom>
          <a:noFill/>
          <a:ln w="9525">
            <a:noFill/>
            <a:miter lim="800000"/>
            <a:headEnd/>
            <a:tailEnd/>
          </a:ln>
        </p:spPr>
      </p:pic>
      <p:sp>
        <p:nvSpPr>
          <p:cNvPr id="11267" name="Text Box 3"/>
          <p:cNvSpPr txBox="1">
            <a:spLocks noChangeArrowheads="1"/>
          </p:cNvSpPr>
          <p:nvPr/>
        </p:nvSpPr>
        <p:spPr bwMode="auto">
          <a:xfrm>
            <a:off x="415925" y="606425"/>
            <a:ext cx="5899150" cy="1190625"/>
          </a:xfrm>
          <a:prstGeom prst="rect">
            <a:avLst/>
          </a:prstGeom>
          <a:noFill/>
          <a:ln w="9525">
            <a:noFill/>
            <a:miter lim="800000"/>
            <a:headEnd/>
            <a:tailEnd/>
          </a:ln>
          <a:effectLst/>
        </p:spPr>
        <p:txBody>
          <a:bodyPr wrap="none">
            <a:spAutoFit/>
          </a:bodyPr>
          <a:lstStyle/>
          <a:p>
            <a:r>
              <a:rPr lang="en-GB" sz="3600" b="1">
                <a:solidFill>
                  <a:srgbClr val="FFFFFF"/>
                </a:solidFill>
                <a:latin typeface="Arial" charset="0"/>
              </a:rPr>
              <a:t>Who has duties under the </a:t>
            </a:r>
          </a:p>
          <a:p>
            <a:r>
              <a:rPr lang="en-GB" sz="3600" b="1">
                <a:solidFill>
                  <a:srgbClr val="FFFFFF"/>
                </a:solidFill>
                <a:latin typeface="Arial" charset="0"/>
              </a:rPr>
              <a:t>Regulation?</a:t>
            </a:r>
            <a:endParaRPr lang="en-GB" b="1" i="1"/>
          </a:p>
        </p:txBody>
      </p:sp>
      <p:sp>
        <p:nvSpPr>
          <p:cNvPr id="11268" name="Text Box 4"/>
          <p:cNvSpPr txBox="1">
            <a:spLocks noChangeArrowheads="1"/>
          </p:cNvSpPr>
          <p:nvPr/>
        </p:nvSpPr>
        <p:spPr bwMode="auto">
          <a:xfrm>
            <a:off x="415925" y="1901825"/>
            <a:ext cx="9217025" cy="3990975"/>
          </a:xfrm>
          <a:prstGeom prst="rect">
            <a:avLst/>
          </a:prstGeom>
          <a:noFill/>
          <a:ln w="9525">
            <a:noFill/>
            <a:miter lim="800000"/>
            <a:headEnd/>
            <a:tailEnd/>
          </a:ln>
          <a:effectLst/>
        </p:spPr>
        <p:txBody>
          <a:bodyPr>
            <a:spAutoFit/>
          </a:bodyPr>
          <a:lstStyle/>
          <a:p>
            <a:pPr marL="361950" indent="-361950" defTabSz="895350">
              <a:tabLst>
                <a:tab pos="628650" algn="l"/>
                <a:tab pos="1162050" algn="l"/>
                <a:tab pos="2781300" algn="l"/>
              </a:tabLst>
            </a:pPr>
            <a:endParaRPr lang="en-GB">
              <a:solidFill>
                <a:srgbClr val="FFFFFF"/>
              </a:solidFill>
              <a:latin typeface="Arial" charset="0"/>
            </a:endParaRP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Employers in relation to work – </a:t>
            </a:r>
          </a:p>
          <a:p>
            <a:pPr marL="361950" indent="-361950" defTabSz="895350">
              <a:buFont typeface="Wingdings" pitchFamily="2" charset="2"/>
              <a:buNone/>
              <a:tabLst>
                <a:tab pos="628650" algn="l"/>
                <a:tab pos="1162050" algn="l"/>
                <a:tab pos="2781300" algn="l"/>
              </a:tabLst>
            </a:pPr>
            <a:r>
              <a:rPr lang="en-GB" sz="2800">
                <a:solidFill>
                  <a:srgbClr val="FFFFFF"/>
                </a:solidFill>
                <a:latin typeface="Arial" charset="0"/>
              </a:rPr>
              <a:t>	</a:t>
            </a:r>
            <a:r>
              <a:rPr lang="en-GB">
                <a:solidFill>
                  <a:srgbClr val="FFFFFF"/>
                </a:solidFill>
                <a:latin typeface="Arial" charset="0"/>
              </a:rPr>
              <a:t>	-	by an employee of his; or </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by any other person under his control, to the extent of his 			control.</a:t>
            </a: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Self employed in relation to work –</a:t>
            </a:r>
            <a:r>
              <a:rPr lang="en-GB">
                <a:solidFill>
                  <a:srgbClr val="FFFFFF"/>
                </a:solidFill>
                <a:latin typeface="Arial" charset="0"/>
              </a:rPr>
              <a:t> </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by himself</a:t>
            </a:r>
          </a:p>
          <a:p>
            <a:pPr marL="361950" indent="-361950" defTabSz="895350">
              <a:buFont typeface="Wingdings" pitchFamily="2" charset="2"/>
              <a:buNone/>
              <a:tabLst>
                <a:tab pos="628650" algn="l"/>
                <a:tab pos="1162050" algn="l"/>
                <a:tab pos="2781300" algn="l"/>
              </a:tabLst>
            </a:pPr>
            <a:r>
              <a:rPr lang="en-GB">
                <a:solidFill>
                  <a:srgbClr val="FFFFFF"/>
                </a:solidFill>
                <a:latin typeface="Arial" charset="0"/>
              </a:rPr>
              <a:t>		-	by any other person under his control, to the extent of his 			control.</a:t>
            </a:r>
          </a:p>
          <a:p>
            <a:pPr marL="361950" indent="-361950" defTabSz="895350">
              <a:buFont typeface="Wingdings" pitchFamily="2" charset="2"/>
              <a:buChar char="§"/>
              <a:tabLst>
                <a:tab pos="628650" algn="l"/>
                <a:tab pos="1162050" algn="l"/>
                <a:tab pos="2781300" algn="l"/>
              </a:tabLst>
            </a:pPr>
            <a:r>
              <a:rPr lang="en-GB" sz="2800">
                <a:solidFill>
                  <a:srgbClr val="FFFFFF"/>
                </a:solidFill>
                <a:latin typeface="Arial" charset="0"/>
              </a:rPr>
              <a:t>Employees – to co-operate and to work safely</a:t>
            </a:r>
            <a:endParaRPr lang="en-GB">
              <a:solidFill>
                <a:srgbClr val="FFFFFF"/>
              </a:solidFill>
              <a:latin typeface="Arial" charset="0"/>
            </a:endParaRPr>
          </a:p>
        </p:txBody>
      </p:sp>
      <p:sp>
        <p:nvSpPr>
          <p:cNvPr id="11269" name="Text Box 6"/>
          <p:cNvSpPr txBox="1">
            <a:spLocks noChangeArrowheads="1"/>
          </p:cNvSpPr>
          <p:nvPr/>
        </p:nvSpPr>
        <p:spPr bwMode="auto">
          <a:xfrm>
            <a:off x="323850" y="6508750"/>
            <a:ext cx="282575" cy="304800"/>
          </a:xfrm>
          <a:prstGeom prst="rect">
            <a:avLst/>
          </a:prstGeom>
          <a:noFill/>
          <a:ln w="9525">
            <a:noFill/>
            <a:miter lim="800000"/>
            <a:headEnd/>
            <a:tailEnd/>
          </a:ln>
          <a:effectLst/>
        </p:spPr>
        <p:txBody>
          <a:bodyPr wrap="none">
            <a:spAutoFit/>
          </a:bodyPr>
          <a:lstStyle/>
          <a:p>
            <a:r>
              <a:rPr lang="en-GB" sz="1400">
                <a:solidFill>
                  <a:srgbClr val="FFFFFF"/>
                </a:solidFill>
                <a:latin typeface="Arial" charset="0"/>
              </a:rPr>
              <a:t>7</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erene">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Designs\SERENE.POT</Template>
  <TotalTime>2202</TotalTime>
  <Words>571</Words>
  <Application>Microsoft Office PowerPoint</Application>
  <PresentationFormat>Custom</PresentationFormat>
  <Paragraphs>235</Paragraphs>
  <Slides>33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Times New Roman</vt:lpstr>
      <vt:lpstr>Arial</vt:lpstr>
      <vt:lpstr>Monotype Sorts</vt:lpstr>
      <vt:lpstr>Wingdings</vt:lpstr>
      <vt:lpstr>Serene</vt:lpstr>
      <vt:lpstr>Microsoft Visio Drawing</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SGB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SGB</dc:creator>
  <cp:lastModifiedBy>Sony</cp:lastModifiedBy>
  <cp:revision>125</cp:revision>
  <cp:lastPrinted>2003-11-25T10:25:58Z</cp:lastPrinted>
  <dcterms:created xsi:type="dcterms:W3CDTF">2001-11-05T15:50:52Z</dcterms:created>
  <dcterms:modified xsi:type="dcterms:W3CDTF">2016-01-28T20:36:23Z</dcterms:modified>
</cp:coreProperties>
</file>