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  <p:sldMasterId id="2147483759" r:id="rId5"/>
    <p:sldMasterId id="2147483779" r:id="rId6"/>
    <p:sldMasterId id="2147483795" r:id="rId7"/>
  </p:sldMasterIdLst>
  <p:notesMasterIdLst>
    <p:notesMasterId r:id="rId11"/>
  </p:notesMasterIdLst>
  <p:handoutMasterIdLst>
    <p:handoutMasterId r:id="rId12"/>
  </p:handoutMasterIdLst>
  <p:sldIdLst>
    <p:sldId id="1066" r:id="rId8"/>
    <p:sldId id="1047" r:id="rId9"/>
    <p:sldId id="3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8" clrIdx="0"/>
  <p:cmAuthor id="2" name="Rachel Stevens" initials="RS" lastIdx="2" clrIdx="1"/>
  <p:cmAuthor id="3" name="Rachel Stevens" initials="RS [2]" lastIdx="1" clrIdx="2"/>
  <p:cmAuthor id="4" name="Rachel Stevens" initials="RS [3]" lastIdx="1" clrIdx="3"/>
  <p:cmAuthor id="5" name="Rachel Stevens" initials="RS [4]" lastIdx="1" clrIdx="4"/>
  <p:cmAuthor id="6" name="Rachel Stevens" initials="RS [5]" lastIdx="1" clrIdx="5"/>
  <p:cmAuthor id="7" name="Rachel Stevens" initials="RS [6]" lastIdx="1" clrIdx="6"/>
  <p:cmAuthor id="8" name="Rachel Stevens" initials="RS [7]" lastIdx="1" clrIdx="7"/>
  <p:cmAuthor id="9" name="Rachel Stevens" initials="RS [8]" lastIdx="1" clrIdx="8"/>
  <p:cmAuthor id="10" name="Rachel Stevens" initials="RS [9]" lastIdx="1" clrIdx="9"/>
  <p:cmAuthor id="11" name="Rachel Stevens" initials="RS [10]" lastIdx="1" clrIdx="10"/>
  <p:cmAuthor id="12" name="Rachel Stevens" initials="RS [11]" lastIdx="1" clrIdx="11"/>
  <p:cmAuthor id="13" name="Rachel Stevens" initials="RS [12]" lastIdx="1" clrIdx="12"/>
  <p:cmAuthor id="14" name="Rachel Stevens" initials="RS [13]" lastIdx="1" clrIdx="13"/>
  <p:cmAuthor id="15" name="Rachel Stevens" initials="RS [14]" lastIdx="1" clrIdx="14"/>
  <p:cmAuthor id="16" name="Rachel Stevens" initials="RS [15]" lastIdx="1" clrIdx="15"/>
  <p:cmAuthor id="17" name="Rachel Stevens" initials="RS [16]" lastIdx="1" clrIdx="16"/>
  <p:cmAuthor id="18" name="Lamport, Mark" initials="LM" lastIdx="1" clrIdx="17">
    <p:extLst>
      <p:ext uri="{19B8F6BF-5375-455C-9EA6-DF929625EA0E}">
        <p15:presenceInfo xmlns:p15="http://schemas.microsoft.com/office/powerpoint/2012/main" userId="S::Mark.Lamport@arcadis.com::387912d2-6aaa-4f94-9c2c-d240e8f46b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E4"/>
    <a:srgbClr val="E41F13"/>
    <a:srgbClr val="C3D200"/>
    <a:srgbClr val="F8DA40"/>
    <a:srgbClr val="55575A"/>
    <a:srgbClr val="0DA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657FC-35DC-4E98-A88B-5D51312DD2B4}" v="7" dt="2020-04-29T09:57:49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076" autoAdjust="0"/>
  </p:normalViewPr>
  <p:slideViewPr>
    <p:cSldViewPr snapToGrid="0" snapToObjects="1">
      <p:cViewPr varScale="1">
        <p:scale>
          <a:sx n="124" d="100"/>
          <a:sy n="124" d="100"/>
        </p:scale>
        <p:origin x="1362" y="90"/>
      </p:cViewPr>
      <p:guideLst>
        <p:guide orient="horz" pos="2160"/>
        <p:guide pos="2880"/>
        <p:guide pos="340"/>
        <p:guide pos="5420"/>
        <p:guide orient="horz" pos="640"/>
        <p:guide orient="horz" pos="3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896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360" y="207157"/>
            <a:ext cx="2560320" cy="2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46" y="172437"/>
            <a:ext cx="2560320" cy="2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Andrew Hunter – EA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DF254-2EC7-45F9-BD30-BE0E7C158C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1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DF254-2EC7-45F9-BD30-BE0E7C158C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1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144" y="1792224"/>
            <a:ext cx="9153144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41231" y="2279809"/>
            <a:ext cx="8057464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541231" y="2967831"/>
            <a:ext cx="6609664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541231" y="4017168"/>
            <a:ext cx="5565775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095875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6794500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1" y="6015323"/>
            <a:ext cx="9153143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4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2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1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36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3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9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3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0" y="1800000"/>
            <a:ext cx="9153525" cy="39852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Foldover Box"/>
          <p:cNvSpPr/>
          <p:nvPr userDrawn="1"/>
        </p:nvSpPr>
        <p:spPr>
          <a:xfrm>
            <a:off x="539749" y="2070000"/>
            <a:ext cx="8064000" cy="1618488"/>
          </a:xfrm>
          <a:custGeom>
            <a:avLst/>
            <a:gdLst>
              <a:gd name="connsiteX0" fmla="*/ 288000 w 8064000"/>
              <a:gd name="connsiteY0" fmla="*/ 0 h 1618488"/>
              <a:gd name="connsiteX1" fmla="*/ 8064000 w 8064000"/>
              <a:gd name="connsiteY1" fmla="*/ 0 h 1618488"/>
              <a:gd name="connsiteX2" fmla="*/ 8064000 w 8064000"/>
              <a:gd name="connsiteY2" fmla="*/ 1618488 h 1618488"/>
              <a:gd name="connsiteX3" fmla="*/ 0 w 8064000"/>
              <a:gd name="connsiteY3" fmla="*/ 1618488 h 1618488"/>
              <a:gd name="connsiteX4" fmla="*/ 0 w 8064000"/>
              <a:gd name="connsiteY4" fmla="*/ 282231 h 161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1618488">
                <a:moveTo>
                  <a:pt x="288000" y="0"/>
                </a:moveTo>
                <a:lnTo>
                  <a:pt x="8064000" y="0"/>
                </a:lnTo>
                <a:lnTo>
                  <a:pt x="8064000" y="1618488"/>
                </a:lnTo>
                <a:lnTo>
                  <a:pt x="0" y="1618488"/>
                </a:lnTo>
                <a:lnTo>
                  <a:pt x="0" y="28223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oldover Corner"/>
          <p:cNvSpPr/>
          <p:nvPr userDrawn="1"/>
        </p:nvSpPr>
        <p:spPr>
          <a:xfrm>
            <a:off x="539749" y="2070000"/>
            <a:ext cx="288000" cy="282231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64000" y="2341721"/>
            <a:ext cx="7150735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64000" y="2967831"/>
            <a:ext cx="7150735" cy="509587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13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5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7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843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194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9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0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4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546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41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904517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904516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70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053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9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3986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9386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770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38524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9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67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370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82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0"/>
            <a:ext cx="3888000" cy="4401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018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68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1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45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89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1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3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895725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89572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82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3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4"/>
            <a:ext cx="2520000" cy="2916875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17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0469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5869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33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29732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1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0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649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8785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75" r:id="rId8"/>
    <p:sldLayoutId id="2147483758" r:id="rId9"/>
    <p:sldLayoutId id="2147483753" r:id="rId10"/>
    <p:sldLayoutId id="2147483754" r:id="rId11"/>
    <p:sldLayoutId id="2147483752" r:id="rId12"/>
    <p:sldLayoutId id="2147483755" r:id="rId13"/>
    <p:sldLayoutId id="2147483756" r:id="rId14"/>
    <p:sldLayoutId id="2147483757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68" y="1941624"/>
            <a:ext cx="8057464" cy="500697"/>
          </a:xfrm>
        </p:spPr>
        <p:txBody>
          <a:bodyPr/>
          <a:lstStyle/>
          <a:p>
            <a:r>
              <a:rPr lang="en-GB" sz="2800" dirty="0"/>
              <a:t>PRINCIPAL DESIGNER WORKING GROUP</a:t>
            </a:r>
            <a:br>
              <a:rPr lang="en-GB" sz="2800" dirty="0"/>
            </a:br>
            <a:r>
              <a:rPr lang="en-GB" sz="2800" dirty="0"/>
              <a:t>(PDWG) 16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3268" y="4015284"/>
            <a:ext cx="3487193" cy="1544715"/>
          </a:xfrm>
        </p:spPr>
        <p:txBody>
          <a:bodyPr>
            <a:normAutofit/>
          </a:bodyPr>
          <a:lstStyle/>
          <a:p>
            <a:r>
              <a:rPr lang="en-GB" dirty="0"/>
              <a:t>30</a:t>
            </a:r>
            <a:r>
              <a:rPr lang="en-GB" baseline="30000" dirty="0"/>
              <a:t>th</a:t>
            </a:r>
            <a:r>
              <a:rPr lang="en-GB" dirty="0"/>
              <a:t> April 2020</a:t>
            </a:r>
          </a:p>
          <a:p>
            <a:r>
              <a:rPr lang="en-GB" dirty="0"/>
              <a:t>Mark Lamport</a:t>
            </a:r>
          </a:p>
          <a:p>
            <a:r>
              <a:rPr lang="en-GB" dirty="0"/>
              <a:t>Technical Director, CDM Advisory Services - Arcadis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AA59FB-9F1D-4F24-9333-F556B7E23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Improving Stats Management -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F7E00A-EAD5-4839-89AF-D73183212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849" y="1005932"/>
            <a:ext cx="1359883" cy="41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8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Update from Chris Gee, Head of Utility Diversions for Highways England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Chris is unable to join the call today but is looking to attend the next PDWG on 16/7/2020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 Exec buy-in obtained from Major Projects and Commercial/Procurement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CG is working with Major Projects to help in continuing to refine and develop the HE programme detail in terms of utilities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Ongoing engagement with Operations Directorate to define their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Engagement strategy with utilities still under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 is setting up a series of Senior level meetings with utilities companies, starting with Cadent, Anglian Water, BT Openreach, Western Power Distribution, UKPN, National Grid, Thames Water.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Meetings focussed around share of Highways England national programme of schemes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7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08000"/>
            <a:ext cx="8064000" cy="976664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29 April 2020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4" descr="C:\Users\harr3271\Downloads\shutterstock_57007604.jpg">
            <a:extLst>
              <a:ext uri="{FF2B5EF4-FFF2-40B4-BE49-F238E27FC236}">
                <a16:creationId xmlns:a16="http://schemas.microsoft.com/office/drawing/2014/main" id="{AE7655C6-F6D7-4538-954C-417FD13447A1}"/>
              </a:ext>
            </a:extLst>
          </p:cNvPr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5496"/>
          <a:stretch>
            <a:fillRect/>
          </a:stretch>
        </p:blipFill>
        <p:spPr bwMode="auto">
          <a:xfrm>
            <a:off x="1579510" y="2283619"/>
            <a:ext cx="598497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907086"/>
      </p:ext>
    </p:extLst>
  </p:cSld>
  <p:clrMapOvr>
    <a:masterClrMapping/>
  </p:clrMapOvr>
</p:sld>
</file>

<file path=ppt/theme/theme1.xml><?xml version="1.0" encoding="utf-8"?>
<a:theme xmlns:a="http://schemas.openxmlformats.org/drawingml/2006/main" name="Arcadis Master w Kicker">
  <a:themeElements>
    <a:clrScheme name="Arcadis Brand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1EB697B9-DD3D-45E9-8A85-687D60ADBB5B}"/>
    </a:ext>
  </a:extLst>
</a:theme>
</file>

<file path=ppt/theme/theme2.xml><?xml version="1.0" encoding="utf-8"?>
<a:theme xmlns:a="http://schemas.openxmlformats.org/drawingml/2006/main" name="NO LOGO Arcadis Master w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0FB80E75-4EA7-4B23-927C-37C7511D630B}"/>
    </a:ext>
  </a:extLst>
</a:theme>
</file>

<file path=ppt/theme/theme3.xml><?xml version="1.0" encoding="utf-8"?>
<a:theme xmlns:a="http://schemas.openxmlformats.org/drawingml/2006/main" name="Arcadis Logo without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762E745F-79E5-4BAD-84A1-594CD65F0831}"/>
    </a:ext>
  </a:extLst>
</a:theme>
</file>

<file path=ppt/theme/theme4.xml><?xml version="1.0" encoding="utf-8"?>
<a:theme xmlns:a="http://schemas.openxmlformats.org/drawingml/2006/main" name="NO LOGO without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B1BC9C0D-8C0D-4C9A-BC9E-2D906BF54BFC}"/>
    </a:ext>
  </a:extLst>
</a:theme>
</file>

<file path=ppt/theme/theme5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4D38A29B00544AC93BA7B983D14DC" ma:contentTypeVersion="0" ma:contentTypeDescription="Create a new document." ma:contentTypeScope="" ma:versionID="d94d1e65aa163ae4c37d7e757d04a8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728718-4BCD-4DF8-9F24-5F2DD261D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A26A4F-F5AF-48CE-B804-2330B744A85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4B532-0017-4C7C-BFF8-FF9459B33F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Style Template UK</Template>
  <TotalTime>4731</TotalTime>
  <Words>167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Arcadis Master w Kicker</vt:lpstr>
      <vt:lpstr>NO LOGO Arcadis Master w Kicker</vt:lpstr>
      <vt:lpstr>Arcadis Logo without Kicker</vt:lpstr>
      <vt:lpstr>NO LOGO without Kicker</vt:lpstr>
      <vt:lpstr>PRINCIPAL DESIGNER WORKING GROUP (PDWG) 16 </vt:lpstr>
      <vt:lpstr>Update from Chris Gee, Head of Utility Diversions for Highways England </vt:lpstr>
      <vt:lpstr>PowerPoint Presentation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Layout Tips</dc:title>
  <dc:creator>Mark Lamport</dc:creator>
  <cp:keywords>Arcadis</cp:keywords>
  <cp:lastModifiedBy>Potter, Doug</cp:lastModifiedBy>
  <cp:revision>261</cp:revision>
  <dcterms:created xsi:type="dcterms:W3CDTF">2017-03-28T21:09:58Z</dcterms:created>
  <dcterms:modified xsi:type="dcterms:W3CDTF">2020-04-29T13:01:58Z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0x010100A104D38A29B00544AC93BA7B983D14DC</vt:lpwstr>
  </property>
</Properties>
</file>