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0" r:id="rId2"/>
    <p:sldId id="276" r:id="rId3"/>
    <p:sldId id="367" r:id="rId4"/>
    <p:sldId id="365" r:id="rId5"/>
    <p:sldId id="274" r:id="rId6"/>
    <p:sldId id="366" r:id="rId7"/>
    <p:sldId id="262" r:id="rId8"/>
    <p:sldId id="268" r:id="rId9"/>
    <p:sldId id="279" r:id="rId10"/>
    <p:sldId id="269" r:id="rId11"/>
    <p:sldId id="271" r:id="rId12"/>
    <p:sldId id="272" r:id="rId13"/>
    <p:sldId id="368"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3BA4A8-5238-428C-B090-101E67DF5667}" v="18" dt="2023-03-29T11:11:19.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E0DE8E-D3F6-45F6-8DDF-A7221A7FCD7E}" type="doc">
      <dgm:prSet loTypeId="urn:diagrams.loki3.com/VaryingWidthList" loCatId="list" qsTypeId="urn:microsoft.com/office/officeart/2005/8/quickstyle/simple1" qsCatId="simple" csTypeId="urn:microsoft.com/office/officeart/2005/8/colors/accent1_5" csCatId="accent1" phldr="1"/>
      <dgm:spPr/>
    </dgm:pt>
    <dgm:pt modelId="{0CBF0A96-9563-4A85-858E-ACE68488AC0A}">
      <dgm:prSet phldrT="[Text]"/>
      <dgm:spPr/>
      <dgm:t>
        <a:bodyPr/>
        <a:lstStyle/>
        <a:p>
          <a:r>
            <a:rPr lang="en-GB" dirty="0"/>
            <a:t>Production Lifecycle</a:t>
          </a:r>
        </a:p>
      </dgm:t>
    </dgm:pt>
    <dgm:pt modelId="{4BFCCD56-82A5-4240-B4C8-657A89BCDD13}" type="parTrans" cxnId="{93FFF803-814F-416D-A95B-F343980BEF27}">
      <dgm:prSet/>
      <dgm:spPr/>
      <dgm:t>
        <a:bodyPr/>
        <a:lstStyle/>
        <a:p>
          <a:endParaRPr lang="en-GB"/>
        </a:p>
      </dgm:t>
    </dgm:pt>
    <dgm:pt modelId="{57CD5EAF-F58B-4BFE-B44A-4B0F8DC1D8C1}" type="sibTrans" cxnId="{93FFF803-814F-416D-A95B-F343980BEF27}">
      <dgm:prSet/>
      <dgm:spPr/>
      <dgm:t>
        <a:bodyPr/>
        <a:lstStyle/>
        <a:p>
          <a:endParaRPr lang="en-GB"/>
        </a:p>
      </dgm:t>
    </dgm:pt>
    <dgm:pt modelId="{39A41726-1DF8-4EF5-9E8A-A6DAD7407D53}">
      <dgm:prSet phldrT="[Text]"/>
      <dgm:spPr/>
      <dgm:t>
        <a:bodyPr/>
        <a:lstStyle/>
        <a:p>
          <a:r>
            <a:rPr lang="en-GB" dirty="0"/>
            <a:t>Handover Framework</a:t>
          </a:r>
        </a:p>
      </dgm:t>
    </dgm:pt>
    <dgm:pt modelId="{EDC33064-A74E-45A4-869B-DE69A525EF97}" type="parTrans" cxnId="{804E780C-976B-424E-8011-9CD14D39FD9F}">
      <dgm:prSet/>
      <dgm:spPr/>
      <dgm:t>
        <a:bodyPr/>
        <a:lstStyle/>
        <a:p>
          <a:endParaRPr lang="en-GB"/>
        </a:p>
      </dgm:t>
    </dgm:pt>
    <dgm:pt modelId="{E5303415-6FB0-4AC5-A8A4-7A9C70E590AC}" type="sibTrans" cxnId="{804E780C-976B-424E-8011-9CD14D39FD9F}">
      <dgm:prSet/>
      <dgm:spPr/>
      <dgm:t>
        <a:bodyPr/>
        <a:lstStyle/>
        <a:p>
          <a:endParaRPr lang="en-GB"/>
        </a:p>
      </dgm:t>
    </dgm:pt>
    <dgm:pt modelId="{C6BD631E-7A3A-47C4-9D6B-D92CC1EF5FFA}">
      <dgm:prSet phldrT="[Text]"/>
      <dgm:spPr/>
      <dgm:t>
        <a:bodyPr/>
        <a:lstStyle/>
        <a:p>
          <a:r>
            <a:rPr lang="en-GB"/>
            <a:t>Handover Playbook</a:t>
          </a:r>
          <a:endParaRPr lang="en-GB" dirty="0"/>
        </a:p>
      </dgm:t>
    </dgm:pt>
    <dgm:pt modelId="{7C86FA2F-A00D-4FB9-9260-E69B854CAADD}" type="parTrans" cxnId="{355B698A-A827-47A0-9B7D-57B66CA57FFD}">
      <dgm:prSet/>
      <dgm:spPr/>
      <dgm:t>
        <a:bodyPr/>
        <a:lstStyle/>
        <a:p>
          <a:endParaRPr lang="en-GB"/>
        </a:p>
      </dgm:t>
    </dgm:pt>
    <dgm:pt modelId="{C7E218F5-C236-4698-93E2-B6FB6480549B}" type="sibTrans" cxnId="{355B698A-A827-47A0-9B7D-57B66CA57FFD}">
      <dgm:prSet/>
      <dgm:spPr/>
      <dgm:t>
        <a:bodyPr/>
        <a:lstStyle/>
        <a:p>
          <a:endParaRPr lang="en-GB"/>
        </a:p>
      </dgm:t>
    </dgm:pt>
    <dgm:pt modelId="{EC9650AE-BD48-421B-B848-E1ED6F9E4ADF}" type="pres">
      <dgm:prSet presAssocID="{9FE0DE8E-D3F6-45F6-8DDF-A7221A7FCD7E}" presName="Name0" presStyleCnt="0">
        <dgm:presLayoutVars>
          <dgm:resizeHandles/>
        </dgm:presLayoutVars>
      </dgm:prSet>
      <dgm:spPr/>
    </dgm:pt>
    <dgm:pt modelId="{F836D27C-741C-4F90-8D09-4FBE99FA323D}" type="pres">
      <dgm:prSet presAssocID="{0CBF0A96-9563-4A85-858E-ACE68488AC0A}" presName="text" presStyleLbl="node1" presStyleIdx="0" presStyleCnt="3">
        <dgm:presLayoutVars>
          <dgm:bulletEnabled val="1"/>
        </dgm:presLayoutVars>
      </dgm:prSet>
      <dgm:spPr/>
    </dgm:pt>
    <dgm:pt modelId="{C13CFAD0-B548-4E95-9886-C51C1F00616C}" type="pres">
      <dgm:prSet presAssocID="{57CD5EAF-F58B-4BFE-B44A-4B0F8DC1D8C1}" presName="space" presStyleCnt="0"/>
      <dgm:spPr/>
    </dgm:pt>
    <dgm:pt modelId="{A2C28B83-4C09-4732-941C-D37E52821721}" type="pres">
      <dgm:prSet presAssocID="{39A41726-1DF8-4EF5-9E8A-A6DAD7407D53}" presName="text" presStyleLbl="node1" presStyleIdx="1" presStyleCnt="3">
        <dgm:presLayoutVars>
          <dgm:bulletEnabled val="1"/>
        </dgm:presLayoutVars>
      </dgm:prSet>
      <dgm:spPr/>
    </dgm:pt>
    <dgm:pt modelId="{F256B6B2-B97A-4995-9D74-7A17A10E51DE}" type="pres">
      <dgm:prSet presAssocID="{E5303415-6FB0-4AC5-A8A4-7A9C70E590AC}" presName="space" presStyleCnt="0"/>
      <dgm:spPr/>
    </dgm:pt>
    <dgm:pt modelId="{B08FBCC5-4090-40E7-81AB-4D773BD9A515}" type="pres">
      <dgm:prSet presAssocID="{C6BD631E-7A3A-47C4-9D6B-D92CC1EF5FFA}" presName="text" presStyleLbl="node1" presStyleIdx="2" presStyleCnt="3">
        <dgm:presLayoutVars>
          <dgm:bulletEnabled val="1"/>
        </dgm:presLayoutVars>
      </dgm:prSet>
      <dgm:spPr/>
    </dgm:pt>
  </dgm:ptLst>
  <dgm:cxnLst>
    <dgm:cxn modelId="{93FFF803-814F-416D-A95B-F343980BEF27}" srcId="{9FE0DE8E-D3F6-45F6-8DDF-A7221A7FCD7E}" destId="{0CBF0A96-9563-4A85-858E-ACE68488AC0A}" srcOrd="0" destOrd="0" parTransId="{4BFCCD56-82A5-4240-B4C8-657A89BCDD13}" sibTransId="{57CD5EAF-F58B-4BFE-B44A-4B0F8DC1D8C1}"/>
    <dgm:cxn modelId="{804E780C-976B-424E-8011-9CD14D39FD9F}" srcId="{9FE0DE8E-D3F6-45F6-8DDF-A7221A7FCD7E}" destId="{39A41726-1DF8-4EF5-9E8A-A6DAD7407D53}" srcOrd="1" destOrd="0" parTransId="{EDC33064-A74E-45A4-869B-DE69A525EF97}" sibTransId="{E5303415-6FB0-4AC5-A8A4-7A9C70E590AC}"/>
    <dgm:cxn modelId="{ABD5A020-95E3-4C75-87E6-E7958E5779B7}" type="presOf" srcId="{39A41726-1DF8-4EF5-9E8A-A6DAD7407D53}" destId="{A2C28B83-4C09-4732-941C-D37E52821721}" srcOrd="0" destOrd="0" presId="urn:diagrams.loki3.com/VaryingWidthList"/>
    <dgm:cxn modelId="{355B698A-A827-47A0-9B7D-57B66CA57FFD}" srcId="{9FE0DE8E-D3F6-45F6-8DDF-A7221A7FCD7E}" destId="{C6BD631E-7A3A-47C4-9D6B-D92CC1EF5FFA}" srcOrd="2" destOrd="0" parTransId="{7C86FA2F-A00D-4FB9-9260-E69B854CAADD}" sibTransId="{C7E218F5-C236-4698-93E2-B6FB6480549B}"/>
    <dgm:cxn modelId="{EDE815CA-705C-43A1-960C-E3D0D6E0FC37}" type="presOf" srcId="{C6BD631E-7A3A-47C4-9D6B-D92CC1EF5FFA}" destId="{B08FBCC5-4090-40E7-81AB-4D773BD9A515}" srcOrd="0" destOrd="0" presId="urn:diagrams.loki3.com/VaryingWidthList"/>
    <dgm:cxn modelId="{61BC78EF-03BC-46FC-B34E-476FB5658F58}" type="presOf" srcId="{9FE0DE8E-D3F6-45F6-8DDF-A7221A7FCD7E}" destId="{EC9650AE-BD48-421B-B848-E1ED6F9E4ADF}" srcOrd="0" destOrd="0" presId="urn:diagrams.loki3.com/VaryingWidthList"/>
    <dgm:cxn modelId="{BC866DF6-D9F5-475C-A6A5-5E8407C6CAC6}" type="presOf" srcId="{0CBF0A96-9563-4A85-858E-ACE68488AC0A}" destId="{F836D27C-741C-4F90-8D09-4FBE99FA323D}" srcOrd="0" destOrd="0" presId="urn:diagrams.loki3.com/VaryingWidthList"/>
    <dgm:cxn modelId="{EAC2EB38-6D21-479A-980F-CD013D7FE35F}" type="presParOf" srcId="{EC9650AE-BD48-421B-B848-E1ED6F9E4ADF}" destId="{F836D27C-741C-4F90-8D09-4FBE99FA323D}" srcOrd="0" destOrd="0" presId="urn:diagrams.loki3.com/VaryingWidthList"/>
    <dgm:cxn modelId="{11E717F7-6C57-4BE4-8D19-FA4157B4E33F}" type="presParOf" srcId="{EC9650AE-BD48-421B-B848-E1ED6F9E4ADF}" destId="{C13CFAD0-B548-4E95-9886-C51C1F00616C}" srcOrd="1" destOrd="0" presId="urn:diagrams.loki3.com/VaryingWidthList"/>
    <dgm:cxn modelId="{2A03B210-8084-4045-A67B-F2CE784860A1}" type="presParOf" srcId="{EC9650AE-BD48-421B-B848-E1ED6F9E4ADF}" destId="{A2C28B83-4C09-4732-941C-D37E52821721}" srcOrd="2" destOrd="0" presId="urn:diagrams.loki3.com/VaryingWidthList"/>
    <dgm:cxn modelId="{B85D32C2-8CE3-4CFB-BC82-BDD2AE419C3B}" type="presParOf" srcId="{EC9650AE-BD48-421B-B848-E1ED6F9E4ADF}" destId="{F256B6B2-B97A-4995-9D74-7A17A10E51DE}" srcOrd="3" destOrd="0" presId="urn:diagrams.loki3.com/VaryingWidthList"/>
    <dgm:cxn modelId="{69B725BB-D261-4247-BA3C-B155B59C5B93}" type="presParOf" srcId="{EC9650AE-BD48-421B-B848-E1ED6F9E4ADF}" destId="{B08FBCC5-4090-40E7-81AB-4D773BD9A515}"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6D27C-741C-4F90-8D09-4FBE99FA323D}">
      <dsp:nvSpPr>
        <dsp:cNvPr id="0" name=""/>
        <dsp:cNvSpPr/>
      </dsp:nvSpPr>
      <dsp:spPr>
        <a:xfrm>
          <a:off x="1980077" y="2193"/>
          <a:ext cx="7130120" cy="1447818"/>
        </a:xfrm>
        <a:prstGeom prst="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65100" rIns="165100" bIns="165100" numCol="1" spcCol="1270" anchor="ctr" anchorCtr="0">
          <a:noAutofit/>
        </a:bodyPr>
        <a:lstStyle/>
        <a:p>
          <a:pPr marL="0" lvl="0" indent="0" algn="ctr" defTabSz="2889250">
            <a:lnSpc>
              <a:spcPct val="90000"/>
            </a:lnSpc>
            <a:spcBef>
              <a:spcPct val="0"/>
            </a:spcBef>
            <a:spcAft>
              <a:spcPct val="35000"/>
            </a:spcAft>
            <a:buNone/>
          </a:pPr>
          <a:r>
            <a:rPr lang="en-GB" sz="6500" kern="1200" dirty="0"/>
            <a:t>Production Lifecycle</a:t>
          </a:r>
        </a:p>
      </dsp:txBody>
      <dsp:txXfrm>
        <a:off x="1980077" y="2193"/>
        <a:ext cx="7130120" cy="1447818"/>
      </dsp:txXfrm>
    </dsp:sp>
    <dsp:sp modelId="{A2C28B83-4C09-4732-941C-D37E52821721}">
      <dsp:nvSpPr>
        <dsp:cNvPr id="0" name=""/>
        <dsp:cNvSpPr/>
      </dsp:nvSpPr>
      <dsp:spPr>
        <a:xfrm>
          <a:off x="1737568" y="1522403"/>
          <a:ext cx="7615137" cy="1447818"/>
        </a:xfrm>
        <a:prstGeom prst="rect">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65100" rIns="165100" bIns="165100" numCol="1" spcCol="1270" anchor="ctr" anchorCtr="0">
          <a:noAutofit/>
        </a:bodyPr>
        <a:lstStyle/>
        <a:p>
          <a:pPr marL="0" lvl="0" indent="0" algn="ctr" defTabSz="2889250">
            <a:lnSpc>
              <a:spcPct val="90000"/>
            </a:lnSpc>
            <a:spcBef>
              <a:spcPct val="0"/>
            </a:spcBef>
            <a:spcAft>
              <a:spcPct val="35000"/>
            </a:spcAft>
            <a:buNone/>
          </a:pPr>
          <a:r>
            <a:rPr lang="en-GB" sz="6500" kern="1200" dirty="0"/>
            <a:t>Handover Framework</a:t>
          </a:r>
        </a:p>
      </dsp:txBody>
      <dsp:txXfrm>
        <a:off x="1737568" y="1522403"/>
        <a:ext cx="7615137" cy="1447818"/>
      </dsp:txXfrm>
    </dsp:sp>
    <dsp:sp modelId="{B08FBCC5-4090-40E7-81AB-4D773BD9A515}">
      <dsp:nvSpPr>
        <dsp:cNvPr id="0" name=""/>
        <dsp:cNvSpPr/>
      </dsp:nvSpPr>
      <dsp:spPr>
        <a:xfrm>
          <a:off x="2125137" y="3042612"/>
          <a:ext cx="6840000" cy="1447818"/>
        </a:xfrm>
        <a:prstGeom prst="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65100" rIns="165100" bIns="165100" numCol="1" spcCol="1270" anchor="ctr" anchorCtr="0">
          <a:noAutofit/>
        </a:bodyPr>
        <a:lstStyle/>
        <a:p>
          <a:pPr marL="0" lvl="0" indent="0" algn="ctr" defTabSz="2889250">
            <a:lnSpc>
              <a:spcPct val="90000"/>
            </a:lnSpc>
            <a:spcBef>
              <a:spcPct val="0"/>
            </a:spcBef>
            <a:spcAft>
              <a:spcPct val="35000"/>
            </a:spcAft>
            <a:buNone/>
          </a:pPr>
          <a:r>
            <a:rPr lang="en-GB" sz="6500" kern="1200"/>
            <a:t>Handover Playbook</a:t>
          </a:r>
          <a:endParaRPr lang="en-GB" sz="6500" kern="1200" dirty="0"/>
        </a:p>
      </dsp:txBody>
      <dsp:txXfrm>
        <a:off x="2125137" y="3042612"/>
        <a:ext cx="6840000" cy="1447818"/>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3D93A4-28B7-44DD-ADED-9EFC99EDE45E}" type="datetimeFigureOut">
              <a:rPr lang="en-GB" smtClean="0"/>
              <a:t>29/03/2023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4E24C-D0AF-4C50-9C20-9759326A9F58}" type="slidenum">
              <a:rPr lang="en-GB" smtClean="0"/>
              <a:t>‹#›</a:t>
            </a:fld>
            <a:endParaRPr lang="en-GB"/>
          </a:p>
        </p:txBody>
      </p:sp>
    </p:spTree>
    <p:extLst>
      <p:ext uri="{BB962C8B-B14F-4D97-AF65-F5344CB8AC3E}">
        <p14:creationId xmlns:p14="http://schemas.microsoft.com/office/powerpoint/2010/main" val="4040215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44B73D-144E-4479-B300-F3AE3BB680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6451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44B73D-144E-4479-B300-F3AE3BB680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7256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ea typeface="+mn-lt"/>
                <a:cs typeface="+mn-lt"/>
              </a:rPr>
              <a:t>The Handover Playbook shall provide the process, method and the tools across the programme for all SMP Alliance schemes to use when building up a handover and commissioning package. Efficiency savings can be driven across SMP Alliance schemes by minimising duplication of effort in delivery of handover products, standardising the approach to handover, pre engagement with OD through the production of the Handover Playbook and milestones for early OD engagement in Project programmes, providing easy to follow guidance and good practice examples whilst leaving open opportunities for future innovation and updates.</a:t>
            </a:r>
            <a:endParaRPr lang="en-US"/>
          </a:p>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44B73D-144E-4479-B300-F3AE3BB680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6809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Introduction and scope, including intended users</a:t>
            </a:r>
          </a:p>
          <a:p>
            <a:r>
              <a:rPr lang="en-GB" dirty="0"/>
              <a:t>2, CDM Regulations, Handover requirements and responsibilities under CDM and where these are covered within the Handover Playbook</a:t>
            </a:r>
          </a:p>
          <a:p>
            <a:r>
              <a:rPr lang="en-GB" dirty="0"/>
              <a:t>3, End to End process, covering the defined end to end process owned by the SMP alliance handover lead and work being completed currently on the Commissioning and handover Sequence by Andy Kings central alliance planning team</a:t>
            </a:r>
          </a:p>
          <a:p>
            <a:r>
              <a:rPr lang="en-GB" dirty="0"/>
              <a:t>4, Roles and Responsibilities,</a:t>
            </a:r>
            <a:r>
              <a:rPr lang="en-US" dirty="0"/>
              <a:t> Aligned to the ADER - key internal roles and responsibilities in the handover process including Handover Lead (central alliance), Handover Manager (project), (</a:t>
            </a:r>
            <a:r>
              <a:rPr lang="en-US" sz="900" dirty="0">
                <a:solidFill>
                  <a:schemeClr val="accent6">
                    <a:lumMod val="60000"/>
                    <a:lumOff val="40000"/>
                  </a:schemeClr>
                </a:solidFill>
              </a:rPr>
              <a:t>planning lead, construction lead, Head of Early stages lead, risk lead, Project information manager, Head of production, Design Lead, Interface manager)</a:t>
            </a:r>
            <a:r>
              <a:rPr lang="en-US" sz="900" dirty="0"/>
              <a:t>. </a:t>
            </a:r>
            <a:r>
              <a:rPr lang="en-US" dirty="0"/>
              <a:t>This section will include Supply Chain Partners and key external stakeholders.</a:t>
            </a:r>
            <a:endParaRPr lang="en-GB" dirty="0"/>
          </a:p>
          <a:p>
            <a:r>
              <a:rPr lang="en-GB" dirty="0"/>
              <a:t>5, Handover Requirements, Contractual requirements SMP alliance with NH, Supply partner framework and individual contracts. OD, Legacy team handover requirements based on guidance documents and review of content by OD and Legacy team</a:t>
            </a:r>
          </a:p>
          <a:p>
            <a:r>
              <a:rPr lang="en-GB" dirty="0"/>
              <a:t>6, Information Management Systems and Requirements, BC and AIMS, PW, BIF and IDP tool, NH reporting Systems, Operational Technology Specifications Library</a:t>
            </a:r>
          </a:p>
          <a:p>
            <a:r>
              <a:rPr lang="en-GB" dirty="0"/>
              <a:t>7, Management of the Digital Asset, Management of BIM and the Digital LOIN</a:t>
            </a:r>
          </a:p>
          <a:p>
            <a:r>
              <a:rPr lang="en-GB" dirty="0"/>
              <a:t>8, Acceptance of the Asset from OD (before SMP Alliance starts work) </a:t>
            </a:r>
            <a:r>
              <a:rPr lang="en-US" dirty="0"/>
              <a:t>To cover link to Survey Playbook, Joint Dilapidation / pre condition Survey with OD, Asset Renewals Matrix Agreement (ARMA) Memorandum of Understanding, data and format of data required from OD on existing assets at Initiate design phase</a:t>
            </a:r>
            <a:r>
              <a:rPr lang="en-GB" dirty="0"/>
              <a:t>.</a:t>
            </a:r>
          </a:p>
          <a:p>
            <a:r>
              <a:rPr lang="en-GB" dirty="0"/>
              <a:t>9, Handover Deliverables, aligning to stage gate lifecycle, stage A to F of GG182 and the ADER</a:t>
            </a:r>
          </a:p>
          <a:p>
            <a:r>
              <a:rPr lang="en-GB" dirty="0"/>
              <a:t>10, Risk and Opportunities, </a:t>
            </a:r>
            <a:r>
              <a:rPr lang="en-US" dirty="0"/>
              <a:t>Example content for project risk and opportunity registers based on previous SM projects and consultation with SME’s</a:t>
            </a:r>
          </a:p>
          <a:p>
            <a:r>
              <a:rPr lang="en-US" dirty="0"/>
              <a:t>11, Efficiency and Benefits, Description of Handover efficiencies gain by using the Handover playbook on a project, Standard content for project efficiency and benefits registers based on previous SM projects and consultation with SME’s</a:t>
            </a:r>
          </a:p>
          <a:p>
            <a:r>
              <a:rPr lang="en-US" dirty="0"/>
              <a:t>12, Conclusion and Close Out</a:t>
            </a:r>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44B73D-144E-4479-B300-F3AE3BB680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0301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44B73D-144E-4479-B300-F3AE3BB680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414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44B73D-144E-4479-B300-F3AE3BB680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44991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8BCB"/>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75DE8D85-08C5-4FD7-BA5D-CCC15B3ED58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8880" b="-6"/>
          <a:stretch/>
        </p:blipFill>
        <p:spPr>
          <a:xfrm>
            <a:off x="-6000" y="1296366"/>
            <a:ext cx="12204000" cy="5568383"/>
          </a:xfrm>
          <a:prstGeom prst="rect">
            <a:avLst/>
          </a:prstGeom>
        </p:spPr>
      </p:pic>
      <p:sp>
        <p:nvSpPr>
          <p:cNvPr id="2" name="Title 1"/>
          <p:cNvSpPr>
            <a:spLocks noGrp="1"/>
          </p:cNvSpPr>
          <p:nvPr userDrawn="1">
            <p:ph type="ctrTitle" hasCustomPrompt="1"/>
          </p:nvPr>
        </p:nvSpPr>
        <p:spPr>
          <a:xfrm>
            <a:off x="3353754" y="2007605"/>
            <a:ext cx="8285797" cy="2364370"/>
          </a:xfrm>
          <a:prstGeom prst="rect">
            <a:avLst/>
          </a:prstGeom>
        </p:spPr>
        <p:txBody>
          <a:bodyPr anchor="t" anchorCtr="0">
            <a:normAutofit/>
          </a:bodyPr>
          <a:lstStyle>
            <a:lvl1pPr algn="l">
              <a:lnSpc>
                <a:spcPct val="100000"/>
              </a:lnSpc>
              <a:defRPr sz="3801" b="1">
                <a:solidFill>
                  <a:schemeClr val="bg1"/>
                </a:solidFill>
              </a:defRPr>
            </a:lvl1pPr>
          </a:lstStyle>
          <a:p>
            <a:r>
              <a:rPr lang="en-US"/>
              <a:t>Add your main        </a:t>
            </a:r>
            <a:br>
              <a:rPr lang="en-US"/>
            </a:br>
            <a:r>
              <a:rPr lang="en-US"/>
              <a:t>Keep text within the shape.</a:t>
            </a:r>
          </a:p>
        </p:txBody>
      </p:sp>
      <p:sp>
        <p:nvSpPr>
          <p:cNvPr id="3" name="Subtitle 2"/>
          <p:cNvSpPr>
            <a:spLocks noGrp="1"/>
          </p:cNvSpPr>
          <p:nvPr userDrawn="1">
            <p:ph type="subTitle" idx="1" hasCustomPrompt="1"/>
          </p:nvPr>
        </p:nvSpPr>
        <p:spPr>
          <a:xfrm>
            <a:off x="3353754" y="4622540"/>
            <a:ext cx="8285797" cy="1327411"/>
          </a:xfrm>
        </p:spPr>
        <p:txBody>
          <a:bodyPr>
            <a:normAutofit/>
          </a:bodyPr>
          <a:lstStyle>
            <a:lvl1pPr marL="0" indent="0" algn="l">
              <a:lnSpc>
                <a:spcPct val="100000"/>
              </a:lnSpc>
              <a:spcBef>
                <a:spcPts val="0"/>
              </a:spcBef>
              <a:buNone/>
              <a:defRPr sz="2800">
                <a:solidFill>
                  <a:schemeClr val="bg1"/>
                </a:solidFill>
              </a:defRPr>
            </a:lvl1pPr>
            <a:lvl2pPr marL="457184" indent="0" algn="ctr">
              <a:buNone/>
              <a:defRPr sz="2000"/>
            </a:lvl2pPr>
            <a:lvl3pPr marL="914365" indent="0" algn="ctr">
              <a:buNone/>
              <a:defRPr sz="1801"/>
            </a:lvl3pPr>
            <a:lvl4pPr marL="1371550" indent="0" algn="ctr">
              <a:buNone/>
              <a:defRPr sz="1600"/>
            </a:lvl4pPr>
            <a:lvl5pPr marL="1828732" indent="0" algn="ctr">
              <a:buNone/>
              <a:defRPr sz="1600"/>
            </a:lvl5pPr>
            <a:lvl6pPr marL="2285915" indent="0" algn="ctr">
              <a:buNone/>
              <a:defRPr sz="1600"/>
            </a:lvl6pPr>
            <a:lvl7pPr marL="2743096" indent="0" algn="ctr">
              <a:buNone/>
              <a:defRPr sz="1600"/>
            </a:lvl7pPr>
            <a:lvl8pPr marL="3200280" indent="0" algn="ctr">
              <a:buNone/>
              <a:defRPr sz="1600"/>
            </a:lvl8pPr>
            <a:lvl9pPr marL="3657464" indent="0" algn="ctr">
              <a:buNone/>
              <a:defRPr sz="1600"/>
            </a:lvl9pPr>
          </a:lstStyle>
          <a:p>
            <a:r>
              <a:rPr lang="en-US"/>
              <a:t>You can add sub-header</a:t>
            </a:r>
          </a:p>
          <a:p>
            <a:r>
              <a:rPr lang="en-US"/>
              <a:t>information here.</a:t>
            </a:r>
            <a:endParaRPr lang="en-GB"/>
          </a:p>
        </p:txBody>
      </p:sp>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210505" y="6254403"/>
            <a:ext cx="2399346" cy="365125"/>
          </a:xfrm>
          <a:prstGeom prst="rect">
            <a:avLst/>
          </a:prstGeom>
        </p:spPr>
        <p:txBody>
          <a:bodyPr/>
          <a:lstStyle>
            <a:lvl1pPr algn="r">
              <a:defRPr sz="1801">
                <a:solidFill>
                  <a:schemeClr val="bg1"/>
                </a:solidFill>
                <a:latin typeface="Arial" panose="020B0604020202020204" pitchFamily="34" charset="0"/>
                <a:cs typeface="Arial" panose="020B0604020202020204" pitchFamily="34" charset="0"/>
              </a:defRPr>
            </a:lvl1pPr>
          </a:lstStyle>
          <a:p>
            <a:r>
              <a:rPr lang="en-US"/>
              <a:t>29 March 2023</a:t>
            </a:r>
            <a:endParaRPr lang="en-GB"/>
          </a:p>
        </p:txBody>
      </p:sp>
      <p:sp>
        <p:nvSpPr>
          <p:cNvPr id="6" name="Rectangle 5">
            <a:extLst>
              <a:ext uri="{FF2B5EF4-FFF2-40B4-BE49-F238E27FC236}">
                <a16:creationId xmlns:a16="http://schemas.microsoft.com/office/drawing/2014/main" id="{ACB5B2E2-6719-2C42-9E93-3133E996FA21}"/>
              </a:ext>
            </a:extLst>
          </p:cNvPr>
          <p:cNvSpPr/>
          <p:nvPr userDrawn="1"/>
        </p:nvSpPr>
        <p:spPr>
          <a:xfrm>
            <a:off x="0" y="-1"/>
            <a:ext cx="12204000" cy="1457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pic>
        <p:nvPicPr>
          <p:cNvPr id="5" name="Graphic 4">
            <a:extLst>
              <a:ext uri="{FF2B5EF4-FFF2-40B4-BE49-F238E27FC236}">
                <a16:creationId xmlns:a16="http://schemas.microsoft.com/office/drawing/2014/main" id="{207EA472-55CD-704B-A6D6-F2FDF099F1F0}"/>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0950" y="163574"/>
            <a:ext cx="4201612" cy="1121217"/>
          </a:xfrm>
          <a:prstGeom prst="rect">
            <a:avLst/>
          </a:prstGeom>
        </p:spPr>
      </p:pic>
    </p:spTree>
    <p:extLst>
      <p:ext uri="{BB962C8B-B14F-4D97-AF65-F5344CB8AC3E}">
        <p14:creationId xmlns:p14="http://schemas.microsoft.com/office/powerpoint/2010/main" val="4137231571"/>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1">
    <p:bg>
      <p:bgPr>
        <a:solidFill>
          <a:srgbClr val="008BCB"/>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D9C89F49-A33F-2641-8957-33362E60D334}"/>
              </a:ext>
            </a:extLst>
          </p:cNvPr>
          <p:cNvSpPr/>
          <p:nvPr userDrawn="1"/>
        </p:nvSpPr>
        <p:spPr>
          <a:xfrm>
            <a:off x="1" y="0"/>
            <a:ext cx="7947212" cy="6858000"/>
          </a:xfrm>
          <a:custGeom>
            <a:avLst/>
            <a:gdLst>
              <a:gd name="connsiteX0" fmla="*/ 7435786 w 8283388"/>
              <a:gd name="connsiteY0" fmla="*/ 0 h 6858000"/>
              <a:gd name="connsiteX1" fmla="*/ 8283388 w 8283388"/>
              <a:gd name="connsiteY1" fmla="*/ 5913120 h 6858000"/>
              <a:gd name="connsiteX2" fmla="*/ 6139685 w 8283388"/>
              <a:gd name="connsiteY2" fmla="*/ 6858000 h 6858000"/>
              <a:gd name="connsiteX3" fmla="*/ 0 w 8283388"/>
              <a:gd name="connsiteY3" fmla="*/ 6858000 h 6858000"/>
              <a:gd name="connsiteX4" fmla="*/ 0 w 8283388"/>
              <a:gd name="connsiteY4" fmla="*/ 1494551 h 6858000"/>
              <a:gd name="connsiteX5" fmla="*/ 813650 w 8283388"/>
              <a:gd name="connsiteY5" fmla="*/ 1339007 h 6858000"/>
              <a:gd name="connsiteX6" fmla="*/ 7435786 w 8283388"/>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83388" h="6858000">
                <a:moveTo>
                  <a:pt x="7435786" y="0"/>
                </a:moveTo>
                <a:lnTo>
                  <a:pt x="8283388" y="5913120"/>
                </a:lnTo>
                <a:lnTo>
                  <a:pt x="6139685" y="6858000"/>
                </a:lnTo>
                <a:lnTo>
                  <a:pt x="0" y="6858000"/>
                </a:lnTo>
                <a:lnTo>
                  <a:pt x="0" y="1494551"/>
                </a:lnTo>
                <a:lnTo>
                  <a:pt x="813650" y="1339007"/>
                </a:lnTo>
                <a:cubicBezTo>
                  <a:pt x="3005585" y="909831"/>
                  <a:pt x="5267015" y="403438"/>
                  <a:pt x="7435786" y="0"/>
                </a:cubicBezTo>
                <a:close/>
              </a:path>
            </a:pathLst>
          </a:cu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1"/>
          </a:p>
        </p:txBody>
      </p:sp>
      <p:sp>
        <p:nvSpPr>
          <p:cNvPr id="6" name="Slide Number Placeholder 5">
            <a:extLst>
              <a:ext uri="{FF2B5EF4-FFF2-40B4-BE49-F238E27FC236}">
                <a16:creationId xmlns:a16="http://schemas.microsoft.com/office/drawing/2014/main" id="{F0C7D440-F7E1-3942-8455-36665A865D53}"/>
              </a:ext>
            </a:extLst>
          </p:cNvPr>
          <p:cNvSpPr>
            <a:spLocks noGrp="1"/>
          </p:cNvSpPr>
          <p:nvPr>
            <p:ph type="sldNum" sz="quarter" idx="4"/>
          </p:nvPr>
        </p:nvSpPr>
        <p:spPr>
          <a:xfrm>
            <a:off x="8233664" y="6492876"/>
            <a:ext cx="894073" cy="365125"/>
          </a:xfrm>
          <a:prstGeom prst="rect">
            <a:avLst/>
          </a:prstGeom>
        </p:spPr>
        <p:txBody>
          <a:bodyPr vert="horz" lIns="91440" tIns="45720" rIns="91440" bIns="45720" rtlCol="0" anchor="ctr"/>
          <a:lstStyle>
            <a:defPPr>
              <a:defRPr lang="en-US"/>
            </a:defPPr>
            <a:lvl1pPr marL="0" algn="r" defTabSz="457206" rtl="0" eaLnBrk="1" latinLnBrk="0" hangingPunct="1">
              <a:defRPr lang="en-GB" sz="1200" kern="1200" smtClean="0">
                <a:solidFill>
                  <a:schemeClr val="bg1"/>
                </a:solidFill>
                <a:latin typeface="Arial" panose="020B0604020202020204" pitchFamily="34" charset="0"/>
                <a:ea typeface="+mn-ea"/>
                <a:cs typeface="Arial" panose="020B0604020202020204" pitchFamily="34" charset="0"/>
              </a:defRPr>
            </a:lvl1pPr>
            <a:lvl2pPr marL="457206" algn="l" defTabSz="457206" rtl="0" eaLnBrk="1" latinLnBrk="0" hangingPunct="1">
              <a:defRPr sz="1801" kern="1200">
                <a:solidFill>
                  <a:schemeClr val="tx1"/>
                </a:solidFill>
                <a:latin typeface="+mn-lt"/>
                <a:ea typeface="+mn-ea"/>
                <a:cs typeface="+mn-cs"/>
              </a:defRPr>
            </a:lvl2pPr>
            <a:lvl3pPr marL="914411" algn="l" defTabSz="457206" rtl="0" eaLnBrk="1" latinLnBrk="0" hangingPunct="1">
              <a:defRPr sz="1801" kern="1200">
                <a:solidFill>
                  <a:schemeClr val="tx1"/>
                </a:solidFill>
                <a:latin typeface="+mn-lt"/>
                <a:ea typeface="+mn-ea"/>
                <a:cs typeface="+mn-cs"/>
              </a:defRPr>
            </a:lvl3pPr>
            <a:lvl4pPr marL="1371617" algn="l" defTabSz="457206" rtl="0" eaLnBrk="1" latinLnBrk="0" hangingPunct="1">
              <a:defRPr sz="1801" kern="1200">
                <a:solidFill>
                  <a:schemeClr val="tx1"/>
                </a:solidFill>
                <a:latin typeface="+mn-lt"/>
                <a:ea typeface="+mn-ea"/>
                <a:cs typeface="+mn-cs"/>
              </a:defRPr>
            </a:lvl4pPr>
            <a:lvl5pPr marL="1828823" algn="l" defTabSz="457206" rtl="0" eaLnBrk="1" latinLnBrk="0" hangingPunct="1">
              <a:defRPr sz="1801" kern="1200">
                <a:solidFill>
                  <a:schemeClr val="tx1"/>
                </a:solidFill>
                <a:latin typeface="+mn-lt"/>
                <a:ea typeface="+mn-ea"/>
                <a:cs typeface="+mn-cs"/>
              </a:defRPr>
            </a:lvl5pPr>
            <a:lvl6pPr marL="2286029" algn="l" defTabSz="457206" rtl="0" eaLnBrk="1" latinLnBrk="0" hangingPunct="1">
              <a:defRPr sz="1801" kern="1200">
                <a:solidFill>
                  <a:schemeClr val="tx1"/>
                </a:solidFill>
                <a:latin typeface="+mn-lt"/>
                <a:ea typeface="+mn-ea"/>
                <a:cs typeface="+mn-cs"/>
              </a:defRPr>
            </a:lvl6pPr>
            <a:lvl7pPr marL="2743234" algn="l" defTabSz="457206" rtl="0" eaLnBrk="1" latinLnBrk="0" hangingPunct="1">
              <a:defRPr sz="1801" kern="1200">
                <a:solidFill>
                  <a:schemeClr val="tx1"/>
                </a:solidFill>
                <a:latin typeface="+mn-lt"/>
                <a:ea typeface="+mn-ea"/>
                <a:cs typeface="+mn-cs"/>
              </a:defRPr>
            </a:lvl7pPr>
            <a:lvl8pPr marL="3200440" algn="l" defTabSz="457206" rtl="0" eaLnBrk="1" latinLnBrk="0" hangingPunct="1">
              <a:defRPr sz="1801" kern="1200">
                <a:solidFill>
                  <a:schemeClr val="tx1"/>
                </a:solidFill>
                <a:latin typeface="+mn-lt"/>
                <a:ea typeface="+mn-ea"/>
                <a:cs typeface="+mn-cs"/>
              </a:defRPr>
            </a:lvl8pPr>
            <a:lvl9pPr marL="3657646" algn="l" defTabSz="457206" rtl="0" eaLnBrk="1" latinLnBrk="0" hangingPunct="1">
              <a:defRPr sz="1801" kern="1200">
                <a:solidFill>
                  <a:schemeClr val="tx1"/>
                </a:solidFill>
                <a:latin typeface="+mn-lt"/>
                <a:ea typeface="+mn-ea"/>
                <a:cs typeface="+mn-cs"/>
              </a:defRPr>
            </a:lvl9pPr>
          </a:lstStyle>
          <a:p>
            <a:fld id="{FE6AE621-3147-654F-A0D9-2F74F51CBD5E}" type="slidenum">
              <a:rPr lang="en-GB" smtClean="0"/>
              <a:pPr/>
              <a:t>‹#›</a:t>
            </a:fld>
            <a:endParaRPr lang="en-GB" sz="1200" kern="1200">
              <a:solidFill>
                <a:schemeClr val="bg1"/>
              </a:solidFill>
              <a:latin typeface="Arial" panose="020B0604020202020204" pitchFamily="34" charset="0"/>
              <a:ea typeface="+mn-ea"/>
              <a:cs typeface="Arial" panose="020B0604020202020204" pitchFamily="34" charset="0"/>
            </a:endParaRPr>
          </a:p>
        </p:txBody>
      </p:sp>
      <p:sp>
        <p:nvSpPr>
          <p:cNvPr id="8" name="Footer Placeholder 4">
            <a:extLst>
              <a:ext uri="{FF2B5EF4-FFF2-40B4-BE49-F238E27FC236}">
                <a16:creationId xmlns:a16="http://schemas.microsoft.com/office/drawing/2014/main" id="{0054B1BD-1263-1E4B-94D9-64D1A5E6BDE7}"/>
              </a:ext>
            </a:extLst>
          </p:cNvPr>
          <p:cNvSpPr>
            <a:spLocks noGrp="1"/>
          </p:cNvSpPr>
          <p:nvPr>
            <p:ph type="ftr" sz="quarter" idx="3"/>
          </p:nvPr>
        </p:nvSpPr>
        <p:spPr>
          <a:xfrm>
            <a:off x="628649" y="6492876"/>
            <a:ext cx="6800089" cy="365125"/>
          </a:xfrm>
          <a:prstGeom prst="rect">
            <a:avLst/>
          </a:prstGeom>
        </p:spPr>
        <p:txBody>
          <a:bodyPr vert="horz" lIns="91440" tIns="45720" rIns="91440" bIns="45720" rtlCol="0" anchor="ctr"/>
          <a:lstStyle>
            <a:lvl1pPr algn="l">
              <a:defRPr lang="en-GB" sz="1200" kern="1200" dirty="0">
                <a:solidFill>
                  <a:schemeClr val="bg1"/>
                </a:solidFill>
                <a:latin typeface="Arial" panose="020B0604020202020204" pitchFamily="34" charset="0"/>
                <a:ea typeface="+mn-ea"/>
                <a:cs typeface="Arial" panose="020B0604020202020204" pitchFamily="34" charset="0"/>
              </a:defRPr>
            </a:lvl1pPr>
          </a:lstStyle>
          <a:p>
            <a:pPr algn="l"/>
            <a:r>
              <a:rPr lang="en-GB"/>
              <a:t>SMPA Handover Improvements</a:t>
            </a:r>
          </a:p>
        </p:txBody>
      </p:sp>
      <p:pic>
        <p:nvPicPr>
          <p:cNvPr id="3" name="Graphic 2">
            <a:extLst>
              <a:ext uri="{FF2B5EF4-FFF2-40B4-BE49-F238E27FC236}">
                <a16:creationId xmlns:a16="http://schemas.microsoft.com/office/drawing/2014/main" id="{3ABE58E3-3B51-F141-9204-8EC0E83DC3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2461" y="327991"/>
            <a:ext cx="2681684" cy="715618"/>
          </a:xfrm>
          <a:prstGeom prst="rect">
            <a:avLst/>
          </a:prstGeom>
        </p:spPr>
      </p:pic>
      <p:sp>
        <p:nvSpPr>
          <p:cNvPr id="9" name="Title 1">
            <a:extLst>
              <a:ext uri="{FF2B5EF4-FFF2-40B4-BE49-F238E27FC236}">
                <a16:creationId xmlns:a16="http://schemas.microsoft.com/office/drawing/2014/main" id="{2FBE0665-EF74-514B-8781-DD694B0D2592}"/>
              </a:ext>
            </a:extLst>
          </p:cNvPr>
          <p:cNvSpPr>
            <a:spLocks noGrp="1"/>
          </p:cNvSpPr>
          <p:nvPr>
            <p:ph type="ctrTitle" hasCustomPrompt="1"/>
          </p:nvPr>
        </p:nvSpPr>
        <p:spPr>
          <a:xfrm>
            <a:off x="628652" y="2833500"/>
            <a:ext cx="6080908" cy="1323439"/>
          </a:xfrm>
        </p:spPr>
        <p:txBody>
          <a:bodyPr wrap="square" anchor="ctr" anchorCtr="0">
            <a:spAutoFit/>
          </a:bodyPr>
          <a:lstStyle>
            <a:lvl1pPr algn="l">
              <a:lnSpc>
                <a:spcPct val="100000"/>
              </a:lnSpc>
              <a:defRPr sz="4000" b="1" i="0" spc="-60" baseline="0">
                <a:solidFill>
                  <a:schemeClr val="bg1"/>
                </a:solidFill>
                <a:latin typeface="Arial" panose="020B0604020202020204" pitchFamily="34" charset="0"/>
                <a:cs typeface="Arial" panose="020B0604020202020204" pitchFamily="34" charset="0"/>
              </a:defRPr>
            </a:lvl1pPr>
          </a:lstStyle>
          <a:p>
            <a:r>
              <a:rPr lang="en-US"/>
              <a:t>Click to add your main        </a:t>
            </a:r>
            <a:br>
              <a:rPr lang="en-US"/>
            </a:br>
            <a:r>
              <a:rPr lang="en-US"/>
              <a:t>text within the shape</a:t>
            </a:r>
          </a:p>
        </p:txBody>
      </p:sp>
    </p:spTree>
    <p:extLst>
      <p:ext uri="{BB962C8B-B14F-4D97-AF65-F5344CB8AC3E}">
        <p14:creationId xmlns:p14="http://schemas.microsoft.com/office/powerpoint/2010/main" val="406528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2">
    <p:bg>
      <p:bgPr>
        <a:solidFill>
          <a:srgbClr val="008BCB"/>
        </a:solidFill>
        <a:effectLst/>
      </p:bgPr>
    </p:bg>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838202" y="2528072"/>
            <a:ext cx="8285797" cy="1323439"/>
          </a:xfrm>
          <a:prstGeom prst="rect">
            <a:avLst/>
          </a:prstGeom>
        </p:spPr>
        <p:txBody>
          <a:bodyPr anchor="ctr" anchorCtr="0">
            <a:spAutoFit/>
          </a:bodyPr>
          <a:lstStyle>
            <a:lvl1pPr algn="l">
              <a:lnSpc>
                <a:spcPct val="100000"/>
              </a:lnSpc>
              <a:defRPr sz="4000" b="1">
                <a:solidFill>
                  <a:schemeClr val="bg1"/>
                </a:solidFill>
              </a:defRPr>
            </a:lvl1pPr>
          </a:lstStyle>
          <a:p>
            <a:r>
              <a:rPr lang="en-US"/>
              <a:t>Add your main        </a:t>
            </a:r>
            <a:br>
              <a:rPr lang="en-US"/>
            </a:br>
            <a:r>
              <a:rPr lang="en-US"/>
              <a:t>Keep text within the shape.</a:t>
            </a:r>
          </a:p>
        </p:txBody>
      </p:sp>
      <p:sp>
        <p:nvSpPr>
          <p:cNvPr id="8" name="Date Placeholder 3">
            <a:extLst>
              <a:ext uri="{FF2B5EF4-FFF2-40B4-BE49-F238E27FC236}">
                <a16:creationId xmlns:a16="http://schemas.microsoft.com/office/drawing/2014/main" id="{43585584-954B-244A-A6DB-AB5BEE671EAB}"/>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bg1"/>
                </a:solidFill>
              </a:defRPr>
            </a:lvl1pPr>
          </a:lstStyle>
          <a:p>
            <a:r>
              <a:rPr lang="en-US"/>
              <a:t>29 March 2023</a:t>
            </a:r>
            <a:endParaRPr lang="en-GB"/>
          </a:p>
        </p:txBody>
      </p:sp>
      <p:sp>
        <p:nvSpPr>
          <p:cNvPr id="9" name="Footer Placeholder 3">
            <a:extLst>
              <a:ext uri="{FF2B5EF4-FFF2-40B4-BE49-F238E27FC236}">
                <a16:creationId xmlns:a16="http://schemas.microsoft.com/office/drawing/2014/main" id="{778084E0-75DD-8848-9DC5-611701F8A37E}"/>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l">
              <a:defRPr sz="1200">
                <a:solidFill>
                  <a:schemeClr val="bg1"/>
                </a:solidFill>
              </a:defRPr>
            </a:lvl1pPr>
          </a:lstStyle>
          <a:p>
            <a:r>
              <a:rPr lang="en-GB"/>
              <a:t>SMPA Handover Improvements</a:t>
            </a:r>
          </a:p>
        </p:txBody>
      </p:sp>
      <p:pic>
        <p:nvPicPr>
          <p:cNvPr id="13" name="Graphic 12">
            <a:extLst>
              <a:ext uri="{FF2B5EF4-FFF2-40B4-BE49-F238E27FC236}">
                <a16:creationId xmlns:a16="http://schemas.microsoft.com/office/drawing/2014/main" id="{B3DD239A-4F01-0446-B221-611352F528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17997" y="6164530"/>
            <a:ext cx="2336400" cy="623478"/>
          </a:xfrm>
          <a:prstGeom prst="rect">
            <a:avLst/>
          </a:prstGeom>
        </p:spPr>
      </p:pic>
    </p:spTree>
    <p:extLst>
      <p:ext uri="{BB962C8B-B14F-4D97-AF65-F5344CB8AC3E}">
        <p14:creationId xmlns:p14="http://schemas.microsoft.com/office/powerpoint/2010/main" val="2892471510"/>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Slide 3">
    <p:bg>
      <p:bgPr>
        <a:solidFill>
          <a:srgbClr val="002E5F"/>
        </a:solidFill>
        <a:effectLst/>
      </p:bgPr>
    </p:bg>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838202" y="2528072"/>
            <a:ext cx="8285797" cy="1323439"/>
          </a:xfrm>
          <a:prstGeom prst="rect">
            <a:avLst/>
          </a:prstGeom>
        </p:spPr>
        <p:txBody>
          <a:bodyPr anchor="ctr" anchorCtr="0">
            <a:spAutoFit/>
          </a:bodyPr>
          <a:lstStyle>
            <a:lvl1pPr algn="l">
              <a:lnSpc>
                <a:spcPct val="100000"/>
              </a:lnSpc>
              <a:defRPr sz="4000" b="1">
                <a:solidFill>
                  <a:schemeClr val="bg1"/>
                </a:solidFill>
              </a:defRPr>
            </a:lvl1pPr>
          </a:lstStyle>
          <a:p>
            <a:r>
              <a:rPr lang="en-US"/>
              <a:t>Add your main        </a:t>
            </a:r>
            <a:br>
              <a:rPr lang="en-US"/>
            </a:br>
            <a:r>
              <a:rPr lang="en-US"/>
              <a:t>Keep text within the shape.</a:t>
            </a:r>
          </a:p>
        </p:txBody>
      </p:sp>
      <p:sp>
        <p:nvSpPr>
          <p:cNvPr id="8" name="Date Placeholder 3">
            <a:extLst>
              <a:ext uri="{FF2B5EF4-FFF2-40B4-BE49-F238E27FC236}">
                <a16:creationId xmlns:a16="http://schemas.microsoft.com/office/drawing/2014/main" id="{43585584-954B-244A-A6DB-AB5BEE671EAB}"/>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bg1"/>
                </a:solidFill>
              </a:defRPr>
            </a:lvl1pPr>
          </a:lstStyle>
          <a:p>
            <a:r>
              <a:rPr lang="en-US"/>
              <a:t>29 March 2023</a:t>
            </a:r>
            <a:endParaRPr lang="en-GB"/>
          </a:p>
        </p:txBody>
      </p:sp>
      <p:sp>
        <p:nvSpPr>
          <p:cNvPr id="9" name="Footer Placeholder 3">
            <a:extLst>
              <a:ext uri="{FF2B5EF4-FFF2-40B4-BE49-F238E27FC236}">
                <a16:creationId xmlns:a16="http://schemas.microsoft.com/office/drawing/2014/main" id="{778084E0-75DD-8848-9DC5-611701F8A37E}"/>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l">
              <a:defRPr sz="1200">
                <a:solidFill>
                  <a:schemeClr val="bg1"/>
                </a:solidFill>
              </a:defRPr>
            </a:lvl1pPr>
          </a:lstStyle>
          <a:p>
            <a:r>
              <a:rPr lang="en-GB"/>
              <a:t>SMPA Handover Improvements</a:t>
            </a:r>
          </a:p>
        </p:txBody>
      </p:sp>
      <p:pic>
        <p:nvPicPr>
          <p:cNvPr id="5" name="Graphic 4">
            <a:extLst>
              <a:ext uri="{FF2B5EF4-FFF2-40B4-BE49-F238E27FC236}">
                <a16:creationId xmlns:a16="http://schemas.microsoft.com/office/drawing/2014/main" id="{15AEAF3D-E6E5-F144-9CCA-8E6FBCE443F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17997" y="6164530"/>
            <a:ext cx="2336400" cy="623478"/>
          </a:xfrm>
          <a:prstGeom prst="rect">
            <a:avLst/>
          </a:prstGeom>
        </p:spPr>
      </p:pic>
    </p:spTree>
    <p:extLst>
      <p:ext uri="{BB962C8B-B14F-4D97-AF65-F5344CB8AC3E}">
        <p14:creationId xmlns:p14="http://schemas.microsoft.com/office/powerpoint/2010/main" val="3077539199"/>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0864" y="365126"/>
            <a:ext cx="11090276" cy="942382"/>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50864" y="1457934"/>
            <a:ext cx="11090276" cy="4492016"/>
          </a:xfrm>
        </p:spPr>
        <p:txBody>
          <a:body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AE9442CD-F01D-D94C-9931-0131D05C8808}"/>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rgbClr val="4A4A4A"/>
                </a:solidFill>
              </a:defRPr>
            </a:lvl1pPr>
          </a:lstStyle>
          <a:p>
            <a:r>
              <a:rPr lang="en-US"/>
              <a:t>29 March 2023</a:t>
            </a:r>
            <a:endParaRPr lang="en-GB"/>
          </a:p>
        </p:txBody>
      </p:sp>
      <p:sp>
        <p:nvSpPr>
          <p:cNvPr id="5" name="Footer Placeholder 3">
            <a:extLst>
              <a:ext uri="{FF2B5EF4-FFF2-40B4-BE49-F238E27FC236}">
                <a16:creationId xmlns:a16="http://schemas.microsoft.com/office/drawing/2014/main" id="{A1F27389-263D-B647-B420-E2C2F853A843}"/>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l">
              <a:defRPr sz="1200">
                <a:solidFill>
                  <a:srgbClr val="4A4A4A"/>
                </a:solidFill>
              </a:defRPr>
            </a:lvl1pPr>
          </a:lstStyle>
          <a:p>
            <a:r>
              <a:rPr lang="en-GB"/>
              <a:t>SMPA Handover Improvements</a:t>
            </a:r>
          </a:p>
        </p:txBody>
      </p:sp>
    </p:spTree>
    <p:extLst>
      <p:ext uri="{BB962C8B-B14F-4D97-AF65-F5344CB8AC3E}">
        <p14:creationId xmlns:p14="http://schemas.microsoft.com/office/powerpoint/2010/main" val="20219382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50864" y="365126"/>
            <a:ext cx="11090276" cy="942382"/>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550865" y="1457934"/>
            <a:ext cx="5292094" cy="4492016"/>
          </a:xfr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349045" y="1457934"/>
            <a:ext cx="5292094" cy="4492016"/>
          </a:xfrm>
        </p:spPr>
        <p:txBody>
          <a:bodyPr/>
          <a:lstStyle/>
          <a:p>
            <a:pPr lvl="0"/>
            <a:r>
              <a:rPr lang="en-US"/>
              <a:t>Click to edit Master text styles</a:t>
            </a:r>
          </a:p>
          <a:p>
            <a:pPr lvl="1"/>
            <a:r>
              <a:rPr lang="en-US"/>
              <a:t>Second level</a:t>
            </a:r>
          </a:p>
          <a:p>
            <a:pPr lvl="2"/>
            <a:r>
              <a:rPr lang="en-US"/>
              <a:t>Third level</a:t>
            </a:r>
          </a:p>
        </p:txBody>
      </p:sp>
      <p:sp>
        <p:nvSpPr>
          <p:cNvPr id="5" name="Date Placeholder 3">
            <a:extLst>
              <a:ext uri="{FF2B5EF4-FFF2-40B4-BE49-F238E27FC236}">
                <a16:creationId xmlns:a16="http://schemas.microsoft.com/office/drawing/2014/main" id="{A0EF04F7-8023-154D-84D5-3840E8C32E5B}"/>
              </a:ext>
            </a:extLst>
          </p:cNvPr>
          <p:cNvSpPr>
            <a:spLocks noGrp="1"/>
          </p:cNvSpPr>
          <p:nvPr>
            <p:ph type="dt" sz="half" idx="10"/>
          </p:nvPr>
        </p:nvSpPr>
        <p:spPr>
          <a:xfrm>
            <a:off x="838201" y="6356351"/>
            <a:ext cx="2743200" cy="365125"/>
          </a:xfrm>
          <a:prstGeom prst="rect">
            <a:avLst/>
          </a:prstGeom>
        </p:spPr>
        <p:txBody>
          <a:bodyPr vert="horz" lIns="91440" tIns="45720" rIns="91440" bIns="45720" rtlCol="0" anchor="ctr"/>
          <a:lstStyle>
            <a:lvl1pPr algn="l">
              <a:defRPr sz="1200">
                <a:solidFill>
                  <a:srgbClr val="4A4A4A"/>
                </a:solidFill>
              </a:defRPr>
            </a:lvl1pPr>
          </a:lstStyle>
          <a:p>
            <a:r>
              <a:rPr lang="en-US"/>
              <a:t>29 March 2023</a:t>
            </a:r>
            <a:endParaRPr lang="en-GB"/>
          </a:p>
        </p:txBody>
      </p:sp>
      <p:sp>
        <p:nvSpPr>
          <p:cNvPr id="6" name="Footer Placeholder 3">
            <a:extLst>
              <a:ext uri="{FF2B5EF4-FFF2-40B4-BE49-F238E27FC236}">
                <a16:creationId xmlns:a16="http://schemas.microsoft.com/office/drawing/2014/main" id="{BA422E23-0473-814E-8F36-2FEC09CE5E5D}"/>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l">
              <a:defRPr sz="1200">
                <a:solidFill>
                  <a:srgbClr val="4A4A4A"/>
                </a:solidFill>
              </a:defRPr>
            </a:lvl1pPr>
          </a:lstStyle>
          <a:p>
            <a:r>
              <a:rPr lang="en-GB"/>
              <a:t>SMPA Handover Improvements</a:t>
            </a:r>
          </a:p>
        </p:txBody>
      </p:sp>
    </p:spTree>
    <p:extLst>
      <p:ext uri="{BB962C8B-B14F-4D97-AF65-F5344CB8AC3E}">
        <p14:creationId xmlns:p14="http://schemas.microsoft.com/office/powerpoint/2010/main" val="4247549836"/>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50864" y="365126"/>
            <a:ext cx="11090276" cy="942382"/>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AB6BDBC1-C983-1D42-A4D2-82C84FE9AD19}"/>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051">
                <a:solidFill>
                  <a:schemeClr val="tx1">
                    <a:tint val="75000"/>
                  </a:schemeClr>
                </a:solidFill>
              </a:defRPr>
            </a:lvl1pPr>
          </a:lstStyle>
          <a:p>
            <a:r>
              <a:rPr lang="en-US"/>
              <a:t>29 March 2023</a:t>
            </a:r>
            <a:endParaRPr lang="en-GB"/>
          </a:p>
        </p:txBody>
      </p:sp>
      <p:sp>
        <p:nvSpPr>
          <p:cNvPr id="4" name="Footer Placeholder 3">
            <a:extLst>
              <a:ext uri="{FF2B5EF4-FFF2-40B4-BE49-F238E27FC236}">
                <a16:creationId xmlns:a16="http://schemas.microsoft.com/office/drawing/2014/main" id="{5E0042C2-7ECF-6547-8995-5652FC4B3D48}"/>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051">
                <a:solidFill>
                  <a:schemeClr val="tx1">
                    <a:tint val="75000"/>
                  </a:schemeClr>
                </a:solidFill>
              </a:defRPr>
            </a:lvl1pPr>
          </a:lstStyle>
          <a:p>
            <a:r>
              <a:rPr lang="en-GB"/>
              <a:t>SMPA Handover Improvements</a:t>
            </a:r>
          </a:p>
        </p:txBody>
      </p:sp>
    </p:spTree>
    <p:extLst>
      <p:ext uri="{BB962C8B-B14F-4D97-AF65-F5344CB8AC3E}">
        <p14:creationId xmlns:p14="http://schemas.microsoft.com/office/powerpoint/2010/main" val="1308189323"/>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9820A52-D575-8E42-BD20-831328DAFF06}"/>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rgbClr val="4A4A4A"/>
                </a:solidFill>
              </a:defRPr>
            </a:lvl1pPr>
          </a:lstStyle>
          <a:p>
            <a:r>
              <a:rPr lang="en-US"/>
              <a:t>29 March 2023</a:t>
            </a:r>
            <a:endParaRPr lang="en-GB"/>
          </a:p>
        </p:txBody>
      </p:sp>
      <p:sp>
        <p:nvSpPr>
          <p:cNvPr id="3" name="Footer Placeholder 3">
            <a:extLst>
              <a:ext uri="{FF2B5EF4-FFF2-40B4-BE49-F238E27FC236}">
                <a16:creationId xmlns:a16="http://schemas.microsoft.com/office/drawing/2014/main" id="{D963F9BE-3CF0-F942-B536-55CC04FFA030}"/>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l">
              <a:defRPr sz="1200">
                <a:solidFill>
                  <a:srgbClr val="4A4A4A"/>
                </a:solidFill>
              </a:defRPr>
            </a:lvl1pPr>
          </a:lstStyle>
          <a:p>
            <a:r>
              <a:rPr lang="en-GB"/>
              <a:t>SMPA Handover Improvements</a:t>
            </a:r>
          </a:p>
        </p:txBody>
      </p:sp>
    </p:spTree>
    <p:extLst>
      <p:ext uri="{BB962C8B-B14F-4D97-AF65-F5344CB8AC3E}">
        <p14:creationId xmlns:p14="http://schemas.microsoft.com/office/powerpoint/2010/main" val="3841194860"/>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mp; Content A">
    <p:spTree>
      <p:nvGrpSpPr>
        <p:cNvPr id="1" name=""/>
        <p:cNvGrpSpPr/>
        <p:nvPr/>
      </p:nvGrpSpPr>
      <p:grpSpPr>
        <a:xfrm>
          <a:off x="0" y="0"/>
          <a:ext cx="0" cy="0"/>
          <a:chOff x="0" y="0"/>
          <a:chExt cx="0" cy="0"/>
        </a:xfrm>
      </p:grpSpPr>
      <p:grpSp>
        <p:nvGrpSpPr>
          <p:cNvPr id="5" name="Group 4"/>
          <p:cNvGrpSpPr/>
          <p:nvPr userDrawn="1"/>
        </p:nvGrpSpPr>
        <p:grpSpPr>
          <a:xfrm>
            <a:off x="0" y="1"/>
            <a:ext cx="12192000" cy="476249"/>
            <a:chOff x="0" y="0"/>
            <a:chExt cx="9144000" cy="476249"/>
          </a:xfrm>
        </p:grpSpPr>
        <p:sp>
          <p:nvSpPr>
            <p:cNvPr id="3" name="Rectangle 2"/>
            <p:cNvSpPr/>
            <p:nvPr userDrawn="1"/>
          </p:nvSpPr>
          <p:spPr>
            <a:xfrm>
              <a:off x="0" y="0"/>
              <a:ext cx="9144000" cy="4762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4" name="Parallelogram 3"/>
            <p:cNvSpPr/>
            <p:nvPr userDrawn="1"/>
          </p:nvSpPr>
          <p:spPr>
            <a:xfrm>
              <a:off x="6807200" y="0"/>
              <a:ext cx="2032000" cy="476249"/>
            </a:xfrm>
            <a:prstGeom prst="parallelogram">
              <a:avLst>
                <a:gd name="adj" fmla="val 37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grpSp>
      <p:sp>
        <p:nvSpPr>
          <p:cNvPr id="20" name="Content Placeholder 19"/>
          <p:cNvSpPr>
            <a:spLocks noGrp="1"/>
          </p:cNvSpPr>
          <p:nvPr>
            <p:ph sz="quarter" idx="15"/>
          </p:nvPr>
        </p:nvSpPr>
        <p:spPr>
          <a:xfrm>
            <a:off x="430806" y="1844675"/>
            <a:ext cx="9936631" cy="4140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431804" y="476254"/>
            <a:ext cx="9935633" cy="741363"/>
          </a:xfrm>
        </p:spPr>
        <p:txBody>
          <a:bodyPr anchor="b"/>
          <a:lstStyle>
            <a:lvl1pPr>
              <a:defRPr spc="30" baseline="0"/>
            </a:lvl1pPr>
          </a:lstStyle>
          <a:p>
            <a:r>
              <a:rPr lang="en-US" dirty="0"/>
              <a:t>Click to edit Master title style</a:t>
            </a:r>
          </a:p>
        </p:txBody>
      </p:sp>
      <p:sp>
        <p:nvSpPr>
          <p:cNvPr id="8" name="Text Placeholder 15"/>
          <p:cNvSpPr>
            <a:spLocks noGrp="1"/>
          </p:cNvSpPr>
          <p:nvPr>
            <p:ph type="body" sz="quarter" idx="14"/>
          </p:nvPr>
        </p:nvSpPr>
        <p:spPr>
          <a:xfrm>
            <a:off x="431804" y="1217617"/>
            <a:ext cx="9935633" cy="349913"/>
          </a:xfrm>
          <a:prstGeom prst="rect">
            <a:avLst/>
          </a:prstGeom>
        </p:spPr>
        <p:txBody>
          <a:bodyPr anchor="ctr">
            <a:normAutofit/>
          </a:bodyPr>
          <a:lstStyle>
            <a:lvl1pPr marL="0" indent="0">
              <a:buNone/>
              <a:defRPr sz="1800" b="0" spc="30" baseline="0">
                <a:solidFill>
                  <a:schemeClr val="tx1"/>
                </a:solidFill>
              </a:defRPr>
            </a:lvl1pPr>
          </a:lstStyle>
          <a:p>
            <a:pPr lvl="0"/>
            <a:r>
              <a:rPr lang="en-US" dirty="0"/>
              <a:t>Click to edit Master text styles</a:t>
            </a:r>
          </a:p>
        </p:txBody>
      </p:sp>
      <p:sp>
        <p:nvSpPr>
          <p:cNvPr id="18" name="Slide Number Placeholder 5"/>
          <p:cNvSpPr>
            <a:spLocks noGrp="1"/>
          </p:cNvSpPr>
          <p:nvPr>
            <p:ph type="sldNum" sz="quarter" idx="12"/>
          </p:nvPr>
        </p:nvSpPr>
        <p:spPr>
          <a:xfrm>
            <a:off x="10858503" y="323856"/>
            <a:ext cx="558796" cy="152399"/>
          </a:xfrm>
        </p:spPr>
        <p:txBody>
          <a:bodyPr lIns="0" tIns="0" rIns="0" bIns="0" anchor="b"/>
          <a:lstStyle>
            <a:lvl1pPr>
              <a:defRPr sz="1000">
                <a:solidFill>
                  <a:schemeClr val="accent3">
                    <a:lumMod val="75000"/>
                  </a:schemeClr>
                </a:solidFill>
              </a:defRPr>
            </a:lvl1pPr>
          </a:lstStyle>
          <a:p>
            <a:fld id="{7D58582A-2FAD-41F5-84A6-08E6FF7F87A2}" type="slidenum">
              <a:rPr lang="en-US" smtClean="0"/>
              <a:pPr/>
              <a:t>‹#›</a:t>
            </a:fld>
            <a:endParaRPr lang="en-US" dirty="0"/>
          </a:p>
        </p:txBody>
      </p:sp>
      <p:sp>
        <p:nvSpPr>
          <p:cNvPr id="6" name="Footer Placeholder 4">
            <a:extLst>
              <a:ext uri="{FF2B5EF4-FFF2-40B4-BE49-F238E27FC236}">
                <a16:creationId xmlns:a16="http://schemas.microsoft.com/office/drawing/2014/main" id="{C8185808-3B2E-5730-7E85-392BAB2BE518}"/>
              </a:ext>
            </a:extLst>
          </p:cNvPr>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SMPA Handover Improvements</a:t>
            </a:r>
          </a:p>
        </p:txBody>
      </p:sp>
    </p:spTree>
    <p:extLst>
      <p:ext uri="{BB962C8B-B14F-4D97-AF65-F5344CB8AC3E}">
        <p14:creationId xmlns:p14="http://schemas.microsoft.com/office/powerpoint/2010/main" val="407583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62">
          <p15:clr>
            <a:srgbClr val="F26B43"/>
          </p15:clr>
        </p15:guide>
        <p15:guide id="2" orient="horz" pos="3770">
          <p15:clr>
            <a:srgbClr val="F26B43"/>
          </p15:clr>
        </p15:guide>
        <p15:guide id="3" pos="6531">
          <p15:clr>
            <a:srgbClr val="F26B43"/>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0D59EE17-264F-46E5-AA78-9DA92EDAA5A8}"/>
              </a:ext>
            </a:extLst>
          </p:cNvPr>
          <p:cNvPicPr>
            <a:picLocks noChangeAspect="1"/>
          </p:cNvPicPr>
          <p:nvPr userDrawn="1"/>
        </p:nvPicPr>
        <p:blipFill rotWithShape="1">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r="95823"/>
          <a:stretch/>
        </p:blipFill>
        <p:spPr>
          <a:xfrm>
            <a:off x="1" y="0"/>
            <a:ext cx="509285" cy="6858000"/>
          </a:xfrm>
          <a:prstGeom prst="rect">
            <a:avLst/>
          </a:prstGeom>
        </p:spPr>
      </p:pic>
      <p:sp>
        <p:nvSpPr>
          <p:cNvPr id="3" name="Text Placeholder 2"/>
          <p:cNvSpPr>
            <a:spLocks noGrp="1"/>
          </p:cNvSpPr>
          <p:nvPr>
            <p:ph type="body" idx="1"/>
          </p:nvPr>
        </p:nvSpPr>
        <p:spPr>
          <a:xfrm>
            <a:off x="550864" y="1457934"/>
            <a:ext cx="11090276" cy="44770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p:txBody>
      </p:sp>
      <p:sp>
        <p:nvSpPr>
          <p:cNvPr id="4" name="Footer Placeholder 3">
            <a:extLst>
              <a:ext uri="{FF2B5EF4-FFF2-40B4-BE49-F238E27FC236}">
                <a16:creationId xmlns:a16="http://schemas.microsoft.com/office/drawing/2014/main" id="{0C112C13-B38A-C343-A7C6-FB8C89985FDB}"/>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001">
                <a:solidFill>
                  <a:schemeClr val="tx1">
                    <a:tint val="75000"/>
                  </a:schemeClr>
                </a:solidFill>
                <a:latin typeface="Arial" panose="020B0604020202020204" pitchFamily="34" charset="0"/>
                <a:cs typeface="Arial" panose="020B0604020202020204" pitchFamily="34" charset="0"/>
              </a:defRPr>
            </a:lvl1pPr>
          </a:lstStyle>
          <a:p>
            <a:r>
              <a:rPr lang="en-GB"/>
              <a:t>SMPA Handover Improvements</a:t>
            </a:r>
          </a:p>
        </p:txBody>
      </p:sp>
      <p:sp>
        <p:nvSpPr>
          <p:cNvPr id="5" name="Title Placeholder 4">
            <a:extLst>
              <a:ext uri="{FF2B5EF4-FFF2-40B4-BE49-F238E27FC236}">
                <a16:creationId xmlns:a16="http://schemas.microsoft.com/office/drawing/2014/main" id="{57DEEFC2-E935-234C-87BE-43B71859C60C}"/>
              </a:ext>
            </a:extLst>
          </p:cNvPr>
          <p:cNvSpPr>
            <a:spLocks noGrp="1"/>
          </p:cNvSpPr>
          <p:nvPr>
            <p:ph type="title"/>
          </p:nvPr>
        </p:nvSpPr>
        <p:spPr>
          <a:xfrm>
            <a:off x="838202" y="365126"/>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9" name="Date Placeholder 3">
            <a:extLst>
              <a:ext uri="{FF2B5EF4-FFF2-40B4-BE49-F238E27FC236}">
                <a16:creationId xmlns:a16="http://schemas.microsoft.com/office/drawing/2014/main" id="{C74D6A5A-58BE-DB49-ACF3-067E48AD210C}"/>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001">
                <a:solidFill>
                  <a:schemeClr val="tx1">
                    <a:tint val="75000"/>
                  </a:schemeClr>
                </a:solidFill>
                <a:latin typeface="Arial" panose="020B0604020202020204" pitchFamily="34" charset="0"/>
                <a:cs typeface="Arial" panose="020B0604020202020204" pitchFamily="34" charset="0"/>
              </a:defRPr>
            </a:lvl1pPr>
          </a:lstStyle>
          <a:p>
            <a:r>
              <a:rPr lang="en-US"/>
              <a:t>29 March 2023</a:t>
            </a:r>
            <a:endParaRPr lang="en-GB"/>
          </a:p>
        </p:txBody>
      </p:sp>
      <p:pic>
        <p:nvPicPr>
          <p:cNvPr id="7" name="Graphic 6">
            <a:extLst>
              <a:ext uri="{FF2B5EF4-FFF2-40B4-BE49-F238E27FC236}">
                <a16:creationId xmlns:a16="http://schemas.microsoft.com/office/drawing/2014/main" id="{C6D2A103-B777-BB4B-AA65-08421A069736}"/>
              </a:ext>
            </a:extLst>
          </p:cNvPr>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716459" y="6164120"/>
            <a:ext cx="2337938" cy="623888"/>
          </a:xfrm>
          <a:prstGeom prst="rect">
            <a:avLst/>
          </a:prstGeom>
        </p:spPr>
      </p:pic>
    </p:spTree>
    <p:extLst>
      <p:ext uri="{BB962C8B-B14F-4D97-AF65-F5344CB8AC3E}">
        <p14:creationId xmlns:p14="http://schemas.microsoft.com/office/powerpoint/2010/main" val="3608880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p:txStyles>
    <p:titleStyle>
      <a:lvl1pPr algn="l" defTabSz="914365"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80" indent="-255580" algn="l" defTabSz="914365" rtl="0" eaLnBrk="1" latinLnBrk="0" hangingPunct="1">
        <a:lnSpc>
          <a:spcPct val="100000"/>
        </a:lnSpc>
        <a:spcBef>
          <a:spcPts val="1001"/>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45" indent="-249230" algn="l" defTabSz="914365"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37" indent="-165094" algn="l" defTabSz="914365" rtl="0" eaLnBrk="1" latinLnBrk="0" hangingPunct="1">
        <a:lnSpc>
          <a:spcPct val="100000"/>
        </a:lnSpc>
        <a:spcBef>
          <a:spcPts val="500"/>
        </a:spcBef>
        <a:buClr>
          <a:srgbClr val="008BCB"/>
        </a:buClr>
        <a:buFont typeface="Arial" panose="020B0604020202020204" pitchFamily="34" charset="0"/>
        <a:buChar char="•"/>
        <a:defRPr sz="1801" kern="1200">
          <a:solidFill>
            <a:srgbClr val="4A4A4A"/>
          </a:solidFill>
          <a:latin typeface="Arial" panose="020B0604020202020204" pitchFamily="34" charset="0"/>
          <a:ea typeface="+mn-ea"/>
          <a:cs typeface="Arial" panose="020B0604020202020204" pitchFamily="34" charset="0"/>
        </a:defRPr>
      </a:lvl3pPr>
      <a:lvl4pPr marL="828645" indent="-138108" algn="l" defTabSz="914365"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26" indent="-153982" algn="l" defTabSz="914365"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506"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689"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871"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054"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365" rtl="0" eaLnBrk="1" latinLnBrk="0" hangingPunct="1">
        <a:defRPr sz="1801" kern="1200">
          <a:solidFill>
            <a:schemeClr val="tx1"/>
          </a:solidFill>
          <a:latin typeface="+mn-lt"/>
          <a:ea typeface="+mn-ea"/>
          <a:cs typeface="+mn-cs"/>
        </a:defRPr>
      </a:lvl1pPr>
      <a:lvl2pPr marL="457184" algn="l" defTabSz="914365" rtl="0" eaLnBrk="1" latinLnBrk="0" hangingPunct="1">
        <a:defRPr sz="1801" kern="1200">
          <a:solidFill>
            <a:schemeClr val="tx1"/>
          </a:solidFill>
          <a:latin typeface="+mn-lt"/>
          <a:ea typeface="+mn-ea"/>
          <a:cs typeface="+mn-cs"/>
        </a:defRPr>
      </a:lvl2pPr>
      <a:lvl3pPr marL="914365" algn="l" defTabSz="914365" rtl="0" eaLnBrk="1" latinLnBrk="0" hangingPunct="1">
        <a:defRPr sz="1801" kern="1200">
          <a:solidFill>
            <a:schemeClr val="tx1"/>
          </a:solidFill>
          <a:latin typeface="+mn-lt"/>
          <a:ea typeface="+mn-ea"/>
          <a:cs typeface="+mn-cs"/>
        </a:defRPr>
      </a:lvl3pPr>
      <a:lvl4pPr marL="1371550" algn="l" defTabSz="914365" rtl="0" eaLnBrk="1" latinLnBrk="0" hangingPunct="1">
        <a:defRPr sz="1801" kern="1200">
          <a:solidFill>
            <a:schemeClr val="tx1"/>
          </a:solidFill>
          <a:latin typeface="+mn-lt"/>
          <a:ea typeface="+mn-ea"/>
          <a:cs typeface="+mn-cs"/>
        </a:defRPr>
      </a:lvl4pPr>
      <a:lvl5pPr marL="1828732" algn="l" defTabSz="914365" rtl="0" eaLnBrk="1" latinLnBrk="0" hangingPunct="1">
        <a:defRPr sz="1801" kern="1200">
          <a:solidFill>
            <a:schemeClr val="tx1"/>
          </a:solidFill>
          <a:latin typeface="+mn-lt"/>
          <a:ea typeface="+mn-ea"/>
          <a:cs typeface="+mn-cs"/>
        </a:defRPr>
      </a:lvl5pPr>
      <a:lvl6pPr marL="2285915" algn="l" defTabSz="914365" rtl="0" eaLnBrk="1" latinLnBrk="0" hangingPunct="1">
        <a:defRPr sz="1801" kern="1200">
          <a:solidFill>
            <a:schemeClr val="tx1"/>
          </a:solidFill>
          <a:latin typeface="+mn-lt"/>
          <a:ea typeface="+mn-ea"/>
          <a:cs typeface="+mn-cs"/>
        </a:defRPr>
      </a:lvl6pPr>
      <a:lvl7pPr marL="2743096" algn="l" defTabSz="914365" rtl="0" eaLnBrk="1" latinLnBrk="0" hangingPunct="1">
        <a:defRPr sz="1801" kern="1200">
          <a:solidFill>
            <a:schemeClr val="tx1"/>
          </a:solidFill>
          <a:latin typeface="+mn-lt"/>
          <a:ea typeface="+mn-ea"/>
          <a:cs typeface="+mn-cs"/>
        </a:defRPr>
      </a:lvl7pPr>
      <a:lvl8pPr marL="3200280" algn="l" defTabSz="914365" rtl="0" eaLnBrk="1" latinLnBrk="0" hangingPunct="1">
        <a:defRPr sz="1801" kern="1200">
          <a:solidFill>
            <a:schemeClr val="tx1"/>
          </a:solidFill>
          <a:latin typeface="+mn-lt"/>
          <a:ea typeface="+mn-ea"/>
          <a:cs typeface="+mn-cs"/>
        </a:defRPr>
      </a:lvl8pPr>
      <a:lvl9pPr marL="3657464" algn="l" defTabSz="914365"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4" orient="horz" pos="913">
          <p15:clr>
            <a:srgbClr val="F26B43"/>
          </p15:clr>
        </p15:guide>
        <p15:guide id="5" orient="horz" pos="3748">
          <p15:clr>
            <a:srgbClr val="F26B43"/>
          </p15:clr>
        </p15:guide>
        <p15:guide id="6" pos="347">
          <p15:clr>
            <a:srgbClr val="F26B43"/>
          </p15:clr>
        </p15:guide>
        <p15:guide id="7" pos="733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PDWG</a:t>
            </a:r>
            <a:br>
              <a:rPr lang="en-GB" dirty="0"/>
            </a:br>
            <a:r>
              <a:rPr lang="en-GB" dirty="0"/>
              <a:t>SMP Alliance </a:t>
            </a:r>
            <a:br>
              <a:rPr lang="en-GB" dirty="0"/>
            </a:br>
            <a:r>
              <a:rPr lang="en-GB" dirty="0"/>
              <a:t>Handover Improvements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29 March 2023</a:t>
            </a:r>
            <a:endPar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EEA4015D-1B40-B20D-9D9F-51FF4589483F}"/>
              </a:ext>
            </a:extLst>
          </p:cNvPr>
          <p:cNvSpPr txBox="1"/>
          <p:nvPr/>
        </p:nvSpPr>
        <p:spPr>
          <a:xfrm>
            <a:off x="3353754" y="5973197"/>
            <a:ext cx="3842913" cy="646331"/>
          </a:xfrm>
          <a:prstGeom prst="rect">
            <a:avLst/>
          </a:prstGeom>
          <a:noFill/>
        </p:spPr>
        <p:txBody>
          <a:bodyPr wrap="square" rtlCol="0">
            <a:spAutoFit/>
          </a:bodyPr>
          <a:lstStyle/>
          <a:p>
            <a:r>
              <a:rPr lang="en-GB" dirty="0">
                <a:solidFill>
                  <a:schemeClr val="bg1"/>
                </a:solidFill>
              </a:rPr>
              <a:t>David Owens</a:t>
            </a:r>
          </a:p>
          <a:p>
            <a:r>
              <a:rPr lang="en-GB" dirty="0">
                <a:solidFill>
                  <a:schemeClr val="bg1"/>
                </a:solidFill>
              </a:rPr>
              <a:t>Handover Process Lead</a:t>
            </a:r>
          </a:p>
        </p:txBody>
      </p:sp>
    </p:spTree>
    <p:extLst>
      <p:ext uri="{BB962C8B-B14F-4D97-AF65-F5344CB8AC3E}">
        <p14:creationId xmlns:p14="http://schemas.microsoft.com/office/powerpoint/2010/main" val="3474210984"/>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E8A51-FED0-4CA0-BFA4-FD3CBD3AA2DE}"/>
              </a:ext>
            </a:extLst>
          </p:cNvPr>
          <p:cNvSpPr>
            <a:spLocks noGrp="1"/>
          </p:cNvSpPr>
          <p:nvPr>
            <p:ph type="title"/>
          </p:nvPr>
        </p:nvSpPr>
        <p:spPr>
          <a:xfrm>
            <a:off x="360108" y="198861"/>
            <a:ext cx="4200741" cy="942382"/>
          </a:xfrm>
        </p:spPr>
        <p:txBody>
          <a:bodyPr>
            <a:normAutofit fontScale="90000"/>
          </a:bodyPr>
          <a:lstStyle/>
          <a:p>
            <a:r>
              <a:rPr lang="en-GB"/>
              <a:t>Deliverable Lifecycles</a:t>
            </a:r>
          </a:p>
        </p:txBody>
      </p:sp>
      <p:sp>
        <p:nvSpPr>
          <p:cNvPr id="3" name="Content Placeholder 2">
            <a:extLst>
              <a:ext uri="{FF2B5EF4-FFF2-40B4-BE49-F238E27FC236}">
                <a16:creationId xmlns:a16="http://schemas.microsoft.com/office/drawing/2014/main" id="{C35E122C-8C75-481F-8556-8FA06EAD6B14}"/>
              </a:ext>
            </a:extLst>
          </p:cNvPr>
          <p:cNvSpPr>
            <a:spLocks noGrp="1"/>
          </p:cNvSpPr>
          <p:nvPr>
            <p:ph idx="1"/>
          </p:nvPr>
        </p:nvSpPr>
        <p:spPr>
          <a:xfrm>
            <a:off x="390776" y="1307509"/>
            <a:ext cx="4496910" cy="4766720"/>
          </a:xfrm>
        </p:spPr>
        <p:txBody>
          <a:bodyPr>
            <a:normAutofit/>
          </a:bodyPr>
          <a:lstStyle/>
          <a:p>
            <a:pPr marL="0" indent="0">
              <a:buNone/>
            </a:pPr>
            <a:r>
              <a:rPr lang="en-GB" sz="1800"/>
              <a:t>A Deliverable Lifecycle will be available for key handover deliverables,  which will chart the key process steps in production of that deliverable.</a:t>
            </a:r>
          </a:p>
          <a:p>
            <a:pPr marL="0" indent="0">
              <a:buNone/>
            </a:pPr>
            <a:r>
              <a:rPr lang="en-GB" sz="1800"/>
              <a:t>Where a deliverable is a PCF deliverable, this information will supplement, but not replace, any content already available on the PCF Supply Chain Portal.</a:t>
            </a:r>
          </a:p>
          <a:p>
            <a:pPr marL="0" indent="0">
              <a:buNone/>
            </a:pPr>
            <a:r>
              <a:rPr lang="en-GB" sz="1800"/>
              <a:t>This tool enables individuals to understand the full journey of a deliverable and its key interfaces with other processes and procedures.</a:t>
            </a:r>
          </a:p>
          <a:p>
            <a:pPr marL="0" indent="0">
              <a:buNone/>
            </a:pPr>
            <a:r>
              <a:rPr lang="en-GB" sz="1800"/>
              <a:t>The adjacent example is for the Detailed Local Operating Agreement (DLOA).</a:t>
            </a:r>
            <a:endParaRPr lang="en-GB"/>
          </a:p>
        </p:txBody>
      </p:sp>
      <p:grpSp>
        <p:nvGrpSpPr>
          <p:cNvPr id="8" name="Group 7">
            <a:extLst>
              <a:ext uri="{FF2B5EF4-FFF2-40B4-BE49-F238E27FC236}">
                <a16:creationId xmlns:a16="http://schemas.microsoft.com/office/drawing/2014/main" id="{3DFB3FF2-D64A-4967-BF9D-5F87B74171A6}"/>
              </a:ext>
            </a:extLst>
          </p:cNvPr>
          <p:cNvGrpSpPr/>
          <p:nvPr/>
        </p:nvGrpSpPr>
        <p:grpSpPr>
          <a:xfrm>
            <a:off x="-18553" y="-664013"/>
            <a:ext cx="2238507" cy="542804"/>
            <a:chOff x="5677989" y="0"/>
            <a:chExt cx="4345577" cy="1053737"/>
          </a:xfrm>
        </p:grpSpPr>
        <p:sp>
          <p:nvSpPr>
            <p:cNvPr id="9" name="Rectangle 8">
              <a:extLst>
                <a:ext uri="{FF2B5EF4-FFF2-40B4-BE49-F238E27FC236}">
                  <a16:creationId xmlns:a16="http://schemas.microsoft.com/office/drawing/2014/main" id="{2EE00498-A7AC-41E5-AEBE-95E198B611BE}"/>
                </a:ext>
              </a:extLst>
            </p:cNvPr>
            <p:cNvSpPr/>
            <p:nvPr/>
          </p:nvSpPr>
          <p:spPr>
            <a:xfrm>
              <a:off x="5677989" y="0"/>
              <a:ext cx="4345577" cy="105373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48D19484-C0C9-4E17-BBD5-A3C32EF40B30}"/>
                </a:ext>
              </a:extLst>
            </p:cNvPr>
            <p:cNvGrpSpPr/>
            <p:nvPr/>
          </p:nvGrpSpPr>
          <p:grpSpPr>
            <a:xfrm>
              <a:off x="5768645" y="69665"/>
              <a:ext cx="4164264" cy="914406"/>
              <a:chOff x="5766503" y="60960"/>
              <a:chExt cx="4164264" cy="914406"/>
            </a:xfrm>
          </p:grpSpPr>
          <p:sp>
            <p:nvSpPr>
              <p:cNvPr id="11" name="Rectangle 10">
                <a:extLst>
                  <a:ext uri="{FF2B5EF4-FFF2-40B4-BE49-F238E27FC236}">
                    <a16:creationId xmlns:a16="http://schemas.microsoft.com/office/drawing/2014/main" id="{20B6571C-61AF-4BA2-AC3F-F17CBC491FAB}"/>
                  </a:ext>
                </a:extLst>
              </p:cNvPr>
              <p:cNvSpPr/>
              <p:nvPr/>
            </p:nvSpPr>
            <p:spPr>
              <a:xfrm>
                <a:off x="6470469" y="60960"/>
                <a:ext cx="644434" cy="269966"/>
              </a:xfrm>
              <a:prstGeom prst="rect">
                <a:avLst/>
              </a:prstGeom>
              <a:solidFill>
                <a:srgbClr val="5B13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061C3562-AD7A-48C5-B7DA-FCE6DCB08701}"/>
                  </a:ext>
                </a:extLst>
              </p:cNvPr>
              <p:cNvSpPr/>
              <p:nvPr/>
            </p:nvSpPr>
            <p:spPr>
              <a:xfrm>
                <a:off x="7174435" y="60960"/>
                <a:ext cx="644434" cy="269966"/>
              </a:xfrm>
              <a:prstGeom prst="rect">
                <a:avLst/>
              </a:prstGeom>
              <a:solidFill>
                <a:srgbClr val="B12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DB03B8A3-EEF9-42F5-B5C1-E671A228223E}"/>
                  </a:ext>
                </a:extLst>
              </p:cNvPr>
              <p:cNvSpPr/>
              <p:nvPr/>
            </p:nvSpPr>
            <p:spPr>
              <a:xfrm>
                <a:off x="7878401" y="60960"/>
                <a:ext cx="644434" cy="269966"/>
              </a:xfrm>
              <a:prstGeom prst="rect">
                <a:avLst/>
              </a:prstGeom>
              <a:solidFill>
                <a:srgbClr val="B35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807DAA21-187A-4C9F-AD6C-79BA2C96F213}"/>
                  </a:ext>
                </a:extLst>
              </p:cNvPr>
              <p:cNvSpPr/>
              <p:nvPr/>
            </p:nvSpPr>
            <p:spPr>
              <a:xfrm>
                <a:off x="8582367" y="60960"/>
                <a:ext cx="644434" cy="269966"/>
              </a:xfrm>
              <a:prstGeom prst="rect">
                <a:avLst/>
              </a:prstGeom>
              <a:solidFill>
                <a:srgbClr val="457C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61A4F3A-ABDC-42A4-A2BD-E336D8EA43CA}"/>
                  </a:ext>
                </a:extLst>
              </p:cNvPr>
              <p:cNvSpPr/>
              <p:nvPr/>
            </p:nvSpPr>
            <p:spPr>
              <a:xfrm>
                <a:off x="9286333" y="60960"/>
                <a:ext cx="644434" cy="269966"/>
              </a:xfrm>
              <a:prstGeom prst="rect">
                <a:avLst/>
              </a:prstGeom>
              <a:solidFill>
                <a:srgbClr val="00A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3295E5BA-CC51-47C8-B2DA-438593A1E12D}"/>
                  </a:ext>
                </a:extLst>
              </p:cNvPr>
              <p:cNvSpPr/>
              <p:nvPr/>
            </p:nvSpPr>
            <p:spPr>
              <a:xfrm>
                <a:off x="6470469" y="383180"/>
                <a:ext cx="644434" cy="269966"/>
              </a:xfrm>
              <a:prstGeom prst="rect">
                <a:avLst/>
              </a:prstGeom>
              <a:solidFill>
                <a:srgbClr val="CB2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9E6F261-350A-4D2D-937E-7AB92ADFD1B5}"/>
                  </a:ext>
                </a:extLst>
              </p:cNvPr>
              <p:cNvSpPr/>
              <p:nvPr/>
            </p:nvSpPr>
            <p:spPr>
              <a:xfrm>
                <a:off x="7174435" y="383180"/>
                <a:ext cx="644434" cy="269966"/>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DBF9BBC3-751C-4A39-8678-89F31FEB798D}"/>
                  </a:ext>
                </a:extLst>
              </p:cNvPr>
              <p:cNvSpPr/>
              <p:nvPr/>
            </p:nvSpPr>
            <p:spPr>
              <a:xfrm>
                <a:off x="7878401" y="383180"/>
                <a:ext cx="644434" cy="269966"/>
              </a:xfrm>
              <a:prstGeom prst="rect">
                <a:avLst/>
              </a:prstGeom>
              <a:solidFill>
                <a:srgbClr val="F4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C150C6B1-CDC6-405B-A8B6-D506D6773CB3}"/>
                  </a:ext>
                </a:extLst>
              </p:cNvPr>
              <p:cNvSpPr/>
              <p:nvPr/>
            </p:nvSpPr>
            <p:spPr>
              <a:xfrm>
                <a:off x="8582367" y="383180"/>
                <a:ext cx="644434" cy="269966"/>
              </a:xfrm>
              <a:prstGeom prst="rect">
                <a:avLst/>
              </a:prstGeom>
              <a:solidFill>
                <a:srgbClr val="86A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0B96691B-B640-4F92-935A-361DCB004D96}"/>
                  </a:ext>
                </a:extLst>
              </p:cNvPr>
              <p:cNvSpPr/>
              <p:nvPr/>
            </p:nvSpPr>
            <p:spPr>
              <a:xfrm>
                <a:off x="9286333" y="383180"/>
                <a:ext cx="644434" cy="269966"/>
              </a:xfrm>
              <a:prstGeom prst="rect">
                <a:avLst/>
              </a:prstGeom>
              <a:solidFill>
                <a:srgbClr val="688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DE480BB9-B4D2-4C53-8A93-9358A31C3F7E}"/>
                  </a:ext>
                </a:extLst>
              </p:cNvPr>
              <p:cNvSpPr/>
              <p:nvPr/>
            </p:nvSpPr>
            <p:spPr>
              <a:xfrm>
                <a:off x="6470469" y="705400"/>
                <a:ext cx="644434" cy="269966"/>
              </a:xfrm>
              <a:prstGeom prst="rect">
                <a:avLst/>
              </a:prstGeom>
              <a:solidFill>
                <a:srgbClr val="A0A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FFEFEE7E-24CE-463E-A245-447D1EA709F6}"/>
                  </a:ext>
                </a:extLst>
              </p:cNvPr>
              <p:cNvSpPr/>
              <p:nvPr/>
            </p:nvSpPr>
            <p:spPr>
              <a:xfrm>
                <a:off x="7174435" y="705400"/>
                <a:ext cx="644434" cy="269966"/>
              </a:xfrm>
              <a:prstGeom prst="rect">
                <a:avLst/>
              </a:prstGeom>
              <a:solidFill>
                <a:srgbClr val="B3A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9C201000-5984-4FF0-B279-6A325E361DDF}"/>
                  </a:ext>
                </a:extLst>
              </p:cNvPr>
              <p:cNvSpPr/>
              <p:nvPr/>
            </p:nvSpPr>
            <p:spPr>
              <a:xfrm>
                <a:off x="7878401" y="705400"/>
                <a:ext cx="644434" cy="269966"/>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CD3DECAD-32CF-46D9-82CA-899DD5E372F4}"/>
                  </a:ext>
                </a:extLst>
              </p:cNvPr>
              <p:cNvSpPr/>
              <p:nvPr/>
            </p:nvSpPr>
            <p:spPr>
              <a:xfrm>
                <a:off x="8582367" y="705400"/>
                <a:ext cx="644434" cy="269966"/>
              </a:xfrm>
              <a:prstGeom prst="rect">
                <a:avLst/>
              </a:prstGeom>
              <a:solidFill>
                <a:srgbClr val="80BA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888BB87D-D4E8-4E6C-ACF3-7FFBC050C7F5}"/>
                  </a:ext>
                </a:extLst>
              </p:cNvPr>
              <p:cNvSpPr/>
              <p:nvPr/>
            </p:nvSpPr>
            <p:spPr>
              <a:xfrm>
                <a:off x="9286333" y="705400"/>
                <a:ext cx="644434" cy="269966"/>
              </a:xfrm>
              <a:prstGeom prst="rect">
                <a:avLst/>
              </a:prstGeom>
              <a:solidFill>
                <a:srgbClr val="BCC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6E7ED0E3-1781-46F1-B2E4-B87BB56F9A44}"/>
                  </a:ext>
                </a:extLst>
              </p:cNvPr>
              <p:cNvSpPr/>
              <p:nvPr/>
            </p:nvSpPr>
            <p:spPr>
              <a:xfrm>
                <a:off x="5766503" y="60960"/>
                <a:ext cx="644434" cy="269966"/>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379CEA59-0961-457C-A159-F3C30B537A87}"/>
                  </a:ext>
                </a:extLst>
              </p:cNvPr>
              <p:cNvSpPr/>
              <p:nvPr/>
            </p:nvSpPr>
            <p:spPr>
              <a:xfrm>
                <a:off x="5766503" y="383180"/>
                <a:ext cx="644434" cy="269966"/>
              </a:xfrm>
              <a:prstGeom prst="rect">
                <a:avLst/>
              </a:prstGeom>
              <a:solidFill>
                <a:srgbClr val="008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C9407854-710E-40A5-858B-915B520D956A}"/>
                  </a:ext>
                </a:extLst>
              </p:cNvPr>
              <p:cNvSpPr/>
              <p:nvPr/>
            </p:nvSpPr>
            <p:spPr>
              <a:xfrm>
                <a:off x="5766503" y="705400"/>
                <a:ext cx="644434" cy="269966"/>
              </a:xfrm>
              <a:prstGeom prst="rect">
                <a:avLst/>
              </a:prstGeom>
              <a:solidFill>
                <a:srgbClr val="4A4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pic>
        <p:nvPicPr>
          <p:cNvPr id="4" name="Picture 3">
            <a:extLst>
              <a:ext uri="{FF2B5EF4-FFF2-40B4-BE49-F238E27FC236}">
                <a16:creationId xmlns:a16="http://schemas.microsoft.com/office/drawing/2014/main" id="{BB137881-B8AF-8525-1745-C2F30CA65CBE}"/>
              </a:ext>
            </a:extLst>
          </p:cNvPr>
          <p:cNvPicPr>
            <a:picLocks noChangeAspect="1"/>
          </p:cNvPicPr>
          <p:nvPr/>
        </p:nvPicPr>
        <p:blipFill>
          <a:blip r:embed="rId2"/>
          <a:stretch>
            <a:fillRect/>
          </a:stretch>
        </p:blipFill>
        <p:spPr>
          <a:xfrm>
            <a:off x="5175622" y="670052"/>
            <a:ext cx="6333206" cy="4829459"/>
          </a:xfrm>
          <a:prstGeom prst="rect">
            <a:avLst/>
          </a:prstGeom>
        </p:spPr>
      </p:pic>
      <p:sp>
        <p:nvSpPr>
          <p:cNvPr id="5" name="TextBox 4">
            <a:extLst>
              <a:ext uri="{FF2B5EF4-FFF2-40B4-BE49-F238E27FC236}">
                <a16:creationId xmlns:a16="http://schemas.microsoft.com/office/drawing/2014/main" id="{3BA8B0CE-CA2E-F7D9-95AB-079BC99EEA47}"/>
              </a:ext>
            </a:extLst>
          </p:cNvPr>
          <p:cNvSpPr txBox="1"/>
          <p:nvPr/>
        </p:nvSpPr>
        <p:spPr>
          <a:xfrm>
            <a:off x="5375318" y="5520231"/>
            <a:ext cx="6333206"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rial" panose="020B0604020202020204" pitchFamily="34" charset="0"/>
                <a:ea typeface="Times New Roman" panose="02020603050405020304" pitchFamily="18" charset="0"/>
                <a:cs typeface="+mn-cs"/>
              </a:rPr>
              <a:t>Red box items are priority steps in the production of a scheme DLOA and project lifecycle.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Date Placeholder 5">
            <a:extLst>
              <a:ext uri="{FF2B5EF4-FFF2-40B4-BE49-F238E27FC236}">
                <a16:creationId xmlns:a16="http://schemas.microsoft.com/office/drawing/2014/main" id="{B4866592-CACB-EAEA-24FD-AA29A84A7318}"/>
              </a:ext>
            </a:extLst>
          </p:cNvPr>
          <p:cNvSpPr>
            <a:spLocks noGrp="1"/>
          </p:cNvSpPr>
          <p:nvPr>
            <p:ph type="dt" sz="half" idx="2"/>
          </p:nvPr>
        </p:nvSpPr>
        <p:spPr/>
        <p:txBody>
          <a:bodyPr/>
          <a:lstStyle/>
          <a:p>
            <a:r>
              <a:rPr lang="en-US"/>
              <a:t>29 March 2023</a:t>
            </a:r>
            <a:endParaRPr lang="en-GB"/>
          </a:p>
        </p:txBody>
      </p:sp>
      <p:sp>
        <p:nvSpPr>
          <p:cNvPr id="7" name="Footer Placeholder 6">
            <a:extLst>
              <a:ext uri="{FF2B5EF4-FFF2-40B4-BE49-F238E27FC236}">
                <a16:creationId xmlns:a16="http://schemas.microsoft.com/office/drawing/2014/main" id="{086EBA65-232C-DD0F-E76F-4E3F96B78D13}"/>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1677677224"/>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80556EF1-8F2A-4E5A-A856-94EF31D335A5}"/>
              </a:ext>
            </a:extLst>
          </p:cNvPr>
          <p:cNvSpPr txBox="1">
            <a:spLocks/>
          </p:cNvSpPr>
          <p:nvPr/>
        </p:nvSpPr>
        <p:spPr>
          <a:xfrm>
            <a:off x="360108" y="1243622"/>
            <a:ext cx="5888291" cy="3197749"/>
          </a:xfrm>
          <a:prstGeom prst="rect">
            <a:avLst/>
          </a:prstGeom>
        </p:spPr>
        <p:txBody>
          <a:bodyPr/>
          <a:lstStyle>
            <a:lvl1pPr marL="255580" indent="-255580" algn="l" defTabSz="914365" rtl="0" eaLnBrk="1" latinLnBrk="0" hangingPunct="1">
              <a:lnSpc>
                <a:spcPct val="100000"/>
              </a:lnSpc>
              <a:spcBef>
                <a:spcPts val="1001"/>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45" indent="-249230" algn="l" defTabSz="914365"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37" indent="-165094" algn="l" defTabSz="914365" rtl="0" eaLnBrk="1" latinLnBrk="0" hangingPunct="1">
              <a:lnSpc>
                <a:spcPct val="100000"/>
              </a:lnSpc>
              <a:spcBef>
                <a:spcPts val="500"/>
              </a:spcBef>
              <a:buClr>
                <a:srgbClr val="008BCB"/>
              </a:buClr>
              <a:buFont typeface="Arial" panose="020B0604020202020204" pitchFamily="34" charset="0"/>
              <a:buChar char="•"/>
              <a:defRPr sz="1801" kern="1200">
                <a:solidFill>
                  <a:srgbClr val="4A4A4A"/>
                </a:solidFill>
                <a:latin typeface="Arial" panose="020B0604020202020204" pitchFamily="34" charset="0"/>
                <a:ea typeface="+mn-ea"/>
                <a:cs typeface="Arial" panose="020B0604020202020204" pitchFamily="34" charset="0"/>
              </a:defRPr>
            </a:lvl3pPr>
            <a:lvl4pPr marL="828645" indent="-138108" algn="l" defTabSz="914365"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26" indent="-153982" algn="l" defTabSz="914365"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506"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689"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871"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054"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0" marR="0" lvl="0" indent="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None/>
              <a:tabLst/>
              <a:defRPr/>
            </a:pPr>
            <a:r>
              <a:rPr kumimoji="0" lang="en-GB" sz="1800" b="0" i="0" u="none" strike="noStrike" kern="1200" cap="none" spc="0" normalizeH="0" baseline="0" noProof="0">
                <a:ln>
                  <a:noFill/>
                </a:ln>
                <a:solidFill>
                  <a:srgbClr val="4A4A4A"/>
                </a:solidFill>
                <a:effectLst/>
                <a:uLnTx/>
                <a:uFillTx/>
                <a:latin typeface="Arial" panose="020B0604020202020204" pitchFamily="34" charset="0"/>
                <a:ea typeface="+mn-ea"/>
                <a:cs typeface="Arial" panose="020B0604020202020204" pitchFamily="34" charset="0"/>
              </a:rPr>
              <a:t>A RACI Matrix will be available for key Handover deliverables. These are based on the AIMS template to set out the responsibilities through the lifecycle of an individual deliverable. </a:t>
            </a:r>
          </a:p>
          <a:p>
            <a:pPr marL="0" marR="0" lvl="0" indent="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None/>
              <a:tabLst/>
              <a:defRPr/>
            </a:pPr>
            <a:r>
              <a:rPr kumimoji="0" lang="en-GB" sz="1800" b="0" i="0" u="none" strike="noStrike" kern="1200" cap="none" spc="0" normalizeH="0" baseline="0" noProof="0">
                <a:ln>
                  <a:noFill/>
                </a:ln>
                <a:solidFill>
                  <a:srgbClr val="4A4A4A"/>
                </a:solidFill>
                <a:effectLst/>
                <a:uLnTx/>
                <a:uFillTx/>
                <a:latin typeface="Arial" panose="020B0604020202020204" pitchFamily="34" charset="0"/>
                <a:ea typeface="+mn-ea"/>
                <a:cs typeface="Arial" panose="020B0604020202020204" pitchFamily="34" charset="0"/>
              </a:rPr>
              <a:t>This tool enables individuals to see ‘at a glance’ their involvement in that deliverable.</a:t>
            </a:r>
          </a:p>
          <a:p>
            <a:pPr marL="0" marR="0" lvl="0" indent="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None/>
              <a:tabLst/>
              <a:defRPr/>
            </a:pPr>
            <a:r>
              <a:rPr kumimoji="0" lang="en-GB" sz="1800" b="0" i="0" u="none" strike="noStrike" kern="1200" cap="none" spc="0" normalizeH="0" baseline="0" noProof="0">
                <a:ln>
                  <a:noFill/>
                </a:ln>
                <a:solidFill>
                  <a:srgbClr val="4A4A4A"/>
                </a:solidFill>
                <a:effectLst/>
                <a:uLnTx/>
                <a:uFillTx/>
                <a:latin typeface="Arial" panose="020B0604020202020204" pitchFamily="34" charset="0"/>
                <a:ea typeface="+mn-ea"/>
                <a:cs typeface="Arial" panose="020B0604020202020204" pitchFamily="34" charset="0"/>
              </a:rPr>
              <a:t>The adjacent example is an extract from a Stage 3 to 5 DLOA.</a:t>
            </a:r>
          </a:p>
          <a:p>
            <a:pPr marL="0" marR="0" lvl="0" indent="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None/>
              <a:tabLst/>
              <a:defRPr/>
            </a:pPr>
            <a:endParaRPr kumimoji="0" lang="en-GB" sz="1800" b="0" i="0" u="none" strike="noStrike" kern="1200" cap="none" spc="0" normalizeH="0" baseline="0" noProof="0">
              <a:ln>
                <a:noFill/>
              </a:ln>
              <a:solidFill>
                <a:srgbClr val="4A4A4A"/>
              </a:solidFill>
              <a:effectLst/>
              <a:uLnTx/>
              <a:uFillTx/>
              <a:latin typeface="Arial" panose="020B0604020202020204" pitchFamily="34" charset="0"/>
              <a:ea typeface="+mn-ea"/>
              <a:cs typeface="Arial" panose="020B0604020202020204" pitchFamily="34" charset="0"/>
            </a:endParaRPr>
          </a:p>
          <a:p>
            <a:pPr marL="0" marR="0" lvl="0" indent="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None/>
              <a:tabLst/>
              <a:defRPr/>
            </a:pPr>
            <a:endParaRPr kumimoji="0" lang="en-GB" sz="1800" b="0" i="0" u="none" strike="noStrike" kern="1200" cap="none" spc="0" normalizeH="0" baseline="0" noProof="0">
              <a:ln>
                <a:noFill/>
              </a:ln>
              <a:solidFill>
                <a:srgbClr val="4A4A4A"/>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644B0EBB-C41D-4876-B532-549C0F8AAB5E}"/>
              </a:ext>
            </a:extLst>
          </p:cNvPr>
          <p:cNvSpPr txBox="1"/>
          <p:nvPr/>
        </p:nvSpPr>
        <p:spPr>
          <a:xfrm>
            <a:off x="2173254" y="5272624"/>
            <a:ext cx="9844575" cy="1345048"/>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Assigned to complete the task or deliverable</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Has final decision making authority and accountability for completion - one per task</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An adviser, stakeholder, or subject matter expert who is consulted before a decision or action</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Must be informed after a decision or action</a:t>
            </a:r>
          </a:p>
        </p:txBody>
      </p:sp>
      <p:sp>
        <p:nvSpPr>
          <p:cNvPr id="5" name="TextBox 4">
            <a:extLst>
              <a:ext uri="{FF2B5EF4-FFF2-40B4-BE49-F238E27FC236}">
                <a16:creationId xmlns:a16="http://schemas.microsoft.com/office/drawing/2014/main" id="{F6AEA676-832F-4693-B3C3-2BCF03A5FB10}"/>
              </a:ext>
            </a:extLst>
          </p:cNvPr>
          <p:cNvSpPr txBox="1"/>
          <p:nvPr/>
        </p:nvSpPr>
        <p:spPr>
          <a:xfrm>
            <a:off x="8780710" y="5333231"/>
            <a:ext cx="259619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*Regional variation on OD owner / approach</a:t>
            </a:r>
          </a:p>
        </p:txBody>
      </p:sp>
      <p:grpSp>
        <p:nvGrpSpPr>
          <p:cNvPr id="9" name="Group 8">
            <a:extLst>
              <a:ext uri="{FF2B5EF4-FFF2-40B4-BE49-F238E27FC236}">
                <a16:creationId xmlns:a16="http://schemas.microsoft.com/office/drawing/2014/main" id="{7A405383-6880-459D-9525-9EFF450D31D8}"/>
              </a:ext>
            </a:extLst>
          </p:cNvPr>
          <p:cNvGrpSpPr/>
          <p:nvPr/>
        </p:nvGrpSpPr>
        <p:grpSpPr>
          <a:xfrm>
            <a:off x="-18553" y="-664013"/>
            <a:ext cx="2238507" cy="542804"/>
            <a:chOff x="5677989" y="0"/>
            <a:chExt cx="4345577" cy="1053737"/>
          </a:xfrm>
        </p:grpSpPr>
        <p:sp>
          <p:nvSpPr>
            <p:cNvPr id="11" name="Rectangle 10">
              <a:extLst>
                <a:ext uri="{FF2B5EF4-FFF2-40B4-BE49-F238E27FC236}">
                  <a16:creationId xmlns:a16="http://schemas.microsoft.com/office/drawing/2014/main" id="{1680100F-EA0E-4198-84D1-CFD746DC8E26}"/>
                </a:ext>
              </a:extLst>
            </p:cNvPr>
            <p:cNvSpPr/>
            <p:nvPr/>
          </p:nvSpPr>
          <p:spPr>
            <a:xfrm>
              <a:off x="5677989" y="0"/>
              <a:ext cx="4345577" cy="105373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16845B68-63B4-47B7-B19A-60CF0676BFA3}"/>
                </a:ext>
              </a:extLst>
            </p:cNvPr>
            <p:cNvGrpSpPr/>
            <p:nvPr/>
          </p:nvGrpSpPr>
          <p:grpSpPr>
            <a:xfrm>
              <a:off x="5768645" y="69665"/>
              <a:ext cx="4164264" cy="914406"/>
              <a:chOff x="5766503" y="60960"/>
              <a:chExt cx="4164264" cy="914406"/>
            </a:xfrm>
          </p:grpSpPr>
          <p:sp>
            <p:nvSpPr>
              <p:cNvPr id="14" name="Rectangle 13">
                <a:extLst>
                  <a:ext uri="{FF2B5EF4-FFF2-40B4-BE49-F238E27FC236}">
                    <a16:creationId xmlns:a16="http://schemas.microsoft.com/office/drawing/2014/main" id="{37CD920A-02A0-4612-A2C4-3F12BC41F006}"/>
                  </a:ext>
                </a:extLst>
              </p:cNvPr>
              <p:cNvSpPr/>
              <p:nvPr/>
            </p:nvSpPr>
            <p:spPr>
              <a:xfrm>
                <a:off x="6470469" y="60960"/>
                <a:ext cx="644434" cy="269966"/>
              </a:xfrm>
              <a:prstGeom prst="rect">
                <a:avLst/>
              </a:prstGeom>
              <a:solidFill>
                <a:srgbClr val="5B13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D0EE57D-5481-4B7F-B69C-48819BB9C3DB}"/>
                  </a:ext>
                </a:extLst>
              </p:cNvPr>
              <p:cNvSpPr/>
              <p:nvPr/>
            </p:nvSpPr>
            <p:spPr>
              <a:xfrm>
                <a:off x="7174435" y="60960"/>
                <a:ext cx="644434" cy="269966"/>
              </a:xfrm>
              <a:prstGeom prst="rect">
                <a:avLst/>
              </a:prstGeom>
              <a:solidFill>
                <a:srgbClr val="B12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33A004C5-9BD1-4D22-AF0B-D0838CC324AB}"/>
                  </a:ext>
                </a:extLst>
              </p:cNvPr>
              <p:cNvSpPr/>
              <p:nvPr/>
            </p:nvSpPr>
            <p:spPr>
              <a:xfrm>
                <a:off x="7878401" y="60960"/>
                <a:ext cx="644434" cy="269966"/>
              </a:xfrm>
              <a:prstGeom prst="rect">
                <a:avLst/>
              </a:prstGeom>
              <a:solidFill>
                <a:srgbClr val="B35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BCD9EAD6-8B3C-46B6-B285-0D2759A69FF0}"/>
                  </a:ext>
                </a:extLst>
              </p:cNvPr>
              <p:cNvSpPr/>
              <p:nvPr/>
            </p:nvSpPr>
            <p:spPr>
              <a:xfrm>
                <a:off x="8582367" y="60960"/>
                <a:ext cx="644434" cy="269966"/>
              </a:xfrm>
              <a:prstGeom prst="rect">
                <a:avLst/>
              </a:prstGeom>
              <a:solidFill>
                <a:srgbClr val="457C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934EB4A4-964A-40BA-BBB2-82126D9F9B1F}"/>
                  </a:ext>
                </a:extLst>
              </p:cNvPr>
              <p:cNvSpPr/>
              <p:nvPr/>
            </p:nvSpPr>
            <p:spPr>
              <a:xfrm>
                <a:off x="9286333" y="60960"/>
                <a:ext cx="644434" cy="269966"/>
              </a:xfrm>
              <a:prstGeom prst="rect">
                <a:avLst/>
              </a:prstGeom>
              <a:solidFill>
                <a:srgbClr val="00A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2F0B347-D232-4E42-AFCD-8B5037F25AFC}"/>
                  </a:ext>
                </a:extLst>
              </p:cNvPr>
              <p:cNvSpPr/>
              <p:nvPr/>
            </p:nvSpPr>
            <p:spPr>
              <a:xfrm>
                <a:off x="6470469" y="383180"/>
                <a:ext cx="644434" cy="269966"/>
              </a:xfrm>
              <a:prstGeom prst="rect">
                <a:avLst/>
              </a:prstGeom>
              <a:solidFill>
                <a:srgbClr val="CB2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441D8772-A31B-491E-96A2-708307C10888}"/>
                  </a:ext>
                </a:extLst>
              </p:cNvPr>
              <p:cNvSpPr/>
              <p:nvPr/>
            </p:nvSpPr>
            <p:spPr>
              <a:xfrm>
                <a:off x="7174435" y="383180"/>
                <a:ext cx="644434" cy="269966"/>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7186BBDD-3C54-4266-85D3-D9E1AECF58B3}"/>
                  </a:ext>
                </a:extLst>
              </p:cNvPr>
              <p:cNvSpPr/>
              <p:nvPr/>
            </p:nvSpPr>
            <p:spPr>
              <a:xfrm>
                <a:off x="7878401" y="383180"/>
                <a:ext cx="644434" cy="269966"/>
              </a:xfrm>
              <a:prstGeom prst="rect">
                <a:avLst/>
              </a:prstGeom>
              <a:solidFill>
                <a:srgbClr val="F4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C64F923B-6A3A-49CD-B548-19E16541A1A9}"/>
                  </a:ext>
                </a:extLst>
              </p:cNvPr>
              <p:cNvSpPr/>
              <p:nvPr/>
            </p:nvSpPr>
            <p:spPr>
              <a:xfrm>
                <a:off x="8582367" y="383180"/>
                <a:ext cx="644434" cy="269966"/>
              </a:xfrm>
              <a:prstGeom prst="rect">
                <a:avLst/>
              </a:prstGeom>
              <a:solidFill>
                <a:srgbClr val="86A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B0D18EF4-23B2-4484-AD6F-7BB70EF30757}"/>
                  </a:ext>
                </a:extLst>
              </p:cNvPr>
              <p:cNvSpPr/>
              <p:nvPr/>
            </p:nvSpPr>
            <p:spPr>
              <a:xfrm>
                <a:off x="9286333" y="383180"/>
                <a:ext cx="644434" cy="269966"/>
              </a:xfrm>
              <a:prstGeom prst="rect">
                <a:avLst/>
              </a:prstGeom>
              <a:solidFill>
                <a:srgbClr val="688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07B98B3B-C62B-4C0D-8552-6AE112BA4315}"/>
                  </a:ext>
                </a:extLst>
              </p:cNvPr>
              <p:cNvSpPr/>
              <p:nvPr/>
            </p:nvSpPr>
            <p:spPr>
              <a:xfrm>
                <a:off x="6470469" y="705400"/>
                <a:ext cx="644434" cy="269966"/>
              </a:xfrm>
              <a:prstGeom prst="rect">
                <a:avLst/>
              </a:prstGeom>
              <a:solidFill>
                <a:srgbClr val="A0A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553808C6-BF54-4FA3-BA90-6C81021621F1}"/>
                  </a:ext>
                </a:extLst>
              </p:cNvPr>
              <p:cNvSpPr/>
              <p:nvPr/>
            </p:nvSpPr>
            <p:spPr>
              <a:xfrm>
                <a:off x="7174435" y="705400"/>
                <a:ext cx="644434" cy="269966"/>
              </a:xfrm>
              <a:prstGeom prst="rect">
                <a:avLst/>
              </a:prstGeom>
              <a:solidFill>
                <a:srgbClr val="B3A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2BC39093-8BE7-454D-9B7A-2BA05B8D36C7}"/>
                  </a:ext>
                </a:extLst>
              </p:cNvPr>
              <p:cNvSpPr/>
              <p:nvPr/>
            </p:nvSpPr>
            <p:spPr>
              <a:xfrm>
                <a:off x="7878401" y="705400"/>
                <a:ext cx="644434" cy="269966"/>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C3ACD2CC-0431-4F52-AE11-0F8DA7442BC6}"/>
                  </a:ext>
                </a:extLst>
              </p:cNvPr>
              <p:cNvSpPr/>
              <p:nvPr/>
            </p:nvSpPr>
            <p:spPr>
              <a:xfrm>
                <a:off x="8582367" y="705400"/>
                <a:ext cx="644434" cy="269966"/>
              </a:xfrm>
              <a:prstGeom prst="rect">
                <a:avLst/>
              </a:prstGeom>
              <a:solidFill>
                <a:srgbClr val="80BA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10D85DFC-1908-4A25-8B5D-BB17B821394E}"/>
                  </a:ext>
                </a:extLst>
              </p:cNvPr>
              <p:cNvSpPr/>
              <p:nvPr/>
            </p:nvSpPr>
            <p:spPr>
              <a:xfrm>
                <a:off x="9286333" y="705400"/>
                <a:ext cx="644434" cy="269966"/>
              </a:xfrm>
              <a:prstGeom prst="rect">
                <a:avLst/>
              </a:prstGeom>
              <a:solidFill>
                <a:srgbClr val="BCC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F3139522-F40C-44D7-BDD4-B6602287F04D}"/>
                  </a:ext>
                </a:extLst>
              </p:cNvPr>
              <p:cNvSpPr/>
              <p:nvPr/>
            </p:nvSpPr>
            <p:spPr>
              <a:xfrm>
                <a:off x="5766503" y="60960"/>
                <a:ext cx="644434" cy="269966"/>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D264FD2F-C19D-4FA5-A0A5-B6E48EF45697}"/>
                  </a:ext>
                </a:extLst>
              </p:cNvPr>
              <p:cNvSpPr/>
              <p:nvPr/>
            </p:nvSpPr>
            <p:spPr>
              <a:xfrm>
                <a:off x="5766503" y="383180"/>
                <a:ext cx="644434" cy="269966"/>
              </a:xfrm>
              <a:prstGeom prst="rect">
                <a:avLst/>
              </a:prstGeom>
              <a:solidFill>
                <a:srgbClr val="008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9C018C77-7A6C-40EA-9CB4-317147391C08}"/>
                  </a:ext>
                </a:extLst>
              </p:cNvPr>
              <p:cNvSpPr/>
              <p:nvPr/>
            </p:nvSpPr>
            <p:spPr>
              <a:xfrm>
                <a:off x="5766503" y="705400"/>
                <a:ext cx="644434" cy="269966"/>
              </a:xfrm>
              <a:prstGeom prst="rect">
                <a:avLst/>
              </a:prstGeom>
              <a:solidFill>
                <a:srgbClr val="4A4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8" name="TextBox 7">
            <a:extLst>
              <a:ext uri="{FF2B5EF4-FFF2-40B4-BE49-F238E27FC236}">
                <a16:creationId xmlns:a16="http://schemas.microsoft.com/office/drawing/2014/main" id="{CEC40224-36D3-49CE-A309-DA42A4E343D8}"/>
              </a:ext>
            </a:extLst>
          </p:cNvPr>
          <p:cNvSpPr txBox="1"/>
          <p:nvPr/>
        </p:nvSpPr>
        <p:spPr>
          <a:xfrm>
            <a:off x="449559" y="5333231"/>
            <a:ext cx="1601926" cy="307777"/>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Responsible</a:t>
            </a:r>
            <a:endParaRPr kumimoji="0" lang="en-GB"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TextBox 32">
            <a:extLst>
              <a:ext uri="{FF2B5EF4-FFF2-40B4-BE49-F238E27FC236}">
                <a16:creationId xmlns:a16="http://schemas.microsoft.com/office/drawing/2014/main" id="{DB0B588E-DF7D-4833-BEB4-41A4A969C2FD}"/>
              </a:ext>
            </a:extLst>
          </p:cNvPr>
          <p:cNvSpPr txBox="1"/>
          <p:nvPr/>
        </p:nvSpPr>
        <p:spPr>
          <a:xfrm>
            <a:off x="449559" y="5662645"/>
            <a:ext cx="1601926" cy="307777"/>
          </a:xfrm>
          <a:prstGeom prst="rect">
            <a:avLst/>
          </a:prstGeom>
          <a:solidFill>
            <a:schemeClr val="accent2"/>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Accountable</a:t>
            </a:r>
            <a:endParaRPr kumimoji="0" lang="en-GB"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C7DAA9B0-2638-4FB0-9E51-3AD1E26E8F75}"/>
              </a:ext>
            </a:extLst>
          </p:cNvPr>
          <p:cNvSpPr txBox="1"/>
          <p:nvPr/>
        </p:nvSpPr>
        <p:spPr>
          <a:xfrm>
            <a:off x="449559" y="5992059"/>
            <a:ext cx="1601926" cy="307777"/>
          </a:xfrm>
          <a:prstGeom prst="rect">
            <a:avLst/>
          </a:prstGeom>
          <a:solidFill>
            <a:srgbClr val="00B0F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Consulted</a:t>
            </a:r>
            <a:endParaRPr kumimoji="0" lang="en-GB"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3B5A6855-106C-40C9-8304-E92F4B070912}"/>
              </a:ext>
            </a:extLst>
          </p:cNvPr>
          <p:cNvSpPr txBox="1"/>
          <p:nvPr/>
        </p:nvSpPr>
        <p:spPr>
          <a:xfrm>
            <a:off x="449559" y="6309895"/>
            <a:ext cx="1601926" cy="307777"/>
          </a:xfrm>
          <a:prstGeom prst="rect">
            <a:avLst/>
          </a:prstGeom>
          <a:solidFill>
            <a:srgbClr val="FFC0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Informed</a:t>
            </a:r>
            <a:endParaRPr kumimoji="0" lang="en-GB"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Title 1">
            <a:extLst>
              <a:ext uri="{FF2B5EF4-FFF2-40B4-BE49-F238E27FC236}">
                <a16:creationId xmlns:a16="http://schemas.microsoft.com/office/drawing/2014/main" id="{E8B69CBE-C23F-430B-9744-C62A1716A796}"/>
              </a:ext>
            </a:extLst>
          </p:cNvPr>
          <p:cNvSpPr txBox="1">
            <a:spLocks/>
          </p:cNvSpPr>
          <p:nvPr/>
        </p:nvSpPr>
        <p:spPr>
          <a:xfrm>
            <a:off x="333356" y="366544"/>
            <a:ext cx="3274004" cy="588398"/>
          </a:xfrm>
          <a:prstGeom prst="rect">
            <a:avLst/>
          </a:prstGeom>
        </p:spPr>
        <p:txBody>
          <a:bodyPr/>
          <a:lstStyle>
            <a:lvl1pPr algn="l" defTabSz="914365"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a:lstStyle>
          <a:p>
            <a:pPr marL="0" marR="0" lvl="0" indent="0" algn="l" defTabSz="914365"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a:ln>
                  <a:noFill/>
                </a:ln>
                <a:solidFill>
                  <a:srgbClr val="002E5F"/>
                </a:solidFill>
                <a:effectLst/>
                <a:uLnTx/>
                <a:uFillTx/>
                <a:latin typeface="Arial" panose="020B0604020202020204" pitchFamily="34" charset="0"/>
                <a:ea typeface="+mj-ea"/>
                <a:cs typeface="Arial" panose="020B0604020202020204" pitchFamily="34" charset="0"/>
              </a:rPr>
              <a:t>RACI Matrices</a:t>
            </a:r>
          </a:p>
        </p:txBody>
      </p:sp>
      <p:pic>
        <p:nvPicPr>
          <p:cNvPr id="7" name="Picture 6">
            <a:extLst>
              <a:ext uri="{FF2B5EF4-FFF2-40B4-BE49-F238E27FC236}">
                <a16:creationId xmlns:a16="http://schemas.microsoft.com/office/drawing/2014/main" id="{36606C38-E9BA-356B-52B8-1F206BB38AF9}"/>
              </a:ext>
            </a:extLst>
          </p:cNvPr>
          <p:cNvPicPr>
            <a:picLocks noChangeAspect="1"/>
          </p:cNvPicPr>
          <p:nvPr/>
        </p:nvPicPr>
        <p:blipFill>
          <a:blip r:embed="rId3"/>
          <a:stretch>
            <a:fillRect/>
          </a:stretch>
        </p:blipFill>
        <p:spPr>
          <a:xfrm>
            <a:off x="6253152" y="63211"/>
            <a:ext cx="5605492" cy="5272624"/>
          </a:xfrm>
          <a:prstGeom prst="rect">
            <a:avLst/>
          </a:prstGeom>
        </p:spPr>
      </p:pic>
      <p:sp>
        <p:nvSpPr>
          <p:cNvPr id="2" name="Date Placeholder 1">
            <a:extLst>
              <a:ext uri="{FF2B5EF4-FFF2-40B4-BE49-F238E27FC236}">
                <a16:creationId xmlns:a16="http://schemas.microsoft.com/office/drawing/2014/main" id="{9BD0F162-BE6C-4C75-8FC0-F26DEDAB64BE}"/>
              </a:ext>
            </a:extLst>
          </p:cNvPr>
          <p:cNvSpPr>
            <a:spLocks noGrp="1"/>
          </p:cNvSpPr>
          <p:nvPr>
            <p:ph type="dt" sz="half" idx="2"/>
          </p:nvPr>
        </p:nvSpPr>
        <p:spPr/>
        <p:txBody>
          <a:bodyPr/>
          <a:lstStyle/>
          <a:p>
            <a:r>
              <a:rPr lang="en-US"/>
              <a:t>29 March 2023</a:t>
            </a:r>
            <a:endParaRPr lang="en-GB"/>
          </a:p>
        </p:txBody>
      </p:sp>
      <p:sp>
        <p:nvSpPr>
          <p:cNvPr id="3" name="Footer Placeholder 2">
            <a:extLst>
              <a:ext uri="{FF2B5EF4-FFF2-40B4-BE49-F238E27FC236}">
                <a16:creationId xmlns:a16="http://schemas.microsoft.com/office/drawing/2014/main" id="{596CBF1F-208A-32AD-F991-D115B798D03B}"/>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245286914"/>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1802FDA-7505-4B93-9FC1-6BCE23ADEFAE}"/>
              </a:ext>
            </a:extLst>
          </p:cNvPr>
          <p:cNvSpPr txBox="1"/>
          <p:nvPr/>
        </p:nvSpPr>
        <p:spPr>
          <a:xfrm>
            <a:off x="550606" y="1273630"/>
            <a:ext cx="11227737" cy="1143000"/>
          </a:xfrm>
          <a:prstGeom prst="rect">
            <a:avLst/>
          </a:prstGeom>
        </p:spPr>
        <p:txBody>
          <a:bodyPr vert="horz" lIns="91440" tIns="45720" rIns="91440" bIns="45720" rtlCol="0">
            <a:normAutofit lnSpcReduction="10000"/>
          </a:bodyPr>
          <a:lstStyle/>
          <a:p>
            <a:pPr marL="0" marR="0" lvl="0" indent="0" algn="l" defTabSz="914365" rtl="0" eaLnBrk="1" fontAlgn="auto" latinLnBrk="0" hangingPunct="1">
              <a:lnSpc>
                <a:spcPct val="100000"/>
              </a:lnSpc>
              <a:spcBef>
                <a:spcPts val="1001"/>
              </a:spcBef>
              <a:spcAft>
                <a:spcPts val="0"/>
              </a:spcAft>
              <a:buClr>
                <a:srgbClr val="008BCB"/>
              </a:buClr>
              <a:buSzTx/>
              <a:buFontTx/>
              <a:buNone/>
              <a:tabLst/>
              <a:defRPr/>
            </a:pPr>
            <a:r>
              <a:rPr kumimoji="0" lang="en-US" sz="1800" b="0" i="0" u="none" strike="noStrike" kern="1200" cap="none" spc="0" normalizeH="0" baseline="0" noProof="0">
                <a:ln>
                  <a:noFill/>
                </a:ln>
                <a:solidFill>
                  <a:srgbClr val="4A4A4A"/>
                </a:solidFill>
                <a:effectLst/>
                <a:uLnTx/>
                <a:uFillTx/>
                <a:latin typeface="Arial" panose="020B0604020202020204" pitchFamily="34" charset="0"/>
                <a:ea typeface="+mn-ea"/>
                <a:cs typeface="Arial" panose="020B0604020202020204" pitchFamily="34" charset="0"/>
              </a:rPr>
              <a:t>The Playbook will support individuals to navigate the language used to describe stages of a project’s delivery as this can become confusing. The example below shows comparative terminology for an ALR scheme’s lifecycle, the SGAR stage, onsite, GG182/ MCH1349 and the Alliance Delivery Execution Requirements (ADER).</a:t>
            </a:r>
          </a:p>
        </p:txBody>
      </p:sp>
      <p:grpSp>
        <p:nvGrpSpPr>
          <p:cNvPr id="6" name="Group 5">
            <a:extLst>
              <a:ext uri="{FF2B5EF4-FFF2-40B4-BE49-F238E27FC236}">
                <a16:creationId xmlns:a16="http://schemas.microsoft.com/office/drawing/2014/main" id="{A6E4938E-E6FF-46D5-BA1C-68D4DC8078E1}"/>
              </a:ext>
            </a:extLst>
          </p:cNvPr>
          <p:cNvGrpSpPr/>
          <p:nvPr/>
        </p:nvGrpSpPr>
        <p:grpSpPr>
          <a:xfrm>
            <a:off x="-18553" y="-664013"/>
            <a:ext cx="2238507" cy="542804"/>
            <a:chOff x="5677989" y="0"/>
            <a:chExt cx="4345577" cy="1053737"/>
          </a:xfrm>
        </p:grpSpPr>
        <p:sp>
          <p:nvSpPr>
            <p:cNvPr id="7" name="Rectangle 6">
              <a:extLst>
                <a:ext uri="{FF2B5EF4-FFF2-40B4-BE49-F238E27FC236}">
                  <a16:creationId xmlns:a16="http://schemas.microsoft.com/office/drawing/2014/main" id="{8A89F940-F514-4E49-BA52-8D5F8361F68D}"/>
                </a:ext>
              </a:extLst>
            </p:cNvPr>
            <p:cNvSpPr/>
            <p:nvPr/>
          </p:nvSpPr>
          <p:spPr>
            <a:xfrm>
              <a:off x="5677989" y="0"/>
              <a:ext cx="4345577" cy="105373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9" name="Group 8">
              <a:extLst>
                <a:ext uri="{FF2B5EF4-FFF2-40B4-BE49-F238E27FC236}">
                  <a16:creationId xmlns:a16="http://schemas.microsoft.com/office/drawing/2014/main" id="{34A55426-5ED7-4C2E-8FCA-AD7975073DE4}"/>
                </a:ext>
              </a:extLst>
            </p:cNvPr>
            <p:cNvGrpSpPr/>
            <p:nvPr/>
          </p:nvGrpSpPr>
          <p:grpSpPr>
            <a:xfrm>
              <a:off x="5768645" y="69665"/>
              <a:ext cx="4164264" cy="914406"/>
              <a:chOff x="5766503" y="60960"/>
              <a:chExt cx="4164264" cy="914406"/>
            </a:xfrm>
          </p:grpSpPr>
          <p:sp>
            <p:nvSpPr>
              <p:cNvPr id="10" name="Rectangle 9">
                <a:extLst>
                  <a:ext uri="{FF2B5EF4-FFF2-40B4-BE49-F238E27FC236}">
                    <a16:creationId xmlns:a16="http://schemas.microsoft.com/office/drawing/2014/main" id="{683FAE90-3E15-4042-955B-0B6C60D8DB6D}"/>
                  </a:ext>
                </a:extLst>
              </p:cNvPr>
              <p:cNvSpPr/>
              <p:nvPr/>
            </p:nvSpPr>
            <p:spPr>
              <a:xfrm>
                <a:off x="6470469" y="60960"/>
                <a:ext cx="644434" cy="269966"/>
              </a:xfrm>
              <a:prstGeom prst="rect">
                <a:avLst/>
              </a:prstGeom>
              <a:solidFill>
                <a:srgbClr val="5B13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DA535B34-C218-41EF-B033-E7DCAEFDED27}"/>
                  </a:ext>
                </a:extLst>
              </p:cNvPr>
              <p:cNvSpPr/>
              <p:nvPr/>
            </p:nvSpPr>
            <p:spPr>
              <a:xfrm>
                <a:off x="7174435" y="60960"/>
                <a:ext cx="644434" cy="269966"/>
              </a:xfrm>
              <a:prstGeom prst="rect">
                <a:avLst/>
              </a:prstGeom>
              <a:solidFill>
                <a:srgbClr val="B12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50A34A0-E36C-4C7B-B73B-B7C0A89100F4}"/>
                  </a:ext>
                </a:extLst>
              </p:cNvPr>
              <p:cNvSpPr/>
              <p:nvPr/>
            </p:nvSpPr>
            <p:spPr>
              <a:xfrm>
                <a:off x="7878401" y="60960"/>
                <a:ext cx="644434" cy="269966"/>
              </a:xfrm>
              <a:prstGeom prst="rect">
                <a:avLst/>
              </a:prstGeom>
              <a:solidFill>
                <a:srgbClr val="B35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C4B27AD-ECA4-4D15-A5D3-D4722542D953}"/>
                  </a:ext>
                </a:extLst>
              </p:cNvPr>
              <p:cNvSpPr/>
              <p:nvPr/>
            </p:nvSpPr>
            <p:spPr>
              <a:xfrm>
                <a:off x="8582367" y="60960"/>
                <a:ext cx="644434" cy="269966"/>
              </a:xfrm>
              <a:prstGeom prst="rect">
                <a:avLst/>
              </a:prstGeom>
              <a:solidFill>
                <a:srgbClr val="457C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10EAC7E-02FF-4027-9DE1-FB6BFCC24B0A}"/>
                  </a:ext>
                </a:extLst>
              </p:cNvPr>
              <p:cNvSpPr/>
              <p:nvPr/>
            </p:nvSpPr>
            <p:spPr>
              <a:xfrm>
                <a:off x="9286333" y="60960"/>
                <a:ext cx="644434" cy="269966"/>
              </a:xfrm>
              <a:prstGeom prst="rect">
                <a:avLst/>
              </a:prstGeom>
              <a:solidFill>
                <a:srgbClr val="00A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540A8D57-BB89-4978-ADD2-CB4D78CD5B28}"/>
                  </a:ext>
                </a:extLst>
              </p:cNvPr>
              <p:cNvSpPr/>
              <p:nvPr/>
            </p:nvSpPr>
            <p:spPr>
              <a:xfrm>
                <a:off x="6470469" y="383180"/>
                <a:ext cx="644434" cy="269966"/>
              </a:xfrm>
              <a:prstGeom prst="rect">
                <a:avLst/>
              </a:prstGeom>
              <a:solidFill>
                <a:srgbClr val="CB2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058C2F8-0751-457B-B9D7-58FF67C509CD}"/>
                  </a:ext>
                </a:extLst>
              </p:cNvPr>
              <p:cNvSpPr/>
              <p:nvPr/>
            </p:nvSpPr>
            <p:spPr>
              <a:xfrm>
                <a:off x="7174435" y="383180"/>
                <a:ext cx="644434" cy="269966"/>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99F7A359-10BA-4627-AC88-D5765FAF8134}"/>
                  </a:ext>
                </a:extLst>
              </p:cNvPr>
              <p:cNvSpPr/>
              <p:nvPr/>
            </p:nvSpPr>
            <p:spPr>
              <a:xfrm>
                <a:off x="7878401" y="383180"/>
                <a:ext cx="644434" cy="269966"/>
              </a:xfrm>
              <a:prstGeom prst="rect">
                <a:avLst/>
              </a:prstGeom>
              <a:solidFill>
                <a:srgbClr val="F4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3FCBEE68-4824-46AB-ABAC-36BC953107A9}"/>
                  </a:ext>
                </a:extLst>
              </p:cNvPr>
              <p:cNvSpPr/>
              <p:nvPr/>
            </p:nvSpPr>
            <p:spPr>
              <a:xfrm>
                <a:off x="8582367" y="383180"/>
                <a:ext cx="644434" cy="269966"/>
              </a:xfrm>
              <a:prstGeom prst="rect">
                <a:avLst/>
              </a:prstGeom>
              <a:solidFill>
                <a:srgbClr val="86A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DF138AC1-5E7F-40DC-A8EF-C240E0FBB442}"/>
                  </a:ext>
                </a:extLst>
              </p:cNvPr>
              <p:cNvSpPr/>
              <p:nvPr/>
            </p:nvSpPr>
            <p:spPr>
              <a:xfrm>
                <a:off x="9286333" y="383180"/>
                <a:ext cx="644434" cy="269966"/>
              </a:xfrm>
              <a:prstGeom prst="rect">
                <a:avLst/>
              </a:prstGeom>
              <a:solidFill>
                <a:srgbClr val="688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64F751B8-762C-489A-95BB-559A4343E336}"/>
                  </a:ext>
                </a:extLst>
              </p:cNvPr>
              <p:cNvSpPr/>
              <p:nvPr/>
            </p:nvSpPr>
            <p:spPr>
              <a:xfrm>
                <a:off x="6470469" y="705400"/>
                <a:ext cx="644434" cy="269966"/>
              </a:xfrm>
              <a:prstGeom prst="rect">
                <a:avLst/>
              </a:prstGeom>
              <a:solidFill>
                <a:srgbClr val="A0A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97C9C9C-2087-4853-B822-E5D4AE578402}"/>
                  </a:ext>
                </a:extLst>
              </p:cNvPr>
              <p:cNvSpPr/>
              <p:nvPr/>
            </p:nvSpPr>
            <p:spPr>
              <a:xfrm>
                <a:off x="7174435" y="705400"/>
                <a:ext cx="644434" cy="269966"/>
              </a:xfrm>
              <a:prstGeom prst="rect">
                <a:avLst/>
              </a:prstGeom>
              <a:solidFill>
                <a:srgbClr val="B3A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BCD72A99-75F0-496C-A1FB-731662C47633}"/>
                  </a:ext>
                </a:extLst>
              </p:cNvPr>
              <p:cNvSpPr/>
              <p:nvPr/>
            </p:nvSpPr>
            <p:spPr>
              <a:xfrm>
                <a:off x="7878401" y="705400"/>
                <a:ext cx="644434" cy="269966"/>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C343E2A4-3866-429D-B3EC-1D3D2E74D829}"/>
                  </a:ext>
                </a:extLst>
              </p:cNvPr>
              <p:cNvSpPr/>
              <p:nvPr/>
            </p:nvSpPr>
            <p:spPr>
              <a:xfrm>
                <a:off x="8582367" y="705400"/>
                <a:ext cx="644434" cy="269966"/>
              </a:xfrm>
              <a:prstGeom prst="rect">
                <a:avLst/>
              </a:prstGeom>
              <a:solidFill>
                <a:srgbClr val="80BA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530A3C81-0227-4BFA-8C8F-A747526228EC}"/>
                  </a:ext>
                </a:extLst>
              </p:cNvPr>
              <p:cNvSpPr/>
              <p:nvPr/>
            </p:nvSpPr>
            <p:spPr>
              <a:xfrm>
                <a:off x="9286333" y="705400"/>
                <a:ext cx="644434" cy="269966"/>
              </a:xfrm>
              <a:prstGeom prst="rect">
                <a:avLst/>
              </a:prstGeom>
              <a:solidFill>
                <a:srgbClr val="BCC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5F88A86C-7BF9-4AB3-9B65-E0ADC85C15EB}"/>
                  </a:ext>
                </a:extLst>
              </p:cNvPr>
              <p:cNvSpPr/>
              <p:nvPr/>
            </p:nvSpPr>
            <p:spPr>
              <a:xfrm>
                <a:off x="5766503" y="60960"/>
                <a:ext cx="644434" cy="269966"/>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C0885691-BEED-45F1-88B2-589F79C9E69B}"/>
                  </a:ext>
                </a:extLst>
              </p:cNvPr>
              <p:cNvSpPr/>
              <p:nvPr/>
            </p:nvSpPr>
            <p:spPr>
              <a:xfrm>
                <a:off x="5766503" y="383180"/>
                <a:ext cx="644434" cy="269966"/>
              </a:xfrm>
              <a:prstGeom prst="rect">
                <a:avLst/>
              </a:prstGeom>
              <a:solidFill>
                <a:srgbClr val="008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40B94C0A-1A23-4B37-BEE6-F1B8884F398E}"/>
                  </a:ext>
                </a:extLst>
              </p:cNvPr>
              <p:cNvSpPr/>
              <p:nvPr/>
            </p:nvSpPr>
            <p:spPr>
              <a:xfrm>
                <a:off x="5766503" y="705400"/>
                <a:ext cx="644434" cy="269966"/>
              </a:xfrm>
              <a:prstGeom prst="rect">
                <a:avLst/>
              </a:prstGeom>
              <a:solidFill>
                <a:srgbClr val="4A4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8" name="Title 1">
            <a:extLst>
              <a:ext uri="{FF2B5EF4-FFF2-40B4-BE49-F238E27FC236}">
                <a16:creationId xmlns:a16="http://schemas.microsoft.com/office/drawing/2014/main" id="{AE5891B7-A799-43B5-9069-4FD66C3B13E5}"/>
              </a:ext>
            </a:extLst>
          </p:cNvPr>
          <p:cNvSpPr txBox="1">
            <a:spLocks/>
          </p:cNvSpPr>
          <p:nvPr/>
        </p:nvSpPr>
        <p:spPr>
          <a:xfrm>
            <a:off x="550864" y="365126"/>
            <a:ext cx="5716121" cy="588398"/>
          </a:xfrm>
          <a:prstGeom prst="rect">
            <a:avLst/>
          </a:prstGeom>
        </p:spPr>
        <p:txBody>
          <a:bodyPr/>
          <a:lstStyle>
            <a:lvl1pPr algn="l" defTabSz="914365"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a:lstStyle>
          <a:p>
            <a:pPr marL="0" marR="0" lvl="0" indent="0" algn="l" defTabSz="914365"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a:ln>
                  <a:noFill/>
                </a:ln>
                <a:solidFill>
                  <a:srgbClr val="002E5F"/>
                </a:solidFill>
                <a:effectLst/>
                <a:uLnTx/>
                <a:uFillTx/>
                <a:latin typeface="Arial" panose="020B0604020202020204" pitchFamily="34" charset="0"/>
                <a:ea typeface="+mj-ea"/>
                <a:cs typeface="Arial" panose="020B0604020202020204" pitchFamily="34" charset="0"/>
              </a:rPr>
              <a:t>Terminology Support</a:t>
            </a:r>
          </a:p>
        </p:txBody>
      </p:sp>
      <p:pic>
        <p:nvPicPr>
          <p:cNvPr id="3" name="Picture 2">
            <a:extLst>
              <a:ext uri="{FF2B5EF4-FFF2-40B4-BE49-F238E27FC236}">
                <a16:creationId xmlns:a16="http://schemas.microsoft.com/office/drawing/2014/main" id="{935A90CC-30EA-4FF8-9A87-6C48E177C0B9}"/>
              </a:ext>
            </a:extLst>
          </p:cNvPr>
          <p:cNvPicPr>
            <a:picLocks noChangeAspect="1"/>
          </p:cNvPicPr>
          <p:nvPr/>
        </p:nvPicPr>
        <p:blipFill>
          <a:blip r:embed="rId2"/>
          <a:stretch>
            <a:fillRect/>
          </a:stretch>
        </p:blipFill>
        <p:spPr>
          <a:xfrm>
            <a:off x="351039" y="2850274"/>
            <a:ext cx="11831891" cy="2300646"/>
          </a:xfrm>
          <a:prstGeom prst="rect">
            <a:avLst/>
          </a:prstGeom>
        </p:spPr>
      </p:pic>
      <p:sp>
        <p:nvSpPr>
          <p:cNvPr id="2" name="Date Placeholder 1">
            <a:extLst>
              <a:ext uri="{FF2B5EF4-FFF2-40B4-BE49-F238E27FC236}">
                <a16:creationId xmlns:a16="http://schemas.microsoft.com/office/drawing/2014/main" id="{D879317D-D522-1C40-1A3B-816D763FB38C}"/>
              </a:ext>
            </a:extLst>
          </p:cNvPr>
          <p:cNvSpPr>
            <a:spLocks noGrp="1"/>
          </p:cNvSpPr>
          <p:nvPr>
            <p:ph type="dt" sz="half" idx="10"/>
          </p:nvPr>
        </p:nvSpPr>
        <p:spPr/>
        <p:txBody>
          <a:bodyPr/>
          <a:lstStyle/>
          <a:p>
            <a:r>
              <a:rPr lang="en-US"/>
              <a:t>29 March 2023</a:t>
            </a:r>
            <a:endParaRPr lang="en-GB"/>
          </a:p>
        </p:txBody>
      </p:sp>
      <p:sp>
        <p:nvSpPr>
          <p:cNvPr id="4" name="Footer Placeholder 3">
            <a:extLst>
              <a:ext uri="{FF2B5EF4-FFF2-40B4-BE49-F238E27FC236}">
                <a16:creationId xmlns:a16="http://schemas.microsoft.com/office/drawing/2014/main" id="{F9FCCDB8-1647-1DD2-9F88-A58BE2D114F2}"/>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760768851"/>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5EA5C-BB40-31A8-1FDE-4B5D1F6CC6B3}"/>
              </a:ext>
            </a:extLst>
          </p:cNvPr>
          <p:cNvSpPr>
            <a:spLocks noGrp="1"/>
          </p:cNvSpPr>
          <p:nvPr>
            <p:ph type="title"/>
          </p:nvPr>
        </p:nvSpPr>
        <p:spPr/>
        <p:txBody>
          <a:bodyPr/>
          <a:lstStyle/>
          <a:p>
            <a:r>
              <a:rPr lang="en-GB" dirty="0"/>
              <a:t>Health &amp; Safety File</a:t>
            </a:r>
          </a:p>
        </p:txBody>
      </p:sp>
      <p:pic>
        <p:nvPicPr>
          <p:cNvPr id="8" name="Content Placeholder 7">
            <a:extLst>
              <a:ext uri="{FF2B5EF4-FFF2-40B4-BE49-F238E27FC236}">
                <a16:creationId xmlns:a16="http://schemas.microsoft.com/office/drawing/2014/main" id="{A8EE80E2-52E6-7E8C-4F0E-2C6BA1E9487B}"/>
              </a:ext>
            </a:extLst>
          </p:cNvPr>
          <p:cNvPicPr>
            <a:picLocks noGrp="1" noChangeAspect="1"/>
          </p:cNvPicPr>
          <p:nvPr>
            <p:ph sz="half" idx="1"/>
          </p:nvPr>
        </p:nvPicPr>
        <p:blipFill>
          <a:blip r:embed="rId2"/>
          <a:stretch>
            <a:fillRect/>
          </a:stretch>
        </p:blipFill>
        <p:spPr>
          <a:xfrm>
            <a:off x="667304" y="1457325"/>
            <a:ext cx="5059843" cy="4492625"/>
          </a:xfrm>
        </p:spPr>
      </p:pic>
      <p:sp>
        <p:nvSpPr>
          <p:cNvPr id="4" name="Content Placeholder 3">
            <a:extLst>
              <a:ext uri="{FF2B5EF4-FFF2-40B4-BE49-F238E27FC236}">
                <a16:creationId xmlns:a16="http://schemas.microsoft.com/office/drawing/2014/main" id="{69EEFF33-33D5-1FEE-1068-92BD9B56C58C}"/>
              </a:ext>
            </a:extLst>
          </p:cNvPr>
          <p:cNvSpPr>
            <a:spLocks noGrp="1"/>
          </p:cNvSpPr>
          <p:nvPr>
            <p:ph sz="half" idx="2"/>
          </p:nvPr>
        </p:nvSpPr>
        <p:spPr/>
        <p:txBody>
          <a:bodyPr>
            <a:noAutofit/>
          </a:bodyPr>
          <a:lstStyle/>
          <a:p>
            <a:r>
              <a:rPr lang="en-GB" sz="1600" dirty="0">
                <a:solidFill>
                  <a:srgbClr val="000000"/>
                </a:solidFill>
                <a:effectLst/>
                <a:latin typeface="Arial" panose="020B0604020202020204" pitchFamily="34" charset="0"/>
                <a:ea typeface="Times New Roman" panose="02020603050405020304" pitchFamily="18" charset="0"/>
              </a:rPr>
              <a:t>19.1 - Volume 1 – Introduction and Index</a:t>
            </a:r>
          </a:p>
          <a:p>
            <a:r>
              <a:rPr lang="en-GB" sz="1600" dirty="0">
                <a:solidFill>
                  <a:srgbClr val="000000"/>
                </a:solidFill>
                <a:effectLst/>
                <a:latin typeface="Arial" panose="020B0604020202020204" pitchFamily="34" charset="0"/>
                <a:ea typeface="Times New Roman" panose="02020603050405020304" pitchFamily="18" charset="0"/>
              </a:rPr>
              <a:t>19.2 - Volume 2 – Roadworks</a:t>
            </a:r>
            <a:endParaRPr lang="en-GB" sz="1600" dirty="0">
              <a:solidFill>
                <a:srgbClr val="000000"/>
              </a:solidFill>
              <a:ea typeface="Times New Roman" panose="02020603050405020304" pitchFamily="18" charset="0"/>
            </a:endParaRPr>
          </a:p>
          <a:p>
            <a:r>
              <a:rPr lang="en-GB" sz="1600" dirty="0">
                <a:solidFill>
                  <a:srgbClr val="000000"/>
                </a:solidFill>
                <a:effectLst/>
                <a:latin typeface="Arial" panose="020B0604020202020204" pitchFamily="34" charset="0"/>
                <a:ea typeface="Times New Roman" panose="02020603050405020304" pitchFamily="18" charset="0"/>
              </a:rPr>
              <a:t>19.3 - Volume 3 – Structures</a:t>
            </a:r>
          </a:p>
          <a:p>
            <a:r>
              <a:rPr lang="en-GB" sz="1600" dirty="0">
                <a:solidFill>
                  <a:srgbClr val="000000"/>
                </a:solidFill>
                <a:effectLst/>
                <a:latin typeface="Arial" panose="020B0604020202020204" pitchFamily="34" charset="0"/>
                <a:ea typeface="Times New Roman" panose="02020603050405020304" pitchFamily="18" charset="0"/>
              </a:rPr>
              <a:t>19.4 - Volume 4 – Lighting</a:t>
            </a:r>
            <a:endParaRPr lang="en-GB" sz="1600" dirty="0">
              <a:solidFill>
                <a:srgbClr val="000000"/>
              </a:solidFill>
              <a:ea typeface="Times New Roman" panose="02020603050405020304" pitchFamily="18" charset="0"/>
            </a:endParaRPr>
          </a:p>
          <a:p>
            <a:r>
              <a:rPr lang="en-GB" sz="1600" dirty="0">
                <a:solidFill>
                  <a:srgbClr val="000000"/>
                </a:solidFill>
                <a:effectLst/>
                <a:latin typeface="Arial" panose="020B0604020202020204" pitchFamily="34" charset="0"/>
                <a:ea typeface="Times New Roman" panose="02020603050405020304" pitchFamily="18" charset="0"/>
              </a:rPr>
              <a:t>19.5 - Volume 5 – Motorway Communications MCH1349</a:t>
            </a:r>
          </a:p>
          <a:p>
            <a:r>
              <a:rPr lang="en-GB" sz="1600" dirty="0">
                <a:solidFill>
                  <a:srgbClr val="000000"/>
                </a:solidFill>
                <a:effectLst/>
                <a:latin typeface="Arial" panose="020B0604020202020204" pitchFamily="34" charset="0"/>
                <a:ea typeface="Times New Roman" panose="02020603050405020304" pitchFamily="18" charset="0"/>
              </a:rPr>
              <a:t>19.6 - Volume 6 – Geotechnical</a:t>
            </a:r>
            <a:endParaRPr lang="en-GB" sz="1600" dirty="0">
              <a:solidFill>
                <a:srgbClr val="000000"/>
              </a:solidFill>
              <a:ea typeface="Times New Roman" panose="02020603050405020304" pitchFamily="18" charset="0"/>
            </a:endParaRPr>
          </a:p>
          <a:p>
            <a:r>
              <a:rPr lang="en-GB" sz="1600" dirty="0">
                <a:solidFill>
                  <a:srgbClr val="000000"/>
                </a:solidFill>
                <a:effectLst/>
                <a:latin typeface="Arial" panose="020B0604020202020204" pitchFamily="34" charset="0"/>
                <a:ea typeface="Times New Roman" panose="02020603050405020304" pitchFamily="18" charset="0"/>
              </a:rPr>
              <a:t>19.7 - Volume 7 – Environmental</a:t>
            </a:r>
          </a:p>
          <a:p>
            <a:r>
              <a:rPr lang="en-GB" sz="1600" dirty="0">
                <a:solidFill>
                  <a:srgbClr val="000000"/>
                </a:solidFill>
                <a:effectLst/>
                <a:latin typeface="Arial" panose="020B0604020202020204" pitchFamily="34" charset="0"/>
                <a:ea typeface="Times New Roman" panose="02020603050405020304" pitchFamily="18" charset="0"/>
              </a:rPr>
              <a:t>19.8 - Volume 8 – As-Builts</a:t>
            </a:r>
            <a:endParaRPr lang="en-GB" sz="1600" dirty="0">
              <a:solidFill>
                <a:srgbClr val="000000"/>
              </a:solidFill>
              <a:ea typeface="Times New Roman" panose="02020603050405020304" pitchFamily="18" charset="0"/>
            </a:endParaRPr>
          </a:p>
          <a:p>
            <a:r>
              <a:rPr lang="en-GB" sz="1600" dirty="0">
                <a:solidFill>
                  <a:srgbClr val="000000"/>
                </a:solidFill>
                <a:effectLst/>
                <a:latin typeface="Arial" panose="020B0604020202020204" pitchFamily="34" charset="0"/>
                <a:ea typeface="Times New Roman" panose="02020603050405020304" pitchFamily="18" charset="0"/>
              </a:rPr>
              <a:t>19.9 - Volume 9 – Material Approvals, Testing &amp; Commissioning, Works Packages</a:t>
            </a:r>
          </a:p>
          <a:p>
            <a:r>
              <a:rPr lang="en-GB" sz="1600" dirty="0">
                <a:solidFill>
                  <a:srgbClr val="000000"/>
                </a:solidFill>
                <a:effectLst/>
                <a:latin typeface="Arial" panose="020B0604020202020204" pitchFamily="34" charset="0"/>
                <a:ea typeface="Times New Roman" panose="02020603050405020304" pitchFamily="18" charset="0"/>
              </a:rPr>
              <a:t>19.11 - Volume 11 – Other Information/Documents</a:t>
            </a:r>
            <a:endParaRPr lang="en-GB" sz="1600" dirty="0">
              <a:solidFill>
                <a:srgbClr val="000000"/>
              </a:solidFill>
              <a:ea typeface="Times New Roman" panose="02020603050405020304" pitchFamily="18" charset="0"/>
            </a:endParaRPr>
          </a:p>
          <a:p>
            <a:r>
              <a:rPr lang="en-GB" sz="1600" dirty="0">
                <a:solidFill>
                  <a:srgbClr val="000000"/>
                </a:solidFill>
                <a:effectLst/>
                <a:latin typeface="Arial" panose="020B0604020202020204" pitchFamily="34" charset="0"/>
                <a:ea typeface="Times New Roman" panose="02020603050405020304" pitchFamily="18" charset="0"/>
              </a:rPr>
              <a:t>19.12 - Volume 12 – HE Databases</a:t>
            </a:r>
            <a:endParaRPr lang="en-GB" sz="1600" dirty="0">
              <a:effectLst/>
              <a:latin typeface="Arial" panose="020B0604020202020204" pitchFamily="34" charset="0"/>
              <a:ea typeface="Calibri" panose="020F0502020204030204" pitchFamily="34" charset="0"/>
            </a:endParaRPr>
          </a:p>
        </p:txBody>
      </p:sp>
      <p:sp>
        <p:nvSpPr>
          <p:cNvPr id="5" name="Date Placeholder 4">
            <a:extLst>
              <a:ext uri="{FF2B5EF4-FFF2-40B4-BE49-F238E27FC236}">
                <a16:creationId xmlns:a16="http://schemas.microsoft.com/office/drawing/2014/main" id="{192DB581-97C4-D8C6-276A-45B18209BDC8}"/>
              </a:ext>
            </a:extLst>
          </p:cNvPr>
          <p:cNvSpPr>
            <a:spLocks noGrp="1"/>
          </p:cNvSpPr>
          <p:nvPr>
            <p:ph type="dt" sz="half" idx="10"/>
          </p:nvPr>
        </p:nvSpPr>
        <p:spPr/>
        <p:txBody>
          <a:bodyPr/>
          <a:lstStyle/>
          <a:p>
            <a:r>
              <a:rPr lang="en-US"/>
              <a:t>29 March 2023</a:t>
            </a:r>
            <a:endParaRPr lang="en-GB"/>
          </a:p>
        </p:txBody>
      </p:sp>
      <p:sp>
        <p:nvSpPr>
          <p:cNvPr id="6" name="Footer Placeholder 5">
            <a:extLst>
              <a:ext uri="{FF2B5EF4-FFF2-40B4-BE49-F238E27FC236}">
                <a16:creationId xmlns:a16="http://schemas.microsoft.com/office/drawing/2014/main" id="{4F3C6EF6-D893-27D6-B095-249B1158E87A}"/>
              </a:ext>
            </a:extLst>
          </p:cNvPr>
          <p:cNvSpPr>
            <a:spLocks noGrp="1"/>
          </p:cNvSpPr>
          <p:nvPr>
            <p:ph type="ftr" sz="quarter" idx="3"/>
          </p:nvPr>
        </p:nvSpPr>
        <p:spPr/>
        <p:txBody>
          <a:bodyPr/>
          <a:lstStyle/>
          <a:p>
            <a:r>
              <a:rPr lang="en-GB"/>
              <a:t>SMPA Handover Improvements</a:t>
            </a:r>
          </a:p>
        </p:txBody>
      </p:sp>
      <p:sp>
        <p:nvSpPr>
          <p:cNvPr id="15" name="TextBox 14">
            <a:extLst>
              <a:ext uri="{FF2B5EF4-FFF2-40B4-BE49-F238E27FC236}">
                <a16:creationId xmlns:a16="http://schemas.microsoft.com/office/drawing/2014/main" id="{B50F6A4B-E181-54C3-6E37-0035D7075B3A}"/>
              </a:ext>
            </a:extLst>
          </p:cNvPr>
          <p:cNvSpPr txBox="1"/>
          <p:nvPr/>
        </p:nvSpPr>
        <p:spPr>
          <a:xfrm>
            <a:off x="6399847" y="1033426"/>
            <a:ext cx="2833055" cy="461665"/>
          </a:xfrm>
          <a:prstGeom prst="rect">
            <a:avLst/>
          </a:prstGeom>
          <a:noFill/>
        </p:spPr>
        <p:txBody>
          <a:bodyPr wrap="square" rtlCol="0">
            <a:spAutoFit/>
          </a:bodyPr>
          <a:lstStyle/>
          <a:p>
            <a:r>
              <a:rPr lang="en-GB" sz="2400" b="1" dirty="0">
                <a:solidFill>
                  <a:schemeClr val="tx2"/>
                </a:solidFill>
              </a:rPr>
              <a:t>Structure</a:t>
            </a:r>
          </a:p>
        </p:txBody>
      </p:sp>
    </p:spTree>
    <p:extLst>
      <p:ext uri="{BB962C8B-B14F-4D97-AF65-F5344CB8AC3E}">
        <p14:creationId xmlns:p14="http://schemas.microsoft.com/office/powerpoint/2010/main" val="4176195824"/>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B422-681B-B841-A16A-9775251A46BD}"/>
              </a:ext>
            </a:extLst>
          </p:cNvPr>
          <p:cNvSpPr>
            <a:spLocks noGrp="1"/>
          </p:cNvSpPr>
          <p:nvPr>
            <p:ph type="ctrTitle"/>
          </p:nvPr>
        </p:nvSpPr>
        <p:spPr>
          <a:xfrm>
            <a:off x="838202" y="2460792"/>
            <a:ext cx="8285797" cy="707886"/>
          </a:xfrm>
        </p:spPr>
        <p:txBody>
          <a:bodyPr/>
          <a:lstStyle/>
          <a:p>
            <a:r>
              <a:rPr lang="en-GB"/>
              <a:t>Questions?</a:t>
            </a:r>
          </a:p>
        </p:txBody>
      </p:sp>
      <p:sp>
        <p:nvSpPr>
          <p:cNvPr id="3" name="Date Placeholder 2">
            <a:extLst>
              <a:ext uri="{FF2B5EF4-FFF2-40B4-BE49-F238E27FC236}">
                <a16:creationId xmlns:a16="http://schemas.microsoft.com/office/drawing/2014/main" id="{E054D375-E5C9-3CF9-E634-4E4EA13C7965}"/>
              </a:ext>
            </a:extLst>
          </p:cNvPr>
          <p:cNvSpPr>
            <a:spLocks noGrp="1"/>
          </p:cNvSpPr>
          <p:nvPr>
            <p:ph type="dt" sz="half" idx="2"/>
          </p:nvPr>
        </p:nvSpPr>
        <p:spPr/>
        <p:txBody>
          <a:bodyPr/>
          <a:lstStyle/>
          <a:p>
            <a:r>
              <a:rPr lang="en-US"/>
              <a:t>29 March 2023</a:t>
            </a:r>
            <a:endParaRPr lang="en-GB"/>
          </a:p>
        </p:txBody>
      </p:sp>
      <p:sp>
        <p:nvSpPr>
          <p:cNvPr id="4" name="Footer Placeholder 3">
            <a:extLst>
              <a:ext uri="{FF2B5EF4-FFF2-40B4-BE49-F238E27FC236}">
                <a16:creationId xmlns:a16="http://schemas.microsoft.com/office/drawing/2014/main" id="{BC21C8F0-D7D9-88E3-7D0A-A7DBEC7574C0}"/>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1003625810"/>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5D9CF-FD3B-40B0-AB3C-B4506D32ECE3}"/>
              </a:ext>
            </a:extLst>
          </p:cNvPr>
          <p:cNvSpPr>
            <a:spLocks noGrp="1"/>
          </p:cNvSpPr>
          <p:nvPr>
            <p:ph type="title"/>
          </p:nvPr>
        </p:nvSpPr>
        <p:spPr/>
        <p:txBody>
          <a:bodyPr/>
          <a:lstStyle/>
          <a:p>
            <a:r>
              <a:rPr lang="en-GB"/>
              <a:t>Why focus on Handover?</a:t>
            </a:r>
          </a:p>
        </p:txBody>
      </p:sp>
      <p:sp>
        <p:nvSpPr>
          <p:cNvPr id="3" name="Content Placeholder 2">
            <a:extLst>
              <a:ext uri="{FF2B5EF4-FFF2-40B4-BE49-F238E27FC236}">
                <a16:creationId xmlns:a16="http://schemas.microsoft.com/office/drawing/2014/main" id="{027D5CE5-9204-4B03-8BB3-EA0653CDF02E}"/>
              </a:ext>
            </a:extLst>
          </p:cNvPr>
          <p:cNvSpPr>
            <a:spLocks noGrp="1"/>
          </p:cNvSpPr>
          <p:nvPr>
            <p:ph idx="1"/>
          </p:nvPr>
        </p:nvSpPr>
        <p:spPr/>
        <p:txBody>
          <a:bodyPr/>
          <a:lstStyle/>
          <a:p>
            <a:r>
              <a:rPr lang="en-GB"/>
              <a:t>Handover has historically been a pain point for everyone involved</a:t>
            </a:r>
          </a:p>
          <a:p>
            <a:r>
              <a:rPr lang="en-GB"/>
              <a:t>The SMP Alliance now has integrated Delivery Teams enabling us to capitalise on the opportunities for improvement around handover</a:t>
            </a:r>
          </a:p>
          <a:p>
            <a:r>
              <a:rPr lang="en-GB"/>
              <a:t>The negative impact on our outcomes and the reputational damage associated with a poor handover is something the Alliance has to avoid</a:t>
            </a:r>
          </a:p>
          <a:p>
            <a:r>
              <a:rPr lang="en-GB"/>
              <a:t>There is an opportunity to develop an exemplar working relationship with the Operations Directorate</a:t>
            </a:r>
          </a:p>
        </p:txBody>
      </p:sp>
      <p:sp>
        <p:nvSpPr>
          <p:cNvPr id="4" name="Date Placeholder 3">
            <a:extLst>
              <a:ext uri="{FF2B5EF4-FFF2-40B4-BE49-F238E27FC236}">
                <a16:creationId xmlns:a16="http://schemas.microsoft.com/office/drawing/2014/main" id="{1A71C244-76C8-3685-F8EB-9161C8E9F447}"/>
              </a:ext>
            </a:extLst>
          </p:cNvPr>
          <p:cNvSpPr>
            <a:spLocks noGrp="1"/>
          </p:cNvSpPr>
          <p:nvPr>
            <p:ph type="dt" sz="half" idx="2"/>
          </p:nvPr>
        </p:nvSpPr>
        <p:spPr/>
        <p:txBody>
          <a:bodyPr/>
          <a:lstStyle/>
          <a:p>
            <a:r>
              <a:rPr lang="en-US"/>
              <a:t>29 March 2023</a:t>
            </a:r>
            <a:endParaRPr lang="en-GB"/>
          </a:p>
        </p:txBody>
      </p:sp>
      <p:sp>
        <p:nvSpPr>
          <p:cNvPr id="5" name="Footer Placeholder 4">
            <a:extLst>
              <a:ext uri="{FF2B5EF4-FFF2-40B4-BE49-F238E27FC236}">
                <a16:creationId xmlns:a16="http://schemas.microsoft.com/office/drawing/2014/main" id="{6B91A9CD-E4FD-60A2-F980-A0ADE9E66E6A}"/>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2223904185"/>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203D9-98D1-4585-8646-E76D3A46D393}"/>
              </a:ext>
            </a:extLst>
          </p:cNvPr>
          <p:cNvSpPr>
            <a:spLocks noGrp="1"/>
          </p:cNvSpPr>
          <p:nvPr>
            <p:ph type="title"/>
          </p:nvPr>
        </p:nvSpPr>
        <p:spPr/>
        <p:txBody>
          <a:bodyPr/>
          <a:lstStyle/>
          <a:p>
            <a:r>
              <a:rPr lang="en-GB" dirty="0"/>
              <a:t>Handover Process/Framework Task</a:t>
            </a:r>
          </a:p>
        </p:txBody>
      </p:sp>
      <p:sp>
        <p:nvSpPr>
          <p:cNvPr id="3" name="Content Placeholder 2">
            <a:extLst>
              <a:ext uri="{FF2B5EF4-FFF2-40B4-BE49-F238E27FC236}">
                <a16:creationId xmlns:a16="http://schemas.microsoft.com/office/drawing/2014/main" id="{2AC35E4E-374A-7A3A-22D5-C5F62B34FFBD}"/>
              </a:ext>
            </a:extLst>
          </p:cNvPr>
          <p:cNvSpPr>
            <a:spLocks noGrp="1"/>
          </p:cNvSpPr>
          <p:nvPr>
            <p:ph idx="1"/>
          </p:nvPr>
        </p:nvSpPr>
        <p:spPr/>
        <p:txBody>
          <a:bodyPr/>
          <a:lstStyle/>
          <a:p>
            <a:r>
              <a:rPr lang="en-GB" dirty="0"/>
              <a:t>Development the SMP Alliance’s handover process through collaborative workshops and process mapping activity.</a:t>
            </a:r>
          </a:p>
          <a:p>
            <a:r>
              <a:rPr lang="en-GB" dirty="0"/>
              <a:t>Work collaboratively with Alliance Partners and the supplier network to ensure all views and requirements are understood and the process is representative.</a:t>
            </a:r>
          </a:p>
          <a:p>
            <a:r>
              <a:rPr lang="en-GB" dirty="0"/>
              <a:t>Lead engagement with key National Highways stakeholders and interested parties</a:t>
            </a:r>
          </a:p>
          <a:p>
            <a:r>
              <a:rPr lang="en-GB" dirty="0"/>
              <a:t>Collate complex information and present it in a consumable way</a:t>
            </a:r>
          </a:p>
          <a:p>
            <a:r>
              <a:rPr lang="en-GB" dirty="0"/>
              <a:t>Test outputs with users to ensure fitness for purpose</a:t>
            </a:r>
          </a:p>
        </p:txBody>
      </p:sp>
      <p:sp>
        <p:nvSpPr>
          <p:cNvPr id="4" name="Date Placeholder 3">
            <a:extLst>
              <a:ext uri="{FF2B5EF4-FFF2-40B4-BE49-F238E27FC236}">
                <a16:creationId xmlns:a16="http://schemas.microsoft.com/office/drawing/2014/main" id="{DE3A484C-B034-256F-B29E-5AC781093175}"/>
              </a:ext>
            </a:extLst>
          </p:cNvPr>
          <p:cNvSpPr>
            <a:spLocks noGrp="1"/>
          </p:cNvSpPr>
          <p:nvPr>
            <p:ph type="dt" sz="half" idx="2"/>
          </p:nvPr>
        </p:nvSpPr>
        <p:spPr/>
        <p:txBody>
          <a:bodyPr/>
          <a:lstStyle/>
          <a:p>
            <a:r>
              <a:rPr lang="en-US"/>
              <a:t>29 March 2023</a:t>
            </a:r>
            <a:endParaRPr lang="en-GB"/>
          </a:p>
        </p:txBody>
      </p:sp>
      <p:sp>
        <p:nvSpPr>
          <p:cNvPr id="5" name="Footer Placeholder 4">
            <a:extLst>
              <a:ext uri="{FF2B5EF4-FFF2-40B4-BE49-F238E27FC236}">
                <a16:creationId xmlns:a16="http://schemas.microsoft.com/office/drawing/2014/main" id="{F4261810-C843-2D98-E4E4-C8C912322A6E}"/>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171313504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5697D8-C7E1-A8D8-B166-4CC3F696BE93}"/>
              </a:ext>
            </a:extLst>
          </p:cNvPr>
          <p:cNvSpPr>
            <a:spLocks noGrp="1"/>
          </p:cNvSpPr>
          <p:nvPr>
            <p:ph type="title"/>
          </p:nvPr>
        </p:nvSpPr>
        <p:spPr/>
        <p:txBody>
          <a:bodyPr/>
          <a:lstStyle/>
          <a:p>
            <a:r>
              <a:rPr lang="en-GB" dirty="0"/>
              <a:t>Position the Handover Framework</a:t>
            </a:r>
          </a:p>
        </p:txBody>
      </p:sp>
      <p:graphicFrame>
        <p:nvGraphicFramePr>
          <p:cNvPr id="6" name="Content Placeholder 5">
            <a:extLst>
              <a:ext uri="{FF2B5EF4-FFF2-40B4-BE49-F238E27FC236}">
                <a16:creationId xmlns:a16="http://schemas.microsoft.com/office/drawing/2014/main" id="{D94BC99F-BDAA-2DF0-895C-1D1F41D1B13C}"/>
              </a:ext>
            </a:extLst>
          </p:cNvPr>
          <p:cNvGraphicFramePr>
            <a:graphicFrameLocks noGrp="1"/>
          </p:cNvGraphicFramePr>
          <p:nvPr>
            <p:ph idx="1"/>
            <p:extLst>
              <p:ext uri="{D42A27DB-BD31-4B8C-83A1-F6EECF244321}">
                <p14:modId xmlns:p14="http://schemas.microsoft.com/office/powerpoint/2010/main" val="589107564"/>
              </p:ext>
            </p:extLst>
          </p:nvPr>
        </p:nvGraphicFramePr>
        <p:xfrm>
          <a:off x="550863" y="1457325"/>
          <a:ext cx="11090275" cy="4492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a:extLst>
              <a:ext uri="{FF2B5EF4-FFF2-40B4-BE49-F238E27FC236}">
                <a16:creationId xmlns:a16="http://schemas.microsoft.com/office/drawing/2014/main" id="{8149B4D5-0209-8785-51E8-83AB08C4C4DF}"/>
              </a:ext>
            </a:extLst>
          </p:cNvPr>
          <p:cNvSpPr>
            <a:spLocks noGrp="1"/>
          </p:cNvSpPr>
          <p:nvPr>
            <p:ph type="ftr" sz="quarter" idx="3"/>
          </p:nvPr>
        </p:nvSpPr>
        <p:spPr/>
        <p:txBody>
          <a:bodyPr/>
          <a:lstStyle/>
          <a:p>
            <a:r>
              <a:rPr lang="en-US"/>
              <a:t>SMPA Handover Improvements</a:t>
            </a:r>
          </a:p>
        </p:txBody>
      </p:sp>
      <p:sp>
        <p:nvSpPr>
          <p:cNvPr id="4" name="Date Placeholder 3">
            <a:extLst>
              <a:ext uri="{FF2B5EF4-FFF2-40B4-BE49-F238E27FC236}">
                <a16:creationId xmlns:a16="http://schemas.microsoft.com/office/drawing/2014/main" id="{F3413A11-D026-E9B3-A775-5806360BD5AE}"/>
              </a:ext>
            </a:extLst>
          </p:cNvPr>
          <p:cNvSpPr>
            <a:spLocks noGrp="1"/>
          </p:cNvSpPr>
          <p:nvPr>
            <p:ph type="dt" sz="half" idx="2"/>
          </p:nvPr>
        </p:nvSpPr>
        <p:spPr/>
        <p:txBody>
          <a:bodyPr/>
          <a:lstStyle/>
          <a:p>
            <a:r>
              <a:rPr lang="en-US"/>
              <a:t>29 March 2023</a:t>
            </a:r>
            <a:endParaRPr lang="en-GB"/>
          </a:p>
        </p:txBody>
      </p:sp>
    </p:spTree>
    <p:extLst>
      <p:ext uri="{BB962C8B-B14F-4D97-AF65-F5344CB8AC3E}">
        <p14:creationId xmlns:p14="http://schemas.microsoft.com/office/powerpoint/2010/main" val="2826347741"/>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263E67DC-1F24-42C5-B11C-C423144D31A9}"/>
              </a:ext>
            </a:extLst>
          </p:cNvPr>
          <p:cNvSpPr txBox="1">
            <a:spLocks/>
          </p:cNvSpPr>
          <p:nvPr/>
        </p:nvSpPr>
        <p:spPr>
          <a:xfrm>
            <a:off x="550864" y="1457934"/>
            <a:ext cx="11090276" cy="4492016"/>
          </a:xfrm>
          <a:prstGeom prst="rect">
            <a:avLst/>
          </a:prstGeom>
        </p:spPr>
        <p:txBody>
          <a:bodyPr vert="horz" lIns="91440" tIns="45720" rIns="91440" bIns="45720" rtlCol="0">
            <a:normAutofit lnSpcReduction="10000"/>
          </a:bodyPr>
          <a:lstStyle>
            <a:lvl1pPr marL="255580" indent="-255580" algn="l" defTabSz="914365" rtl="0" eaLnBrk="1" latinLnBrk="0" hangingPunct="1">
              <a:lnSpc>
                <a:spcPct val="100000"/>
              </a:lnSpc>
              <a:spcBef>
                <a:spcPts val="1001"/>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45" indent="-249230" algn="l" defTabSz="914365"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37" indent="-165094" algn="l" defTabSz="914365" rtl="0" eaLnBrk="1" latinLnBrk="0" hangingPunct="1">
              <a:lnSpc>
                <a:spcPct val="100000"/>
              </a:lnSpc>
              <a:spcBef>
                <a:spcPts val="500"/>
              </a:spcBef>
              <a:buClr>
                <a:srgbClr val="008BCB"/>
              </a:buClr>
              <a:buFont typeface="Arial" panose="020B0604020202020204" pitchFamily="34" charset="0"/>
              <a:buChar char="•"/>
              <a:defRPr sz="1801" kern="1200">
                <a:solidFill>
                  <a:srgbClr val="4A4A4A"/>
                </a:solidFill>
                <a:latin typeface="Arial" panose="020B0604020202020204" pitchFamily="34" charset="0"/>
                <a:ea typeface="+mn-ea"/>
                <a:cs typeface="Arial" panose="020B0604020202020204" pitchFamily="34" charset="0"/>
              </a:defRPr>
            </a:lvl3pPr>
            <a:lvl4pPr marL="828645" indent="-138108" algn="l" defTabSz="914365"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26" indent="-153982" algn="l" defTabSz="914365"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506"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689"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871"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054" indent="-228591" algn="l" defTabSz="91436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55580" marR="0" lvl="0" indent="-25558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Char char="§"/>
              <a:tabLst/>
              <a:defRPr/>
            </a:pPr>
            <a:r>
              <a:rPr kumimoji="0" lang="en-GB" sz="24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rPr>
              <a:t>The Alliance’s approach to handover will be standardised and captured within the Handover Framework &amp; Playbook</a:t>
            </a:r>
            <a:endParaRPr kumimoji="0" lang="en-GB" sz="2400" b="0" i="0" u="none" strike="noStrike" kern="1200" cap="none" spc="0" normalizeH="0" baseline="0" noProof="0" dirty="0">
              <a:ln>
                <a:noFill/>
              </a:ln>
              <a:solidFill>
                <a:srgbClr val="4A4A4A"/>
              </a:solidFill>
              <a:effectLst/>
              <a:highlight>
                <a:srgbClr val="FFFF00"/>
              </a:highlight>
              <a:uLnTx/>
              <a:uFillTx/>
              <a:latin typeface="Arial" panose="020B0604020202020204" pitchFamily="34" charset="0"/>
              <a:ea typeface="+mn-ea"/>
              <a:cs typeface="Arial" panose="020B0604020202020204" pitchFamily="34" charset="0"/>
            </a:endParaRPr>
          </a:p>
          <a:p>
            <a:pPr marL="255580" marR="0" lvl="0" indent="-25558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Char char="§"/>
              <a:tabLst/>
              <a:defRPr/>
            </a:pPr>
            <a:r>
              <a:rPr kumimoji="0" lang="en-GB" sz="24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rPr>
              <a:t>All content is going through a rigorous Check Review Approve and Verify process including consultation and agreement on content with OD and other key stakeholders prior to release enabling schemes to focus on value add activity.</a:t>
            </a:r>
          </a:p>
          <a:p>
            <a:pPr marL="255580" marR="0" lvl="0" indent="-25558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Char char="§"/>
              <a:tabLst/>
              <a:defRPr/>
            </a:pPr>
            <a:r>
              <a:rPr kumimoji="0" lang="en-GB" sz="24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rPr>
              <a:t>We aim to capture a national approach to handover of Smart Motorways schemes. Where this isn’t possible we will state where regional variations exist.</a:t>
            </a:r>
          </a:p>
          <a:p>
            <a:pPr marL="255580" marR="0" lvl="0" indent="-25558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Char char="§"/>
              <a:tabLst/>
              <a:defRPr/>
            </a:pPr>
            <a:r>
              <a:rPr kumimoji="0" lang="en-GB" sz="2400" b="1"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rPr>
              <a:t>The Handover Framework &amp; Playbook will be available to schemes by June 2023.</a:t>
            </a:r>
          </a:p>
          <a:p>
            <a:pPr marL="255580" marR="0" lvl="0" indent="-25558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Char char="§"/>
              <a:tabLst/>
              <a:defRPr/>
            </a:pPr>
            <a:endParaRPr kumimoji="0" lang="en-GB" sz="24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a:p>
            <a:pPr marL="255580" marR="0" lvl="0" indent="-255580" algn="l" defTabSz="914365" rtl="0" eaLnBrk="1" fontAlgn="auto" latinLnBrk="0" hangingPunct="1">
              <a:lnSpc>
                <a:spcPct val="100000"/>
              </a:lnSpc>
              <a:spcBef>
                <a:spcPts val="1001"/>
              </a:spcBef>
              <a:spcAft>
                <a:spcPts val="0"/>
              </a:spcAft>
              <a:buClr>
                <a:srgbClr val="008BCB"/>
              </a:buClr>
              <a:buSzTx/>
              <a:buFont typeface="Wingdings" panose="05000000000000000000" pitchFamily="2" charset="2"/>
              <a:buChar char="§"/>
              <a:tabLst/>
              <a:defRPr/>
            </a:pPr>
            <a:endParaRPr kumimoji="0" lang="en-GB" sz="24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p:txBody>
      </p:sp>
      <p:sp>
        <p:nvSpPr>
          <p:cNvPr id="2" name="Title 1">
            <a:extLst>
              <a:ext uri="{FF2B5EF4-FFF2-40B4-BE49-F238E27FC236}">
                <a16:creationId xmlns:a16="http://schemas.microsoft.com/office/drawing/2014/main" id="{F91A5111-4791-4141-AF37-0E13BDFE211E}"/>
              </a:ext>
            </a:extLst>
          </p:cNvPr>
          <p:cNvSpPr>
            <a:spLocks noGrp="1"/>
          </p:cNvSpPr>
          <p:nvPr>
            <p:ph type="title"/>
          </p:nvPr>
        </p:nvSpPr>
        <p:spPr/>
        <p:txBody>
          <a:bodyPr/>
          <a:lstStyle/>
          <a:p>
            <a:r>
              <a:rPr lang="en-GB"/>
              <a:t>Our approach to standardisation of Handover</a:t>
            </a:r>
          </a:p>
        </p:txBody>
      </p:sp>
      <p:grpSp>
        <p:nvGrpSpPr>
          <p:cNvPr id="9" name="Group 8">
            <a:extLst>
              <a:ext uri="{FF2B5EF4-FFF2-40B4-BE49-F238E27FC236}">
                <a16:creationId xmlns:a16="http://schemas.microsoft.com/office/drawing/2014/main" id="{83725C45-DDB1-42EE-A32B-BE37978AC205}"/>
              </a:ext>
            </a:extLst>
          </p:cNvPr>
          <p:cNvGrpSpPr/>
          <p:nvPr/>
        </p:nvGrpSpPr>
        <p:grpSpPr>
          <a:xfrm>
            <a:off x="-18553" y="-664013"/>
            <a:ext cx="2238507" cy="542804"/>
            <a:chOff x="5677989" y="0"/>
            <a:chExt cx="4345577" cy="1053737"/>
          </a:xfrm>
        </p:grpSpPr>
        <p:sp>
          <p:nvSpPr>
            <p:cNvPr id="10" name="Rectangle 9">
              <a:extLst>
                <a:ext uri="{FF2B5EF4-FFF2-40B4-BE49-F238E27FC236}">
                  <a16:creationId xmlns:a16="http://schemas.microsoft.com/office/drawing/2014/main" id="{4F971817-97AE-4F47-90D0-B704261C7DBF}"/>
                </a:ext>
              </a:extLst>
            </p:cNvPr>
            <p:cNvSpPr/>
            <p:nvPr/>
          </p:nvSpPr>
          <p:spPr>
            <a:xfrm>
              <a:off x="5677989" y="0"/>
              <a:ext cx="4345577" cy="105373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8044DF67-BA5C-45C2-A01C-186E1173685F}"/>
                </a:ext>
              </a:extLst>
            </p:cNvPr>
            <p:cNvGrpSpPr/>
            <p:nvPr/>
          </p:nvGrpSpPr>
          <p:grpSpPr>
            <a:xfrm>
              <a:off x="5768645" y="69665"/>
              <a:ext cx="4164264" cy="914406"/>
              <a:chOff x="5766503" y="60960"/>
              <a:chExt cx="4164264" cy="914406"/>
            </a:xfrm>
          </p:grpSpPr>
          <p:sp>
            <p:nvSpPr>
              <p:cNvPr id="12" name="Rectangle 11">
                <a:extLst>
                  <a:ext uri="{FF2B5EF4-FFF2-40B4-BE49-F238E27FC236}">
                    <a16:creationId xmlns:a16="http://schemas.microsoft.com/office/drawing/2014/main" id="{CDA21727-87A3-408E-8C82-B1FF6C1D13B1}"/>
                  </a:ext>
                </a:extLst>
              </p:cNvPr>
              <p:cNvSpPr/>
              <p:nvPr/>
            </p:nvSpPr>
            <p:spPr>
              <a:xfrm>
                <a:off x="6470469" y="60960"/>
                <a:ext cx="644434" cy="269966"/>
              </a:xfrm>
              <a:prstGeom prst="rect">
                <a:avLst/>
              </a:prstGeom>
              <a:solidFill>
                <a:srgbClr val="5B13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0E5E31C-1DF9-4CAD-9C9D-22FB43815618}"/>
                  </a:ext>
                </a:extLst>
              </p:cNvPr>
              <p:cNvSpPr/>
              <p:nvPr/>
            </p:nvSpPr>
            <p:spPr>
              <a:xfrm>
                <a:off x="7174435" y="60960"/>
                <a:ext cx="644434" cy="269966"/>
              </a:xfrm>
              <a:prstGeom prst="rect">
                <a:avLst/>
              </a:prstGeom>
              <a:solidFill>
                <a:srgbClr val="B12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11C83C8-AD84-4610-A7BE-E369AECBFA04}"/>
                  </a:ext>
                </a:extLst>
              </p:cNvPr>
              <p:cNvSpPr/>
              <p:nvPr/>
            </p:nvSpPr>
            <p:spPr>
              <a:xfrm>
                <a:off x="7878401" y="60960"/>
                <a:ext cx="644434" cy="269966"/>
              </a:xfrm>
              <a:prstGeom prst="rect">
                <a:avLst/>
              </a:prstGeom>
              <a:solidFill>
                <a:srgbClr val="B35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C596FB8-9D2F-4342-A530-E35A2B26511E}"/>
                  </a:ext>
                </a:extLst>
              </p:cNvPr>
              <p:cNvSpPr/>
              <p:nvPr/>
            </p:nvSpPr>
            <p:spPr>
              <a:xfrm>
                <a:off x="8582367" y="60960"/>
                <a:ext cx="644434" cy="269966"/>
              </a:xfrm>
              <a:prstGeom prst="rect">
                <a:avLst/>
              </a:prstGeom>
              <a:solidFill>
                <a:srgbClr val="457C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D38F296-A57D-411F-ABE1-10BF02B9B8B5}"/>
                  </a:ext>
                </a:extLst>
              </p:cNvPr>
              <p:cNvSpPr/>
              <p:nvPr/>
            </p:nvSpPr>
            <p:spPr>
              <a:xfrm>
                <a:off x="9286333" y="60960"/>
                <a:ext cx="644434" cy="269966"/>
              </a:xfrm>
              <a:prstGeom prst="rect">
                <a:avLst/>
              </a:prstGeom>
              <a:solidFill>
                <a:srgbClr val="00A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43013537-7860-4038-95E3-1FD24CA89548}"/>
                  </a:ext>
                </a:extLst>
              </p:cNvPr>
              <p:cNvSpPr/>
              <p:nvPr/>
            </p:nvSpPr>
            <p:spPr>
              <a:xfrm>
                <a:off x="6470469" y="383180"/>
                <a:ext cx="644434" cy="269966"/>
              </a:xfrm>
              <a:prstGeom prst="rect">
                <a:avLst/>
              </a:prstGeom>
              <a:solidFill>
                <a:srgbClr val="CB2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19111814-1386-46AA-8478-20540D72D880}"/>
                  </a:ext>
                </a:extLst>
              </p:cNvPr>
              <p:cNvSpPr/>
              <p:nvPr/>
            </p:nvSpPr>
            <p:spPr>
              <a:xfrm>
                <a:off x="7174435" y="383180"/>
                <a:ext cx="644434" cy="269966"/>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18529958-0522-4FF0-AF6B-BB4C3FFDD80F}"/>
                  </a:ext>
                </a:extLst>
              </p:cNvPr>
              <p:cNvSpPr/>
              <p:nvPr/>
            </p:nvSpPr>
            <p:spPr>
              <a:xfrm>
                <a:off x="7878401" y="383180"/>
                <a:ext cx="644434" cy="269966"/>
              </a:xfrm>
              <a:prstGeom prst="rect">
                <a:avLst/>
              </a:prstGeom>
              <a:solidFill>
                <a:srgbClr val="F4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A7C7D166-5B42-4F33-939C-BDB1C32FA511}"/>
                  </a:ext>
                </a:extLst>
              </p:cNvPr>
              <p:cNvSpPr/>
              <p:nvPr/>
            </p:nvSpPr>
            <p:spPr>
              <a:xfrm>
                <a:off x="8582367" y="383180"/>
                <a:ext cx="644434" cy="269966"/>
              </a:xfrm>
              <a:prstGeom prst="rect">
                <a:avLst/>
              </a:prstGeom>
              <a:solidFill>
                <a:srgbClr val="86A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9CBF56AE-1BB9-4855-A81B-2D6290FB00AD}"/>
                  </a:ext>
                </a:extLst>
              </p:cNvPr>
              <p:cNvSpPr/>
              <p:nvPr/>
            </p:nvSpPr>
            <p:spPr>
              <a:xfrm>
                <a:off x="9286333" y="383180"/>
                <a:ext cx="644434" cy="269966"/>
              </a:xfrm>
              <a:prstGeom prst="rect">
                <a:avLst/>
              </a:prstGeom>
              <a:solidFill>
                <a:srgbClr val="688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6382B98C-2B1B-499A-A294-3347218EEF6B}"/>
                  </a:ext>
                </a:extLst>
              </p:cNvPr>
              <p:cNvSpPr/>
              <p:nvPr/>
            </p:nvSpPr>
            <p:spPr>
              <a:xfrm>
                <a:off x="6470469" y="705400"/>
                <a:ext cx="644434" cy="269966"/>
              </a:xfrm>
              <a:prstGeom prst="rect">
                <a:avLst/>
              </a:prstGeom>
              <a:solidFill>
                <a:srgbClr val="A0A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6002363C-D8A5-43EA-971D-9EA8BCF8F7B8}"/>
                  </a:ext>
                </a:extLst>
              </p:cNvPr>
              <p:cNvSpPr/>
              <p:nvPr/>
            </p:nvSpPr>
            <p:spPr>
              <a:xfrm>
                <a:off x="7174435" y="705400"/>
                <a:ext cx="644434" cy="269966"/>
              </a:xfrm>
              <a:prstGeom prst="rect">
                <a:avLst/>
              </a:prstGeom>
              <a:solidFill>
                <a:srgbClr val="B3A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CA5E2586-25F0-49C7-B185-9177C4ABB20D}"/>
                  </a:ext>
                </a:extLst>
              </p:cNvPr>
              <p:cNvSpPr/>
              <p:nvPr/>
            </p:nvSpPr>
            <p:spPr>
              <a:xfrm>
                <a:off x="7878401" y="705400"/>
                <a:ext cx="644434" cy="269966"/>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5B81546-F5A7-45D9-B2BC-3500390B4EB3}"/>
                  </a:ext>
                </a:extLst>
              </p:cNvPr>
              <p:cNvSpPr/>
              <p:nvPr/>
            </p:nvSpPr>
            <p:spPr>
              <a:xfrm>
                <a:off x="8582367" y="705400"/>
                <a:ext cx="644434" cy="269966"/>
              </a:xfrm>
              <a:prstGeom prst="rect">
                <a:avLst/>
              </a:prstGeom>
              <a:solidFill>
                <a:srgbClr val="80BA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BC0914F9-4771-40AF-868E-05EFB070A78B}"/>
                  </a:ext>
                </a:extLst>
              </p:cNvPr>
              <p:cNvSpPr/>
              <p:nvPr/>
            </p:nvSpPr>
            <p:spPr>
              <a:xfrm>
                <a:off x="9286333" y="705400"/>
                <a:ext cx="644434" cy="269966"/>
              </a:xfrm>
              <a:prstGeom prst="rect">
                <a:avLst/>
              </a:prstGeom>
              <a:solidFill>
                <a:srgbClr val="BCC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5C3C5D65-AB00-4DB2-9095-060731E8E55E}"/>
                  </a:ext>
                </a:extLst>
              </p:cNvPr>
              <p:cNvSpPr/>
              <p:nvPr/>
            </p:nvSpPr>
            <p:spPr>
              <a:xfrm>
                <a:off x="5766503" y="60960"/>
                <a:ext cx="644434" cy="269966"/>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18B25E44-F48B-4A54-838E-90E9B9F0340E}"/>
                  </a:ext>
                </a:extLst>
              </p:cNvPr>
              <p:cNvSpPr/>
              <p:nvPr/>
            </p:nvSpPr>
            <p:spPr>
              <a:xfrm>
                <a:off x="5766503" y="383180"/>
                <a:ext cx="644434" cy="269966"/>
              </a:xfrm>
              <a:prstGeom prst="rect">
                <a:avLst/>
              </a:prstGeom>
              <a:solidFill>
                <a:srgbClr val="008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790E3F36-4CE6-469D-AF28-C2BF37938446}"/>
                  </a:ext>
                </a:extLst>
              </p:cNvPr>
              <p:cNvSpPr/>
              <p:nvPr/>
            </p:nvSpPr>
            <p:spPr>
              <a:xfrm>
                <a:off x="5766503" y="705400"/>
                <a:ext cx="644434" cy="269966"/>
              </a:xfrm>
              <a:prstGeom prst="rect">
                <a:avLst/>
              </a:prstGeom>
              <a:solidFill>
                <a:srgbClr val="4A4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3" name="Date Placeholder 2">
            <a:extLst>
              <a:ext uri="{FF2B5EF4-FFF2-40B4-BE49-F238E27FC236}">
                <a16:creationId xmlns:a16="http://schemas.microsoft.com/office/drawing/2014/main" id="{5A7239A2-518D-4E52-806A-5C98295321B1}"/>
              </a:ext>
            </a:extLst>
          </p:cNvPr>
          <p:cNvSpPr>
            <a:spLocks noGrp="1"/>
          </p:cNvSpPr>
          <p:nvPr>
            <p:ph type="dt" sz="half" idx="2"/>
          </p:nvPr>
        </p:nvSpPr>
        <p:spPr/>
        <p:txBody>
          <a:bodyPr/>
          <a:lstStyle/>
          <a:p>
            <a:r>
              <a:rPr lang="en-US"/>
              <a:t>29 March 2023</a:t>
            </a:r>
            <a:endParaRPr lang="en-GB"/>
          </a:p>
        </p:txBody>
      </p:sp>
      <p:sp>
        <p:nvSpPr>
          <p:cNvPr id="4" name="Footer Placeholder 3">
            <a:extLst>
              <a:ext uri="{FF2B5EF4-FFF2-40B4-BE49-F238E27FC236}">
                <a16:creationId xmlns:a16="http://schemas.microsoft.com/office/drawing/2014/main" id="{FDCE40DE-B8C4-AD14-C860-7682117289AE}"/>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1494515428"/>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83758-8F14-8AEC-1579-BCAB39FCEE2A}"/>
              </a:ext>
            </a:extLst>
          </p:cNvPr>
          <p:cNvSpPr>
            <a:spLocks noGrp="1"/>
          </p:cNvSpPr>
          <p:nvPr>
            <p:ph type="title"/>
          </p:nvPr>
        </p:nvSpPr>
        <p:spPr/>
        <p:txBody>
          <a:bodyPr/>
          <a:lstStyle/>
          <a:p>
            <a:r>
              <a:rPr lang="en-GB" dirty="0"/>
              <a:t>Handover Framework</a:t>
            </a:r>
          </a:p>
        </p:txBody>
      </p:sp>
      <p:pic>
        <p:nvPicPr>
          <p:cNvPr id="7" name="Content Placeholder 6">
            <a:extLst>
              <a:ext uri="{FF2B5EF4-FFF2-40B4-BE49-F238E27FC236}">
                <a16:creationId xmlns:a16="http://schemas.microsoft.com/office/drawing/2014/main" id="{5ED86FC9-AEC3-AFF5-CE12-EF356698ADC5}"/>
              </a:ext>
            </a:extLst>
          </p:cNvPr>
          <p:cNvPicPr>
            <a:picLocks noGrp="1" noChangeAspect="1"/>
          </p:cNvPicPr>
          <p:nvPr>
            <p:ph idx="1"/>
          </p:nvPr>
        </p:nvPicPr>
        <p:blipFill>
          <a:blip r:embed="rId2"/>
          <a:stretch>
            <a:fillRect/>
          </a:stretch>
        </p:blipFill>
        <p:spPr>
          <a:xfrm>
            <a:off x="550863" y="2540685"/>
            <a:ext cx="11090275" cy="2325904"/>
          </a:xfrm>
        </p:spPr>
      </p:pic>
      <p:sp>
        <p:nvSpPr>
          <p:cNvPr id="4" name="Date Placeholder 3">
            <a:extLst>
              <a:ext uri="{FF2B5EF4-FFF2-40B4-BE49-F238E27FC236}">
                <a16:creationId xmlns:a16="http://schemas.microsoft.com/office/drawing/2014/main" id="{B21E0149-B867-2CF1-653A-F7FBAADE53CA}"/>
              </a:ext>
            </a:extLst>
          </p:cNvPr>
          <p:cNvSpPr>
            <a:spLocks noGrp="1"/>
          </p:cNvSpPr>
          <p:nvPr>
            <p:ph type="dt" sz="half" idx="2"/>
          </p:nvPr>
        </p:nvSpPr>
        <p:spPr/>
        <p:txBody>
          <a:bodyPr/>
          <a:lstStyle/>
          <a:p>
            <a:r>
              <a:rPr lang="en-US"/>
              <a:t>29 March 2023</a:t>
            </a:r>
            <a:endParaRPr lang="en-GB"/>
          </a:p>
        </p:txBody>
      </p:sp>
      <p:sp>
        <p:nvSpPr>
          <p:cNvPr id="5" name="Footer Placeholder 4">
            <a:extLst>
              <a:ext uri="{FF2B5EF4-FFF2-40B4-BE49-F238E27FC236}">
                <a16:creationId xmlns:a16="http://schemas.microsoft.com/office/drawing/2014/main" id="{F4BBC110-A5F5-BA51-8832-688D22EA52A6}"/>
              </a:ext>
            </a:extLst>
          </p:cNvPr>
          <p:cNvSpPr>
            <a:spLocks noGrp="1"/>
          </p:cNvSpPr>
          <p:nvPr>
            <p:ph type="ftr" sz="quarter" idx="3"/>
          </p:nvPr>
        </p:nvSpPr>
        <p:spPr/>
        <p:txBody>
          <a:bodyPr/>
          <a:lstStyle/>
          <a:p>
            <a:r>
              <a:rPr lang="en-GB"/>
              <a:t>SMPA Handover Improvements</a:t>
            </a:r>
          </a:p>
        </p:txBody>
      </p:sp>
      <p:sp>
        <p:nvSpPr>
          <p:cNvPr id="8" name="TextBox 7">
            <a:extLst>
              <a:ext uri="{FF2B5EF4-FFF2-40B4-BE49-F238E27FC236}">
                <a16:creationId xmlns:a16="http://schemas.microsoft.com/office/drawing/2014/main" id="{B373E84E-875B-9959-48AE-66DED160284C}"/>
              </a:ext>
            </a:extLst>
          </p:cNvPr>
          <p:cNvSpPr txBox="1"/>
          <p:nvPr/>
        </p:nvSpPr>
        <p:spPr>
          <a:xfrm>
            <a:off x="1210735" y="1260483"/>
            <a:ext cx="4605865" cy="369332"/>
          </a:xfrm>
          <a:prstGeom prst="rect">
            <a:avLst/>
          </a:prstGeom>
          <a:noFill/>
        </p:spPr>
        <p:txBody>
          <a:bodyPr wrap="square" rtlCol="0">
            <a:spAutoFit/>
          </a:bodyPr>
          <a:lstStyle/>
          <a:p>
            <a:r>
              <a:rPr lang="en-GB" dirty="0"/>
              <a:t>A process diagram to guide the project…</a:t>
            </a:r>
          </a:p>
        </p:txBody>
      </p:sp>
      <p:sp>
        <p:nvSpPr>
          <p:cNvPr id="9" name="TextBox 8">
            <a:extLst>
              <a:ext uri="{FF2B5EF4-FFF2-40B4-BE49-F238E27FC236}">
                <a16:creationId xmlns:a16="http://schemas.microsoft.com/office/drawing/2014/main" id="{F14ABA83-367D-B77F-28F3-5776DCDC043F}"/>
              </a:ext>
            </a:extLst>
          </p:cNvPr>
          <p:cNvSpPr txBox="1"/>
          <p:nvPr/>
        </p:nvSpPr>
        <p:spPr>
          <a:xfrm rot="835769">
            <a:off x="3771902" y="2921169"/>
            <a:ext cx="4648198" cy="1015663"/>
          </a:xfrm>
          <a:prstGeom prst="rect">
            <a:avLst/>
          </a:prstGeom>
          <a:noFill/>
        </p:spPr>
        <p:txBody>
          <a:bodyPr wrap="square" rtlCol="0">
            <a:spAutoFit/>
          </a:bodyPr>
          <a:lstStyle/>
          <a:p>
            <a:pPr algn="ctr"/>
            <a:r>
              <a:rPr lang="en-GB" sz="6000" b="1" dirty="0">
                <a:solidFill>
                  <a:srgbClr val="FF0000"/>
                </a:solidFill>
              </a:rPr>
              <a:t>DRAFT</a:t>
            </a:r>
          </a:p>
        </p:txBody>
      </p:sp>
    </p:spTree>
    <p:extLst>
      <p:ext uri="{BB962C8B-B14F-4D97-AF65-F5344CB8AC3E}">
        <p14:creationId xmlns:p14="http://schemas.microsoft.com/office/powerpoint/2010/main" val="2182784341"/>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38517-94A2-2E40-A518-4BFDBCB3AD08}"/>
              </a:ext>
            </a:extLst>
          </p:cNvPr>
          <p:cNvSpPr>
            <a:spLocks noGrp="1"/>
          </p:cNvSpPr>
          <p:nvPr>
            <p:ph type="title"/>
          </p:nvPr>
        </p:nvSpPr>
        <p:spPr/>
        <p:txBody>
          <a:bodyPr/>
          <a:lstStyle/>
          <a:p>
            <a:r>
              <a:rPr lang="en-GB"/>
              <a:t>What is the Handover Playbook?</a:t>
            </a:r>
          </a:p>
        </p:txBody>
      </p:sp>
      <p:grpSp>
        <p:nvGrpSpPr>
          <p:cNvPr id="32" name="Group 31">
            <a:extLst>
              <a:ext uri="{FF2B5EF4-FFF2-40B4-BE49-F238E27FC236}">
                <a16:creationId xmlns:a16="http://schemas.microsoft.com/office/drawing/2014/main" id="{145EEB76-6720-42AD-9B1A-026CBF88C88E}"/>
              </a:ext>
            </a:extLst>
          </p:cNvPr>
          <p:cNvGrpSpPr/>
          <p:nvPr/>
        </p:nvGrpSpPr>
        <p:grpSpPr>
          <a:xfrm>
            <a:off x="-18553" y="-664013"/>
            <a:ext cx="2238507" cy="542804"/>
            <a:chOff x="5677989" y="0"/>
            <a:chExt cx="4345577" cy="1053737"/>
          </a:xfrm>
        </p:grpSpPr>
        <p:sp>
          <p:nvSpPr>
            <p:cNvPr id="33" name="Rectangle 32">
              <a:extLst>
                <a:ext uri="{FF2B5EF4-FFF2-40B4-BE49-F238E27FC236}">
                  <a16:creationId xmlns:a16="http://schemas.microsoft.com/office/drawing/2014/main" id="{F1BC5833-0B80-48CD-9D17-C0E993D6E787}"/>
                </a:ext>
              </a:extLst>
            </p:cNvPr>
            <p:cNvSpPr/>
            <p:nvPr/>
          </p:nvSpPr>
          <p:spPr>
            <a:xfrm>
              <a:off x="5677989" y="0"/>
              <a:ext cx="4345577" cy="105373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4" name="Group 33">
              <a:extLst>
                <a:ext uri="{FF2B5EF4-FFF2-40B4-BE49-F238E27FC236}">
                  <a16:creationId xmlns:a16="http://schemas.microsoft.com/office/drawing/2014/main" id="{4F998AAD-F50B-4233-A1DB-F98214FE208A}"/>
                </a:ext>
              </a:extLst>
            </p:cNvPr>
            <p:cNvGrpSpPr/>
            <p:nvPr/>
          </p:nvGrpSpPr>
          <p:grpSpPr>
            <a:xfrm>
              <a:off x="5768645" y="69665"/>
              <a:ext cx="4164264" cy="914406"/>
              <a:chOff x="5766503" y="60960"/>
              <a:chExt cx="4164264" cy="914406"/>
            </a:xfrm>
          </p:grpSpPr>
          <p:sp>
            <p:nvSpPr>
              <p:cNvPr id="35" name="Rectangle 34">
                <a:extLst>
                  <a:ext uri="{FF2B5EF4-FFF2-40B4-BE49-F238E27FC236}">
                    <a16:creationId xmlns:a16="http://schemas.microsoft.com/office/drawing/2014/main" id="{EBFBA1AA-D45E-40CC-A2D2-36CCB975B62B}"/>
                  </a:ext>
                </a:extLst>
              </p:cNvPr>
              <p:cNvSpPr/>
              <p:nvPr/>
            </p:nvSpPr>
            <p:spPr>
              <a:xfrm>
                <a:off x="6470469" y="60960"/>
                <a:ext cx="644434" cy="269966"/>
              </a:xfrm>
              <a:prstGeom prst="rect">
                <a:avLst/>
              </a:prstGeom>
              <a:solidFill>
                <a:srgbClr val="5B13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03CCD3EA-9FAB-41F1-B4E0-BFA58DCFFD50}"/>
                  </a:ext>
                </a:extLst>
              </p:cNvPr>
              <p:cNvSpPr/>
              <p:nvPr/>
            </p:nvSpPr>
            <p:spPr>
              <a:xfrm>
                <a:off x="7174435" y="60960"/>
                <a:ext cx="644434" cy="269966"/>
              </a:xfrm>
              <a:prstGeom prst="rect">
                <a:avLst/>
              </a:prstGeom>
              <a:solidFill>
                <a:srgbClr val="B12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36">
                <a:extLst>
                  <a:ext uri="{FF2B5EF4-FFF2-40B4-BE49-F238E27FC236}">
                    <a16:creationId xmlns:a16="http://schemas.microsoft.com/office/drawing/2014/main" id="{B7497D00-9D15-40C0-A0EC-44E7699DD7FF}"/>
                  </a:ext>
                </a:extLst>
              </p:cNvPr>
              <p:cNvSpPr/>
              <p:nvPr/>
            </p:nvSpPr>
            <p:spPr>
              <a:xfrm>
                <a:off x="7878401" y="60960"/>
                <a:ext cx="644434" cy="269966"/>
              </a:xfrm>
              <a:prstGeom prst="rect">
                <a:avLst/>
              </a:prstGeom>
              <a:solidFill>
                <a:srgbClr val="B35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5FED938B-CB11-4DCF-AA5A-8AAF43E3D8C9}"/>
                  </a:ext>
                </a:extLst>
              </p:cNvPr>
              <p:cNvSpPr/>
              <p:nvPr/>
            </p:nvSpPr>
            <p:spPr>
              <a:xfrm>
                <a:off x="8582367" y="60960"/>
                <a:ext cx="644434" cy="269966"/>
              </a:xfrm>
              <a:prstGeom prst="rect">
                <a:avLst/>
              </a:prstGeom>
              <a:solidFill>
                <a:srgbClr val="457C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87D3CA31-EE94-46F7-B724-3ACAC6B65E75}"/>
                  </a:ext>
                </a:extLst>
              </p:cNvPr>
              <p:cNvSpPr/>
              <p:nvPr/>
            </p:nvSpPr>
            <p:spPr>
              <a:xfrm>
                <a:off x="9286333" y="60960"/>
                <a:ext cx="644434" cy="269966"/>
              </a:xfrm>
              <a:prstGeom prst="rect">
                <a:avLst/>
              </a:prstGeom>
              <a:solidFill>
                <a:srgbClr val="00A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4F905BD8-8159-4099-87D6-C14D8B0D057D}"/>
                  </a:ext>
                </a:extLst>
              </p:cNvPr>
              <p:cNvSpPr/>
              <p:nvPr/>
            </p:nvSpPr>
            <p:spPr>
              <a:xfrm>
                <a:off x="6470469" y="383180"/>
                <a:ext cx="644434" cy="269966"/>
              </a:xfrm>
              <a:prstGeom prst="rect">
                <a:avLst/>
              </a:prstGeom>
              <a:solidFill>
                <a:srgbClr val="CB2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9E2E13CB-0F08-4722-B587-C3E11581CC43}"/>
                  </a:ext>
                </a:extLst>
              </p:cNvPr>
              <p:cNvSpPr/>
              <p:nvPr/>
            </p:nvSpPr>
            <p:spPr>
              <a:xfrm>
                <a:off x="7174435" y="383180"/>
                <a:ext cx="644434" cy="269966"/>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97E027FF-A549-4719-AC17-7E62280E688E}"/>
                  </a:ext>
                </a:extLst>
              </p:cNvPr>
              <p:cNvSpPr/>
              <p:nvPr/>
            </p:nvSpPr>
            <p:spPr>
              <a:xfrm>
                <a:off x="7878401" y="383180"/>
                <a:ext cx="644434" cy="269966"/>
              </a:xfrm>
              <a:prstGeom prst="rect">
                <a:avLst/>
              </a:prstGeom>
              <a:solidFill>
                <a:srgbClr val="F4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F57B700E-1F1C-415A-AEF2-D38EEE646C19}"/>
                  </a:ext>
                </a:extLst>
              </p:cNvPr>
              <p:cNvSpPr/>
              <p:nvPr/>
            </p:nvSpPr>
            <p:spPr>
              <a:xfrm>
                <a:off x="8582367" y="383180"/>
                <a:ext cx="644434" cy="269966"/>
              </a:xfrm>
              <a:prstGeom prst="rect">
                <a:avLst/>
              </a:prstGeom>
              <a:solidFill>
                <a:srgbClr val="86A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054667C8-2CFB-4860-985A-AA82BF4D81CB}"/>
                  </a:ext>
                </a:extLst>
              </p:cNvPr>
              <p:cNvSpPr/>
              <p:nvPr/>
            </p:nvSpPr>
            <p:spPr>
              <a:xfrm>
                <a:off x="9286333" y="383180"/>
                <a:ext cx="644434" cy="269966"/>
              </a:xfrm>
              <a:prstGeom prst="rect">
                <a:avLst/>
              </a:prstGeom>
              <a:solidFill>
                <a:srgbClr val="688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F207C53A-5386-4565-A0AC-D35494E51AAE}"/>
                  </a:ext>
                </a:extLst>
              </p:cNvPr>
              <p:cNvSpPr/>
              <p:nvPr/>
            </p:nvSpPr>
            <p:spPr>
              <a:xfrm>
                <a:off x="6470469" y="705400"/>
                <a:ext cx="644434" cy="269966"/>
              </a:xfrm>
              <a:prstGeom prst="rect">
                <a:avLst/>
              </a:prstGeom>
              <a:solidFill>
                <a:srgbClr val="A0A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BA42AD7A-61C5-4A6C-9636-3CB90622A2A8}"/>
                  </a:ext>
                </a:extLst>
              </p:cNvPr>
              <p:cNvSpPr/>
              <p:nvPr/>
            </p:nvSpPr>
            <p:spPr>
              <a:xfrm>
                <a:off x="7174435" y="705400"/>
                <a:ext cx="644434" cy="269966"/>
              </a:xfrm>
              <a:prstGeom prst="rect">
                <a:avLst/>
              </a:prstGeom>
              <a:solidFill>
                <a:srgbClr val="B3A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EF856E41-5D39-4D20-A21C-299D34A66E27}"/>
                  </a:ext>
                </a:extLst>
              </p:cNvPr>
              <p:cNvSpPr/>
              <p:nvPr/>
            </p:nvSpPr>
            <p:spPr>
              <a:xfrm>
                <a:off x="7878401" y="705400"/>
                <a:ext cx="644434" cy="269966"/>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E13755F8-9DCA-4FD2-9F40-15EE4C80D7C4}"/>
                  </a:ext>
                </a:extLst>
              </p:cNvPr>
              <p:cNvSpPr/>
              <p:nvPr/>
            </p:nvSpPr>
            <p:spPr>
              <a:xfrm>
                <a:off x="8582367" y="705400"/>
                <a:ext cx="644434" cy="269966"/>
              </a:xfrm>
              <a:prstGeom prst="rect">
                <a:avLst/>
              </a:prstGeom>
              <a:solidFill>
                <a:srgbClr val="80BA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7CDCC8E4-E38B-4F30-99E4-FE094531EF60}"/>
                  </a:ext>
                </a:extLst>
              </p:cNvPr>
              <p:cNvSpPr/>
              <p:nvPr/>
            </p:nvSpPr>
            <p:spPr>
              <a:xfrm>
                <a:off x="9286333" y="705400"/>
                <a:ext cx="644434" cy="269966"/>
              </a:xfrm>
              <a:prstGeom prst="rect">
                <a:avLst/>
              </a:prstGeom>
              <a:solidFill>
                <a:srgbClr val="BCC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9537CD4C-B3FC-48DB-8505-95ACB19C52BC}"/>
                  </a:ext>
                </a:extLst>
              </p:cNvPr>
              <p:cNvSpPr/>
              <p:nvPr/>
            </p:nvSpPr>
            <p:spPr>
              <a:xfrm>
                <a:off x="5766503" y="60960"/>
                <a:ext cx="644434" cy="269966"/>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5A845403-4D88-45BD-A36F-FB18CD283329}"/>
                  </a:ext>
                </a:extLst>
              </p:cNvPr>
              <p:cNvSpPr/>
              <p:nvPr/>
            </p:nvSpPr>
            <p:spPr>
              <a:xfrm>
                <a:off x="5766503" y="383180"/>
                <a:ext cx="644434" cy="269966"/>
              </a:xfrm>
              <a:prstGeom prst="rect">
                <a:avLst/>
              </a:prstGeom>
              <a:solidFill>
                <a:srgbClr val="008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22A237DC-EA2A-46DE-98B8-C34234B7EF52}"/>
                  </a:ext>
                </a:extLst>
              </p:cNvPr>
              <p:cNvSpPr/>
              <p:nvPr/>
            </p:nvSpPr>
            <p:spPr>
              <a:xfrm>
                <a:off x="5766503" y="705400"/>
                <a:ext cx="644434" cy="269966"/>
              </a:xfrm>
              <a:prstGeom prst="rect">
                <a:avLst/>
              </a:prstGeom>
              <a:solidFill>
                <a:srgbClr val="4A4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58" name="Group 57">
            <a:extLst>
              <a:ext uri="{FF2B5EF4-FFF2-40B4-BE49-F238E27FC236}">
                <a16:creationId xmlns:a16="http://schemas.microsoft.com/office/drawing/2014/main" id="{9C57C696-C610-4CC3-B269-FD955A41E4C1}"/>
              </a:ext>
            </a:extLst>
          </p:cNvPr>
          <p:cNvGrpSpPr/>
          <p:nvPr/>
        </p:nvGrpSpPr>
        <p:grpSpPr>
          <a:xfrm>
            <a:off x="1040824" y="1231468"/>
            <a:ext cx="3869092" cy="4892294"/>
            <a:chOff x="610691" y="995216"/>
            <a:chExt cx="4001066" cy="5214450"/>
          </a:xfrm>
        </p:grpSpPr>
        <p:grpSp>
          <p:nvGrpSpPr>
            <p:cNvPr id="59" name="Group 58">
              <a:extLst>
                <a:ext uri="{FF2B5EF4-FFF2-40B4-BE49-F238E27FC236}">
                  <a16:creationId xmlns:a16="http://schemas.microsoft.com/office/drawing/2014/main" id="{E41E38CE-5720-45C6-A279-986A64FE7EC3}"/>
                </a:ext>
              </a:extLst>
            </p:cNvPr>
            <p:cNvGrpSpPr/>
            <p:nvPr/>
          </p:nvGrpSpPr>
          <p:grpSpPr>
            <a:xfrm>
              <a:off x="610691" y="995216"/>
              <a:ext cx="4001066" cy="5214450"/>
              <a:chOff x="610691" y="995216"/>
              <a:chExt cx="4001066" cy="5214450"/>
            </a:xfrm>
          </p:grpSpPr>
          <p:sp>
            <p:nvSpPr>
              <p:cNvPr id="61" name="Trapezoid 60">
                <a:extLst>
                  <a:ext uri="{FF2B5EF4-FFF2-40B4-BE49-F238E27FC236}">
                    <a16:creationId xmlns:a16="http://schemas.microsoft.com/office/drawing/2014/main" id="{D6D9BFF8-DE00-45D0-A9AF-8EDD91AA7E0F}"/>
                  </a:ext>
                </a:extLst>
              </p:cNvPr>
              <p:cNvSpPr/>
              <p:nvPr/>
            </p:nvSpPr>
            <p:spPr>
              <a:xfrm flipH="1" flipV="1">
                <a:off x="610691" y="6026722"/>
                <a:ext cx="4001066" cy="182943"/>
              </a:xfrm>
              <a:prstGeom prst="trapezoid">
                <a:avLst>
                  <a:gd name="adj" fmla="val 111449"/>
                </a:avLst>
              </a:prstGeom>
              <a:solidFill>
                <a:srgbClr val="4859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2" name="Isosceles Triangle 61">
                <a:extLst>
                  <a:ext uri="{FF2B5EF4-FFF2-40B4-BE49-F238E27FC236}">
                    <a16:creationId xmlns:a16="http://schemas.microsoft.com/office/drawing/2014/main" id="{009497DC-03A0-4291-A8EF-F6A9A09A4A68}"/>
                  </a:ext>
                </a:extLst>
              </p:cNvPr>
              <p:cNvSpPr/>
              <p:nvPr/>
            </p:nvSpPr>
            <p:spPr>
              <a:xfrm flipV="1">
                <a:off x="1060064" y="4830875"/>
                <a:ext cx="3102320" cy="1239724"/>
              </a:xfrm>
              <a:prstGeom prst="triangle">
                <a:avLst>
                  <a:gd name="adj" fmla="val 51146"/>
                </a:avLst>
              </a:prstGeom>
              <a:solidFill>
                <a:srgbClr val="0066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3" name="Isosceles Triangle 62">
                <a:extLst>
                  <a:ext uri="{FF2B5EF4-FFF2-40B4-BE49-F238E27FC236}">
                    <a16:creationId xmlns:a16="http://schemas.microsoft.com/office/drawing/2014/main" id="{95FD2E8D-6E9E-49C3-ADC2-1897881975F0}"/>
                  </a:ext>
                </a:extLst>
              </p:cNvPr>
              <p:cNvSpPr/>
              <p:nvPr/>
            </p:nvSpPr>
            <p:spPr>
              <a:xfrm flipV="1">
                <a:off x="1546926" y="3622490"/>
                <a:ext cx="2128596" cy="805770"/>
              </a:xfrm>
              <a:prstGeom prst="triangle">
                <a:avLst>
                  <a:gd name="adj" fmla="val 50905"/>
                </a:avLst>
              </a:prstGeom>
              <a:solidFill>
                <a:srgbClr val="330B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4" name="Isosceles Triangle 63">
                <a:extLst>
                  <a:ext uri="{FF2B5EF4-FFF2-40B4-BE49-F238E27FC236}">
                    <a16:creationId xmlns:a16="http://schemas.microsoft.com/office/drawing/2014/main" id="{23A86734-8885-4800-95D8-291E5E96A11D}"/>
                  </a:ext>
                </a:extLst>
              </p:cNvPr>
              <p:cNvSpPr/>
              <p:nvPr/>
            </p:nvSpPr>
            <p:spPr>
              <a:xfrm flipV="1">
                <a:off x="1997424" y="2438399"/>
                <a:ext cx="1227600" cy="403255"/>
              </a:xfrm>
              <a:prstGeom prst="triangle">
                <a:avLst>
                  <a:gd name="adj" fmla="val 50000"/>
                </a:avLst>
              </a:prstGeom>
              <a:solidFill>
                <a:srgbClr val="7B17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5" name="Isosceles Triangle 64">
                <a:extLst>
                  <a:ext uri="{FF2B5EF4-FFF2-40B4-BE49-F238E27FC236}">
                    <a16:creationId xmlns:a16="http://schemas.microsoft.com/office/drawing/2014/main" id="{4EC20DBC-4011-458F-87EB-984EC8B71CEE}"/>
                  </a:ext>
                </a:extLst>
              </p:cNvPr>
              <p:cNvSpPr/>
              <p:nvPr/>
            </p:nvSpPr>
            <p:spPr>
              <a:xfrm>
                <a:off x="716163" y="1465583"/>
                <a:ext cx="3790122" cy="4744083"/>
              </a:xfrm>
              <a:prstGeom prst="triangle">
                <a:avLst/>
              </a:prstGeom>
              <a:solidFill>
                <a:srgbClr val="BCC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6" name="Trapezoid 65">
                <a:extLst>
                  <a:ext uri="{FF2B5EF4-FFF2-40B4-BE49-F238E27FC236}">
                    <a16:creationId xmlns:a16="http://schemas.microsoft.com/office/drawing/2014/main" id="{88FEF55E-6951-45B5-BCAF-4D40D3245F08}"/>
                  </a:ext>
                </a:extLst>
              </p:cNvPr>
              <p:cNvSpPr/>
              <p:nvPr/>
            </p:nvSpPr>
            <p:spPr>
              <a:xfrm>
                <a:off x="1060064" y="3837625"/>
                <a:ext cx="3102320" cy="993253"/>
              </a:xfrm>
              <a:prstGeom prst="trapezoid">
                <a:avLst>
                  <a:gd name="adj" fmla="val 40343"/>
                </a:avLst>
              </a:prstGeom>
              <a:solidFill>
                <a:srgbClr val="00A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Method</a:t>
                </a:r>
              </a:p>
            </p:txBody>
          </p:sp>
          <p:sp>
            <p:nvSpPr>
              <p:cNvPr id="67" name="Trapezoid 66">
                <a:extLst>
                  <a:ext uri="{FF2B5EF4-FFF2-40B4-BE49-F238E27FC236}">
                    <a16:creationId xmlns:a16="http://schemas.microsoft.com/office/drawing/2014/main" id="{3C9996BE-55C1-4869-B1F4-0A70E8C1BFC2}"/>
                  </a:ext>
                </a:extLst>
              </p:cNvPr>
              <p:cNvSpPr/>
              <p:nvPr/>
            </p:nvSpPr>
            <p:spPr>
              <a:xfrm>
                <a:off x="610691" y="5033864"/>
                <a:ext cx="4001066" cy="993253"/>
              </a:xfrm>
              <a:prstGeom prst="trapezoid">
                <a:avLst>
                  <a:gd name="adj" fmla="val 40343"/>
                </a:avLst>
              </a:prstGeom>
              <a:solidFill>
                <a:srgbClr val="86A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Tools</a:t>
                </a:r>
              </a:p>
            </p:txBody>
          </p:sp>
          <p:sp>
            <p:nvSpPr>
              <p:cNvPr id="68" name="Isosceles Triangle 67">
                <a:extLst>
                  <a:ext uri="{FF2B5EF4-FFF2-40B4-BE49-F238E27FC236}">
                    <a16:creationId xmlns:a16="http://schemas.microsoft.com/office/drawing/2014/main" id="{A6B16AE0-F62C-4B15-A359-0A4A0D62E0AC}"/>
                  </a:ext>
                </a:extLst>
              </p:cNvPr>
              <p:cNvSpPr/>
              <p:nvPr/>
            </p:nvSpPr>
            <p:spPr>
              <a:xfrm>
                <a:off x="1998095" y="995216"/>
                <a:ext cx="1226258" cy="1443184"/>
              </a:xfrm>
              <a:prstGeom prst="triangle">
                <a:avLst/>
              </a:prstGeom>
              <a:solidFill>
                <a:srgbClr val="CB2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9" name="Trapezoid 68">
                <a:extLst>
                  <a:ext uri="{FF2B5EF4-FFF2-40B4-BE49-F238E27FC236}">
                    <a16:creationId xmlns:a16="http://schemas.microsoft.com/office/drawing/2014/main" id="{10F5B2A2-CEC5-487B-9549-F11AFC454F73}"/>
                  </a:ext>
                </a:extLst>
              </p:cNvPr>
              <p:cNvSpPr/>
              <p:nvPr/>
            </p:nvSpPr>
            <p:spPr>
              <a:xfrm>
                <a:off x="1546926" y="2641386"/>
                <a:ext cx="2128597" cy="993253"/>
              </a:xfrm>
              <a:prstGeom prst="trapezoid">
                <a:avLst>
                  <a:gd name="adj" fmla="val 40343"/>
                </a:avLst>
              </a:prstGeom>
              <a:solidFill>
                <a:srgbClr val="5B13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Process</a:t>
                </a:r>
              </a:p>
            </p:txBody>
          </p:sp>
        </p:grpSp>
        <p:pic>
          <p:nvPicPr>
            <p:cNvPr id="60" name="Graphic 59" descr="Storytelling outline">
              <a:extLst>
                <a:ext uri="{FF2B5EF4-FFF2-40B4-BE49-F238E27FC236}">
                  <a16:creationId xmlns:a16="http://schemas.microsoft.com/office/drawing/2014/main" id="{6BA05D6A-124F-483C-A14B-7EA59BE654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34246" y="1640961"/>
              <a:ext cx="753956" cy="753956"/>
            </a:xfrm>
            <a:prstGeom prst="rect">
              <a:avLst/>
            </a:prstGeom>
          </p:spPr>
        </p:pic>
      </p:grpSp>
      <p:sp>
        <p:nvSpPr>
          <p:cNvPr id="70" name="TextBox 69">
            <a:extLst>
              <a:ext uri="{FF2B5EF4-FFF2-40B4-BE49-F238E27FC236}">
                <a16:creationId xmlns:a16="http://schemas.microsoft.com/office/drawing/2014/main" id="{02962426-2C73-4C3B-B73E-D3C344E8282E}"/>
              </a:ext>
            </a:extLst>
          </p:cNvPr>
          <p:cNvSpPr txBox="1"/>
          <p:nvPr/>
        </p:nvSpPr>
        <p:spPr>
          <a:xfrm>
            <a:off x="4807922" y="3870944"/>
            <a:ext cx="6012477" cy="923330"/>
          </a:xfrm>
          <a:prstGeom prst="rect">
            <a:avLst/>
          </a:prstGeom>
          <a:noFill/>
        </p:spPr>
        <p:txBody>
          <a:bodyPr wrap="square"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Describes how to meet handover requirements through clear definition of roles and responsibilities, deliverable lifecycles and how to guides. </a:t>
            </a:r>
          </a:p>
        </p:txBody>
      </p:sp>
      <p:sp>
        <p:nvSpPr>
          <p:cNvPr id="71" name="TextBox 70">
            <a:extLst>
              <a:ext uri="{FF2B5EF4-FFF2-40B4-BE49-F238E27FC236}">
                <a16:creationId xmlns:a16="http://schemas.microsoft.com/office/drawing/2014/main" id="{86AEDE87-9A13-4E88-A062-E98B3E7B6059}"/>
              </a:ext>
            </a:extLst>
          </p:cNvPr>
          <p:cNvSpPr txBox="1"/>
          <p:nvPr/>
        </p:nvSpPr>
        <p:spPr>
          <a:xfrm>
            <a:off x="4475366" y="2700359"/>
            <a:ext cx="6780463" cy="923330"/>
          </a:xfrm>
          <a:prstGeom prst="rect">
            <a:avLst/>
          </a:prstGeom>
          <a:noFill/>
        </p:spPr>
        <p:txBody>
          <a:bodyPr wrap="square"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Defines the SMP Alliance’s end to end Handover Process and approach; identifying all requirements, stakeholders and key decision points.</a:t>
            </a:r>
          </a:p>
        </p:txBody>
      </p:sp>
      <p:sp>
        <p:nvSpPr>
          <p:cNvPr id="72" name="TextBox 71">
            <a:extLst>
              <a:ext uri="{FF2B5EF4-FFF2-40B4-BE49-F238E27FC236}">
                <a16:creationId xmlns:a16="http://schemas.microsoft.com/office/drawing/2014/main" id="{653C01F8-FAF9-4077-A6F9-293C1EA4D916}"/>
              </a:ext>
            </a:extLst>
          </p:cNvPr>
          <p:cNvSpPr txBox="1"/>
          <p:nvPr/>
        </p:nvSpPr>
        <p:spPr>
          <a:xfrm>
            <a:off x="5011909" y="5001558"/>
            <a:ext cx="6337116" cy="1477328"/>
          </a:xfrm>
          <a:prstGeom prst="rect">
            <a:avLst/>
          </a:prstGeom>
          <a:noFill/>
        </p:spPr>
        <p:txBody>
          <a:bodyPr wrap="square"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Support in the production of a successful handover package through provision of annotated best practice examples, detailed guidance on completion of handover deliverables and direction on end of stage handover audits including audit templates.</a:t>
            </a:r>
            <a:endParaRPr kumimoji="0" lang="en-GB" sz="1800" b="0" i="0" u="none" strike="noStrike" kern="1200" cap="none" spc="0" normalizeH="0" baseline="0" noProof="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endParaRPr>
          </a:p>
        </p:txBody>
      </p:sp>
      <p:sp>
        <p:nvSpPr>
          <p:cNvPr id="3" name="Date Placeholder 2">
            <a:extLst>
              <a:ext uri="{FF2B5EF4-FFF2-40B4-BE49-F238E27FC236}">
                <a16:creationId xmlns:a16="http://schemas.microsoft.com/office/drawing/2014/main" id="{F4AB6BDB-B975-E485-684F-1FD0E6691890}"/>
              </a:ext>
            </a:extLst>
          </p:cNvPr>
          <p:cNvSpPr>
            <a:spLocks noGrp="1"/>
          </p:cNvSpPr>
          <p:nvPr>
            <p:ph type="dt" sz="half" idx="2"/>
          </p:nvPr>
        </p:nvSpPr>
        <p:spPr/>
        <p:txBody>
          <a:bodyPr/>
          <a:lstStyle/>
          <a:p>
            <a:r>
              <a:rPr lang="en-US"/>
              <a:t>29 March 2023</a:t>
            </a:r>
            <a:endParaRPr lang="en-GB"/>
          </a:p>
        </p:txBody>
      </p:sp>
      <p:sp>
        <p:nvSpPr>
          <p:cNvPr id="4" name="Footer Placeholder 3">
            <a:extLst>
              <a:ext uri="{FF2B5EF4-FFF2-40B4-BE49-F238E27FC236}">
                <a16:creationId xmlns:a16="http://schemas.microsoft.com/office/drawing/2014/main" id="{2A748FF3-CE05-310F-EBF5-DA831EB6C974}"/>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3404283847"/>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67E13-51F9-4582-A29A-DE9EE081776B}"/>
              </a:ext>
            </a:extLst>
          </p:cNvPr>
          <p:cNvSpPr>
            <a:spLocks noGrp="1"/>
          </p:cNvSpPr>
          <p:nvPr>
            <p:ph type="title"/>
          </p:nvPr>
        </p:nvSpPr>
        <p:spPr/>
        <p:txBody>
          <a:bodyPr/>
          <a:lstStyle/>
          <a:p>
            <a:r>
              <a:rPr lang="en-GB"/>
              <a:t>Handover Playbook Structure and Content</a:t>
            </a:r>
          </a:p>
        </p:txBody>
      </p:sp>
      <p:sp>
        <p:nvSpPr>
          <p:cNvPr id="7" name="Content Placeholder 2">
            <a:extLst>
              <a:ext uri="{FF2B5EF4-FFF2-40B4-BE49-F238E27FC236}">
                <a16:creationId xmlns:a16="http://schemas.microsoft.com/office/drawing/2014/main" id="{761E4FA6-3A94-482C-94D4-3BEA01161AC3}"/>
              </a:ext>
            </a:extLst>
          </p:cNvPr>
          <p:cNvSpPr>
            <a:spLocks noGrp="1"/>
          </p:cNvSpPr>
          <p:nvPr>
            <p:ph idx="1"/>
          </p:nvPr>
        </p:nvSpPr>
        <p:spPr>
          <a:xfrm>
            <a:off x="550862" y="1172042"/>
            <a:ext cx="11090276" cy="5320832"/>
          </a:xfrm>
        </p:spPr>
        <p:txBody>
          <a:bodyPr>
            <a:normAutofit fontScale="92500" lnSpcReduction="20000"/>
          </a:bodyPr>
          <a:lstStyle/>
          <a:p>
            <a:pPr marL="0" indent="0">
              <a:buNone/>
            </a:pPr>
            <a:r>
              <a:rPr lang="en-GB" dirty="0"/>
              <a:t>The Handover Playbook consists of 12 chapters:</a:t>
            </a:r>
          </a:p>
          <a:p>
            <a:pPr marL="457200" indent="-457200">
              <a:buFont typeface="+mj-lt"/>
              <a:buAutoNum type="arabicPeriod"/>
            </a:pPr>
            <a:r>
              <a:rPr lang="en-GB" dirty="0"/>
              <a:t>Introduction and Scope</a:t>
            </a:r>
          </a:p>
          <a:p>
            <a:pPr marL="457200" indent="-457200">
              <a:buFont typeface="+mj-lt"/>
              <a:buAutoNum type="arabicPeriod"/>
            </a:pPr>
            <a:r>
              <a:rPr lang="en-GB" dirty="0"/>
              <a:t>Construction (Design and Management) Regulations 2015</a:t>
            </a:r>
          </a:p>
          <a:p>
            <a:pPr marL="457200" indent="-457200">
              <a:buFont typeface="+mj-lt"/>
              <a:buAutoNum type="arabicPeriod"/>
            </a:pPr>
            <a:r>
              <a:rPr lang="en-GB" dirty="0"/>
              <a:t>End to End Handover Process</a:t>
            </a:r>
          </a:p>
          <a:p>
            <a:pPr marL="457200" indent="-457200">
              <a:buFont typeface="+mj-lt"/>
              <a:buAutoNum type="arabicPeriod"/>
            </a:pPr>
            <a:r>
              <a:rPr lang="en-GB" dirty="0"/>
              <a:t>Roles and Responsibilities</a:t>
            </a:r>
          </a:p>
          <a:p>
            <a:pPr marL="457200" indent="-457200">
              <a:buFont typeface="+mj-lt"/>
              <a:buAutoNum type="arabicPeriod"/>
            </a:pPr>
            <a:r>
              <a:rPr lang="en-GB" dirty="0"/>
              <a:t>Handover Requirements</a:t>
            </a:r>
          </a:p>
          <a:p>
            <a:pPr marL="457200" indent="-457200">
              <a:buFont typeface="+mj-lt"/>
              <a:buAutoNum type="arabicPeriod"/>
            </a:pPr>
            <a:r>
              <a:rPr lang="en-GB" dirty="0"/>
              <a:t>Information Management Systems and Requirements</a:t>
            </a:r>
          </a:p>
          <a:p>
            <a:pPr marL="457200" indent="-457200">
              <a:buFont typeface="+mj-lt"/>
              <a:buAutoNum type="arabicPeriod"/>
            </a:pPr>
            <a:r>
              <a:rPr lang="en-GB" dirty="0"/>
              <a:t>Management of the Digital Asset</a:t>
            </a:r>
          </a:p>
          <a:p>
            <a:pPr marL="457200" indent="-457200">
              <a:buFont typeface="+mj-lt"/>
              <a:buAutoNum type="arabicPeriod"/>
            </a:pPr>
            <a:r>
              <a:rPr lang="en-GB" dirty="0"/>
              <a:t>Acceptance of the Asset from OD (before SMP Alliance starts work)</a:t>
            </a:r>
          </a:p>
          <a:p>
            <a:pPr marL="457200" indent="-457200">
              <a:buFont typeface="+mj-lt"/>
              <a:buAutoNum type="arabicPeriod"/>
            </a:pPr>
            <a:r>
              <a:rPr lang="en-GB" dirty="0"/>
              <a:t>Handover Deliverables</a:t>
            </a:r>
          </a:p>
          <a:p>
            <a:pPr marL="457200" indent="-457200">
              <a:buFont typeface="+mj-lt"/>
              <a:buAutoNum type="arabicPeriod"/>
            </a:pPr>
            <a:r>
              <a:rPr lang="en-GB" dirty="0"/>
              <a:t>Risks and Opportunities</a:t>
            </a:r>
          </a:p>
          <a:p>
            <a:pPr marL="457200" indent="-457200">
              <a:buFont typeface="+mj-lt"/>
              <a:buAutoNum type="arabicPeriod"/>
            </a:pPr>
            <a:r>
              <a:rPr lang="en-GB" dirty="0"/>
              <a:t>Efficiency and Benefits</a:t>
            </a:r>
          </a:p>
          <a:p>
            <a:pPr marL="457200" indent="-457200">
              <a:buFont typeface="+mj-lt"/>
              <a:buAutoNum type="arabicPeriod"/>
            </a:pPr>
            <a:r>
              <a:rPr lang="en-GB" dirty="0"/>
              <a:t>Conclusion and Close Out</a:t>
            </a:r>
          </a:p>
        </p:txBody>
      </p:sp>
      <p:sp>
        <p:nvSpPr>
          <p:cNvPr id="3" name="Date Placeholder 2">
            <a:extLst>
              <a:ext uri="{FF2B5EF4-FFF2-40B4-BE49-F238E27FC236}">
                <a16:creationId xmlns:a16="http://schemas.microsoft.com/office/drawing/2014/main" id="{36B17ED2-5184-5777-CF85-F6DE6E0AE2C7}"/>
              </a:ext>
            </a:extLst>
          </p:cNvPr>
          <p:cNvSpPr>
            <a:spLocks noGrp="1"/>
          </p:cNvSpPr>
          <p:nvPr>
            <p:ph type="dt" sz="half" idx="2"/>
          </p:nvPr>
        </p:nvSpPr>
        <p:spPr/>
        <p:txBody>
          <a:bodyPr/>
          <a:lstStyle/>
          <a:p>
            <a:r>
              <a:rPr lang="en-US"/>
              <a:t>29 March 2023</a:t>
            </a:r>
            <a:endParaRPr lang="en-GB"/>
          </a:p>
        </p:txBody>
      </p:sp>
      <p:sp>
        <p:nvSpPr>
          <p:cNvPr id="4" name="Footer Placeholder 3">
            <a:extLst>
              <a:ext uri="{FF2B5EF4-FFF2-40B4-BE49-F238E27FC236}">
                <a16:creationId xmlns:a16="http://schemas.microsoft.com/office/drawing/2014/main" id="{4AD728C2-F672-6F36-703C-09E12D904C30}"/>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121884734"/>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AA606-2B68-471E-4E2B-BC94977B498C}"/>
              </a:ext>
            </a:extLst>
          </p:cNvPr>
          <p:cNvSpPr>
            <a:spLocks noGrp="1"/>
          </p:cNvSpPr>
          <p:nvPr>
            <p:ph type="ctrTitle"/>
          </p:nvPr>
        </p:nvSpPr>
        <p:spPr>
          <a:xfrm>
            <a:off x="838202" y="2835848"/>
            <a:ext cx="8285797" cy="707886"/>
          </a:xfrm>
        </p:spPr>
        <p:txBody>
          <a:bodyPr/>
          <a:lstStyle/>
          <a:p>
            <a:r>
              <a:rPr lang="en-GB"/>
              <a:t>Example Content</a:t>
            </a:r>
          </a:p>
        </p:txBody>
      </p:sp>
      <p:sp>
        <p:nvSpPr>
          <p:cNvPr id="3" name="Date Placeholder 2">
            <a:extLst>
              <a:ext uri="{FF2B5EF4-FFF2-40B4-BE49-F238E27FC236}">
                <a16:creationId xmlns:a16="http://schemas.microsoft.com/office/drawing/2014/main" id="{98A254AD-37D7-A8E3-EB18-A1A4C8CB98F9}"/>
              </a:ext>
            </a:extLst>
          </p:cNvPr>
          <p:cNvSpPr>
            <a:spLocks noGrp="1"/>
          </p:cNvSpPr>
          <p:nvPr>
            <p:ph type="dt" sz="half" idx="2"/>
          </p:nvPr>
        </p:nvSpPr>
        <p:spPr/>
        <p:txBody>
          <a:bodyPr/>
          <a:lstStyle/>
          <a:p>
            <a:r>
              <a:rPr lang="en-US"/>
              <a:t>29 March 2023</a:t>
            </a:r>
            <a:endParaRPr lang="en-GB"/>
          </a:p>
        </p:txBody>
      </p:sp>
      <p:sp>
        <p:nvSpPr>
          <p:cNvPr id="4" name="Footer Placeholder 3">
            <a:extLst>
              <a:ext uri="{FF2B5EF4-FFF2-40B4-BE49-F238E27FC236}">
                <a16:creationId xmlns:a16="http://schemas.microsoft.com/office/drawing/2014/main" id="{5217B695-66F4-EED1-91D8-119E741A7152}"/>
              </a:ext>
            </a:extLst>
          </p:cNvPr>
          <p:cNvSpPr>
            <a:spLocks noGrp="1"/>
          </p:cNvSpPr>
          <p:nvPr>
            <p:ph type="ftr" sz="quarter" idx="3"/>
          </p:nvPr>
        </p:nvSpPr>
        <p:spPr/>
        <p:txBody>
          <a:bodyPr/>
          <a:lstStyle/>
          <a:p>
            <a:r>
              <a:rPr lang="en-GB"/>
              <a:t>SMPA Handover Improvements</a:t>
            </a:r>
          </a:p>
        </p:txBody>
      </p:sp>
    </p:spTree>
    <p:extLst>
      <p:ext uri="{BB962C8B-B14F-4D97-AF65-F5344CB8AC3E}">
        <p14:creationId xmlns:p14="http://schemas.microsoft.com/office/powerpoint/2010/main" val="1826574189"/>
      </p:ext>
    </p:extLst>
  </p:cSld>
  <p:clrMapOvr>
    <a:masterClrMapping/>
  </p:clrMapOvr>
  <p:transition spd="slow">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B4B7258-BE26-4E69-BDD6-64ECFA4CED68}" vid="{E2DC31AE-C24E-404A-873B-C314B770B4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1353</Words>
  <Application>Microsoft Office PowerPoint</Application>
  <PresentationFormat>Widescreen</PresentationFormat>
  <Paragraphs>129</Paragraphs>
  <Slides>14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SLC 2018 template</vt:lpstr>
      <vt:lpstr>PDWG SMP Alliance  Handover Improvements</vt:lpstr>
      <vt:lpstr>Why focus on Handover?</vt:lpstr>
      <vt:lpstr>Handover Process/Framework Task</vt:lpstr>
      <vt:lpstr>Position the Handover Framework</vt:lpstr>
      <vt:lpstr>Our approach to standardisation of Handover</vt:lpstr>
      <vt:lpstr>Handover Framework</vt:lpstr>
      <vt:lpstr>What is the Handover Playbook?</vt:lpstr>
      <vt:lpstr>Handover Playbook Structure and Content</vt:lpstr>
      <vt:lpstr>Example Content</vt:lpstr>
      <vt:lpstr>Deliverable Lifecycles</vt:lpstr>
      <vt:lpstr>PowerPoint Presentation</vt:lpstr>
      <vt:lpstr>PowerPoint Presentation</vt:lpstr>
      <vt:lpstr>Health &amp; Safety File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SMP Alliance Handover Playbook</dc:title>
  <dc:creator>Owens, Dave</dc:creator>
  <cp:lastModifiedBy>Potter, Doug</cp:lastModifiedBy>
  <cp:revision>2</cp:revision>
  <dcterms:created xsi:type="dcterms:W3CDTF">2023-03-28T17:31:09Z</dcterms:created>
  <dcterms:modified xsi:type="dcterms:W3CDTF">2023-03-29T12:06:24Z</dcterms:modified>
</cp:coreProperties>
</file>