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4"/>
    <p:sldMasterId id="2147483759" r:id="rId5"/>
    <p:sldMasterId id="2147483779" r:id="rId6"/>
    <p:sldMasterId id="2147483795" r:id="rId7"/>
  </p:sldMasterIdLst>
  <p:notesMasterIdLst>
    <p:notesMasterId r:id="rId16"/>
  </p:notesMasterIdLst>
  <p:handoutMasterIdLst>
    <p:handoutMasterId r:id="rId17"/>
  </p:handoutMasterIdLst>
  <p:sldIdLst>
    <p:sldId id="328" r:id="rId8"/>
    <p:sldId id="333" r:id="rId9"/>
    <p:sldId id="326" r:id="rId10"/>
    <p:sldId id="337" r:id="rId11"/>
    <p:sldId id="335" r:id="rId12"/>
    <p:sldId id="336" r:id="rId13"/>
    <p:sldId id="338" r:id="rId14"/>
    <p:sldId id="29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340" userDrawn="1">
          <p15:clr>
            <a:srgbClr val="A4A3A4"/>
          </p15:clr>
        </p15:guide>
        <p15:guide id="4" pos="5420" userDrawn="1">
          <p15:clr>
            <a:srgbClr val="A4A3A4"/>
          </p15:clr>
        </p15:guide>
        <p15:guide id="5" orient="horz" pos="640" userDrawn="1">
          <p15:clr>
            <a:srgbClr val="A4A3A4"/>
          </p15:clr>
        </p15:guide>
        <p15:guide id="6" orient="horz" pos="39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ina Haggerty" initials="KH" lastIdx="38" clrIdx="0"/>
  <p:cmAuthor id="2" name="Rachel Stevens" initials="RS" lastIdx="2" clrIdx="1">
    <p:extLst/>
  </p:cmAuthor>
  <p:cmAuthor id="3" name="Rachel Stevens" initials="RS [2]" lastIdx="1" clrIdx="2">
    <p:extLst/>
  </p:cmAuthor>
  <p:cmAuthor id="4" name="Rachel Stevens" initials="RS [3]" lastIdx="1" clrIdx="3">
    <p:extLst/>
  </p:cmAuthor>
  <p:cmAuthor id="5" name="Rachel Stevens" initials="RS [4]" lastIdx="1" clrIdx="4">
    <p:extLst/>
  </p:cmAuthor>
  <p:cmAuthor id="6" name="Rachel Stevens" initials="RS [5]" lastIdx="1" clrIdx="5">
    <p:extLst/>
  </p:cmAuthor>
  <p:cmAuthor id="7" name="Rachel Stevens" initials="RS [6]" lastIdx="1" clrIdx="6">
    <p:extLst/>
  </p:cmAuthor>
  <p:cmAuthor id="8" name="Rachel Stevens" initials="RS [7]" lastIdx="1" clrIdx="7">
    <p:extLst/>
  </p:cmAuthor>
  <p:cmAuthor id="9" name="Rachel Stevens" initials="RS [8]" lastIdx="1" clrIdx="8">
    <p:extLst/>
  </p:cmAuthor>
  <p:cmAuthor id="10" name="Rachel Stevens" initials="RS [9]" lastIdx="1" clrIdx="9">
    <p:extLst/>
  </p:cmAuthor>
  <p:cmAuthor id="11" name="Rachel Stevens" initials="RS [10]" lastIdx="1" clrIdx="10">
    <p:extLst/>
  </p:cmAuthor>
  <p:cmAuthor id="12" name="Rachel Stevens" initials="RS [11]" lastIdx="1" clrIdx="11">
    <p:extLst/>
  </p:cmAuthor>
  <p:cmAuthor id="13" name="Rachel Stevens" initials="RS [12]" lastIdx="1" clrIdx="12">
    <p:extLst/>
  </p:cmAuthor>
  <p:cmAuthor id="14" name="Rachel Stevens" initials="RS [13]" lastIdx="1" clrIdx="13">
    <p:extLst/>
  </p:cmAuthor>
  <p:cmAuthor id="15" name="Rachel Stevens" initials="RS [14]" lastIdx="1" clrIdx="14">
    <p:extLst/>
  </p:cmAuthor>
  <p:cmAuthor id="16" name="Rachel Stevens" initials="RS [15]" lastIdx="1" clrIdx="15">
    <p:extLst/>
  </p:cmAuthor>
  <p:cmAuthor id="17" name="Rachel Stevens" initials="RS [16]" lastIdx="1" clrIdx="1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1F13"/>
    <a:srgbClr val="00A9E4"/>
    <a:srgbClr val="C3D200"/>
    <a:srgbClr val="F8DA40"/>
    <a:srgbClr val="55575A"/>
    <a:srgbClr val="0DA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076" autoAdjust="0"/>
  </p:normalViewPr>
  <p:slideViewPr>
    <p:cSldViewPr snapToGrid="0" snapToObjects="1">
      <p:cViewPr varScale="1">
        <p:scale>
          <a:sx n="67" d="100"/>
          <a:sy n="67" d="100"/>
        </p:scale>
        <p:origin x="1284" y="48"/>
      </p:cViewPr>
      <p:guideLst>
        <p:guide orient="horz" pos="2160"/>
        <p:guide pos="2880"/>
        <p:guide pos="340"/>
        <p:guide pos="5420"/>
        <p:guide orient="horz" pos="640"/>
        <p:guide orient="horz" pos="397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40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203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0C1AE-E104-4D3A-907F-567DB33B884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8360" y="207157"/>
            <a:ext cx="2560320" cy="27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807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DF254-2EC7-45F9-BD30-BE0E7C158C9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746" y="172437"/>
            <a:ext cx="2560320" cy="27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5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ange"/>
          <p:cNvSpPr/>
          <p:nvPr userDrawn="1"/>
        </p:nvSpPr>
        <p:spPr>
          <a:xfrm>
            <a:off x="-9144" y="1792224"/>
            <a:ext cx="9153144" cy="5065776"/>
          </a:xfrm>
          <a:prstGeom prst="rect">
            <a:avLst/>
          </a:pr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541231" y="2279809"/>
            <a:ext cx="8057464" cy="500697"/>
          </a:xfrm>
        </p:spPr>
        <p:txBody>
          <a:bodyPr lIns="0" tIns="0" rIns="0" bIns="0" anchor="t">
            <a:noAutofit/>
          </a:bodyPr>
          <a:lstStyle>
            <a:lvl1pPr algn="l">
              <a:defRPr sz="38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541231" y="2967831"/>
            <a:ext cx="6609664" cy="509587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10" name="Date"/>
          <p:cNvSpPr>
            <a:spLocks noGrp="1"/>
          </p:cNvSpPr>
          <p:nvPr>
            <p:ph type="body" sz="quarter" idx="10" hasCustomPrompt="1"/>
          </p:nvPr>
        </p:nvSpPr>
        <p:spPr>
          <a:xfrm>
            <a:off x="541231" y="4017168"/>
            <a:ext cx="5565775" cy="523875"/>
          </a:xfrm>
          <a:prstGeom prst="rect">
            <a:avLst/>
          </a:prstGeom>
        </p:spPr>
        <p:txBody>
          <a:bodyPr lIns="0" tIns="0">
            <a:norm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cxnSp>
        <p:nvCxnSpPr>
          <p:cNvPr id="17" name="Diagonal Line 2"/>
          <p:cNvCxnSpPr/>
          <p:nvPr userDrawn="1"/>
        </p:nvCxnSpPr>
        <p:spPr>
          <a:xfrm flipH="1">
            <a:off x="5095875" y="2898648"/>
            <a:ext cx="4057270" cy="3959352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iagonal Line 1"/>
          <p:cNvCxnSpPr/>
          <p:nvPr userDrawn="1"/>
        </p:nvCxnSpPr>
        <p:spPr>
          <a:xfrm flipH="1">
            <a:off x="6794500" y="4445793"/>
            <a:ext cx="2349501" cy="2412207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Horizontal Line"/>
          <p:cNvCxnSpPr/>
          <p:nvPr userDrawn="1"/>
        </p:nvCxnSpPr>
        <p:spPr>
          <a:xfrm flipH="1">
            <a:off x="1" y="6015323"/>
            <a:ext cx="9153143" cy="0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Large Logo" descr="ARCADIS FULL BRAND LOGO 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3893" y="396000"/>
            <a:ext cx="3419856" cy="367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32" y="6162640"/>
            <a:ext cx="146723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92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ntent w.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21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670128"/>
            <a:ext cx="3906000" cy="2988000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2412000"/>
            <a:ext cx="3906000" cy="252000"/>
          </a:xfrm>
        </p:spPr>
        <p:txBody>
          <a:bodyPr tIns="0" bIns="0" anchor="ctr">
            <a:normAutofit/>
          </a:bodyPr>
          <a:lstStyle>
            <a:lvl1pPr>
              <a:defRPr lang="en-US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586" y="2670128"/>
            <a:ext cx="3906000" cy="2988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9336" y="2412000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31" name="Sub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540586" y="1655999"/>
            <a:ext cx="8064000" cy="648000"/>
          </a:xfrm>
        </p:spPr>
        <p:txBody>
          <a:bodyPr tIns="0" bIns="0"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340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162175"/>
            <a:ext cx="3906000" cy="3498850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1908587"/>
            <a:ext cx="3906000" cy="252000"/>
          </a:xfrm>
        </p:spPr>
        <p:txBody>
          <a:bodyPr tIns="0" bIns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000" y="2162175"/>
            <a:ext cx="3906000" cy="349885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8750" y="1908175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622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 userDrawn="1">
            <p:ph idx="1" hasCustomPrompt="1"/>
          </p:nvPr>
        </p:nvSpPr>
        <p:spPr>
          <a:xfrm>
            <a:off x="540587" y="2619375"/>
            <a:ext cx="5292000" cy="304165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Kicker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40587" y="1656000"/>
            <a:ext cx="5292000" cy="50400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2" name="Top Foldover Box"/>
          <p:cNvSpPr/>
          <p:nvPr userDrawn="1"/>
        </p:nvSpPr>
        <p:spPr>
          <a:xfrm>
            <a:off x="6088291" y="2433028"/>
            <a:ext cx="2520000" cy="360000"/>
          </a:xfrm>
          <a:custGeom>
            <a:avLst/>
            <a:gdLst>
              <a:gd name="connsiteX0" fmla="*/ 180000 w 2520000"/>
              <a:gd name="connsiteY0" fmla="*/ 0 h 360000"/>
              <a:gd name="connsiteX1" fmla="*/ 2520000 w 2520000"/>
              <a:gd name="connsiteY1" fmla="*/ 0 h 360000"/>
              <a:gd name="connsiteX2" fmla="*/ 2520000 w 2520000"/>
              <a:gd name="connsiteY2" fmla="*/ 360000 h 360000"/>
              <a:gd name="connsiteX3" fmla="*/ 0 w 2520000"/>
              <a:gd name="connsiteY3" fmla="*/ 360000 h 360000"/>
              <a:gd name="connsiteX4" fmla="*/ 0 w 2520000"/>
              <a:gd name="connsiteY4" fmla="*/ 18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360000">
                <a:moveTo>
                  <a:pt x="180000" y="0"/>
                </a:moveTo>
                <a:lnTo>
                  <a:pt x="2520000" y="0"/>
                </a:lnTo>
                <a:lnTo>
                  <a:pt x="2520000" y="360000"/>
                </a:lnTo>
                <a:lnTo>
                  <a:pt x="0" y="360000"/>
                </a:lnTo>
                <a:lnTo>
                  <a:pt x="0" y="180000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oldover Corner"/>
          <p:cNvSpPr>
            <a:spLocks/>
          </p:cNvSpPr>
          <p:nvPr userDrawn="1"/>
        </p:nvSpPr>
        <p:spPr>
          <a:xfrm>
            <a:off x="6088291" y="2433028"/>
            <a:ext cx="180000" cy="180000"/>
          </a:xfrm>
          <a:custGeom>
            <a:avLst/>
            <a:gdLst>
              <a:gd name="connsiteX0" fmla="*/ 0 w 274320"/>
              <a:gd name="connsiteY0" fmla="*/ 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  <a:gd name="connsiteX4" fmla="*/ 0 w 274320"/>
              <a:gd name="connsiteY4" fmla="*/ 0 h 274320"/>
              <a:gd name="connsiteX0" fmla="*/ 0 w 274320"/>
              <a:gd name="connsiteY0" fmla="*/ 27432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274320">
                <a:moveTo>
                  <a:pt x="0" y="274320"/>
                </a:moveTo>
                <a:lnTo>
                  <a:pt x="274320" y="0"/>
                </a:lnTo>
                <a:lnTo>
                  <a:pt x="274320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088291" y="2615958"/>
            <a:ext cx="2520000" cy="1537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not change the width of box, will adjust vertically automatically.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571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40587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540587" y="2258537"/>
            <a:ext cx="8064000" cy="7132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541338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3312000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6084587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587" y="1656000"/>
            <a:ext cx="8064000" cy="474583"/>
          </a:xfrm>
        </p:spPr>
        <p:txBody>
          <a:bodyPr tIns="0" bIns="0"/>
          <a:lstStyle>
            <a:lvl1pPr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218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2520000" cy="952182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1021" y="2862000"/>
            <a:ext cx="2520000" cy="278442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3312000" y="1008000"/>
            <a:ext cx="5292000" cy="463842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1021" y="1991151"/>
            <a:ext cx="2520000" cy="864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5367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566" userDrawn="1">
          <p15:clr>
            <a:srgbClr val="C35EA4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Narr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0587" y="2619376"/>
            <a:ext cx="5295900" cy="304165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6084000" y="1008000"/>
            <a:ext cx="2520000" cy="4653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587" y="1656000"/>
            <a:ext cx="5295899" cy="576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237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5778121"/>
            <a:ext cx="8064000" cy="522808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tIns="108000" bIns="10800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8064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19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8" name="Kicker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3888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4716000" y="1656001"/>
            <a:ext cx="3888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897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135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57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.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"/>
          <p:cNvSpPr>
            <a:spLocks noGrp="1"/>
          </p:cNvSpPr>
          <p:nvPr>
            <p:ph type="pic" sz="quarter" idx="11"/>
          </p:nvPr>
        </p:nvSpPr>
        <p:spPr>
          <a:xfrm>
            <a:off x="0" y="1800000"/>
            <a:ext cx="9153525" cy="3985200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Title Foldover Box"/>
          <p:cNvSpPr/>
          <p:nvPr userDrawn="1"/>
        </p:nvSpPr>
        <p:spPr>
          <a:xfrm>
            <a:off x="539749" y="2070000"/>
            <a:ext cx="8064000" cy="1618488"/>
          </a:xfrm>
          <a:custGeom>
            <a:avLst/>
            <a:gdLst>
              <a:gd name="connsiteX0" fmla="*/ 288000 w 8064000"/>
              <a:gd name="connsiteY0" fmla="*/ 0 h 1618488"/>
              <a:gd name="connsiteX1" fmla="*/ 8064000 w 8064000"/>
              <a:gd name="connsiteY1" fmla="*/ 0 h 1618488"/>
              <a:gd name="connsiteX2" fmla="*/ 8064000 w 8064000"/>
              <a:gd name="connsiteY2" fmla="*/ 1618488 h 1618488"/>
              <a:gd name="connsiteX3" fmla="*/ 0 w 8064000"/>
              <a:gd name="connsiteY3" fmla="*/ 1618488 h 1618488"/>
              <a:gd name="connsiteX4" fmla="*/ 0 w 8064000"/>
              <a:gd name="connsiteY4" fmla="*/ 282231 h 161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000" h="1618488">
                <a:moveTo>
                  <a:pt x="288000" y="0"/>
                </a:moveTo>
                <a:lnTo>
                  <a:pt x="8064000" y="0"/>
                </a:lnTo>
                <a:lnTo>
                  <a:pt x="8064000" y="1618488"/>
                </a:lnTo>
                <a:lnTo>
                  <a:pt x="0" y="1618488"/>
                </a:lnTo>
                <a:lnTo>
                  <a:pt x="0" y="282231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oldover Corner"/>
          <p:cNvSpPr/>
          <p:nvPr userDrawn="1"/>
        </p:nvSpPr>
        <p:spPr>
          <a:xfrm>
            <a:off x="539749" y="2070000"/>
            <a:ext cx="288000" cy="282231"/>
          </a:xfrm>
          <a:custGeom>
            <a:avLst/>
            <a:gdLst>
              <a:gd name="connsiteX0" fmla="*/ 0 w 280737"/>
              <a:gd name="connsiteY0" fmla="*/ 0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  <a:gd name="connsiteX4" fmla="*/ 0 w 280737"/>
              <a:gd name="connsiteY4" fmla="*/ 0 h 275113"/>
              <a:gd name="connsiteX0" fmla="*/ 0 w 280737"/>
              <a:gd name="connsiteY0" fmla="*/ 275113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37" h="275113">
                <a:moveTo>
                  <a:pt x="0" y="275113"/>
                </a:moveTo>
                <a:lnTo>
                  <a:pt x="280737" y="0"/>
                </a:lnTo>
                <a:lnTo>
                  <a:pt x="280737" y="275113"/>
                </a:lnTo>
                <a:lnTo>
                  <a:pt x="0" y="275113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 userDrawn="1">
            <p:ph type="ctrTitle" hasCustomPrompt="1"/>
          </p:nvPr>
        </p:nvSpPr>
        <p:spPr>
          <a:xfrm>
            <a:off x="864000" y="2341721"/>
            <a:ext cx="7150735" cy="500697"/>
          </a:xfrm>
        </p:spPr>
        <p:txBody>
          <a:bodyPr lIns="0" tIns="0" anchor="t">
            <a:noAutofit/>
          </a:bodyPr>
          <a:lstStyle>
            <a:lvl1pPr algn="l">
              <a:defRPr sz="36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"/>
          <p:cNvSpPr>
            <a:spLocks noGrp="1"/>
          </p:cNvSpPr>
          <p:nvPr userDrawn="1">
            <p:ph type="subTitle" idx="1" hasCustomPrompt="1"/>
          </p:nvPr>
        </p:nvSpPr>
        <p:spPr>
          <a:xfrm>
            <a:off x="864000" y="2967831"/>
            <a:ext cx="7150735" cy="509587"/>
          </a:xfrm>
          <a:prstGeom prst="rect">
            <a:avLst/>
          </a:prstGeom>
        </p:spPr>
        <p:txBody>
          <a:bodyPr lIns="0" tIns="0" bIns="0" anchor="t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|  Date</a:t>
            </a:r>
          </a:p>
        </p:txBody>
      </p:sp>
      <p:pic>
        <p:nvPicPr>
          <p:cNvPr id="13" name="Large Logo" descr="ARCADIS FULL BRAND LOGO 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3893" y="396000"/>
            <a:ext cx="3419856" cy="3672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32" y="6162640"/>
            <a:ext cx="146723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47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tIns="108000" bIns="10800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2412000"/>
            <a:ext cx="8064000" cy="3249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3" name="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540587" y="1655999"/>
            <a:ext cx="8064000" cy="648000"/>
          </a:xfrm>
        </p:spPr>
        <p:txBody>
          <a:bodyPr vert="horz" lIns="0" tIns="0" rIns="0" bIns="0" rtlCol="0">
            <a:normAutofit/>
          </a:bodyPr>
          <a:lstStyle>
            <a:lvl1pPr>
              <a:defRPr lang="en-GB" sz="2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250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ntent w.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21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670128"/>
            <a:ext cx="3906000" cy="2988000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2412000"/>
            <a:ext cx="3906000" cy="252000"/>
          </a:xfrm>
        </p:spPr>
        <p:txBody>
          <a:bodyPr tIns="0" bIns="0" anchor="ctr">
            <a:normAutofit/>
          </a:bodyPr>
          <a:lstStyle>
            <a:lvl1pPr>
              <a:defRPr lang="en-US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586" y="2670128"/>
            <a:ext cx="3906000" cy="2988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9336" y="2412000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31" name="Sub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540586" y="1655999"/>
            <a:ext cx="8064000" cy="648000"/>
          </a:xfrm>
        </p:spPr>
        <p:txBody>
          <a:bodyPr tIns="0" bIns="0"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160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162175"/>
            <a:ext cx="3906000" cy="3498850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1908587"/>
            <a:ext cx="3906000" cy="252000"/>
          </a:xfrm>
        </p:spPr>
        <p:txBody>
          <a:bodyPr tIns="0" bIns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000" y="2162175"/>
            <a:ext cx="3906000" cy="349885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8750" y="1908175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692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allou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 userDrawn="1">
            <p:ph idx="1" hasCustomPrompt="1"/>
          </p:nvPr>
        </p:nvSpPr>
        <p:spPr>
          <a:xfrm>
            <a:off x="540587" y="2619375"/>
            <a:ext cx="5292000" cy="304165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Kicker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40587" y="1656000"/>
            <a:ext cx="5292000" cy="50400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2" name="Top Foldover Box"/>
          <p:cNvSpPr/>
          <p:nvPr userDrawn="1"/>
        </p:nvSpPr>
        <p:spPr>
          <a:xfrm>
            <a:off x="6088291" y="2433028"/>
            <a:ext cx="2520000" cy="360000"/>
          </a:xfrm>
          <a:custGeom>
            <a:avLst/>
            <a:gdLst>
              <a:gd name="connsiteX0" fmla="*/ 180000 w 2520000"/>
              <a:gd name="connsiteY0" fmla="*/ 0 h 360000"/>
              <a:gd name="connsiteX1" fmla="*/ 2520000 w 2520000"/>
              <a:gd name="connsiteY1" fmla="*/ 0 h 360000"/>
              <a:gd name="connsiteX2" fmla="*/ 2520000 w 2520000"/>
              <a:gd name="connsiteY2" fmla="*/ 360000 h 360000"/>
              <a:gd name="connsiteX3" fmla="*/ 0 w 2520000"/>
              <a:gd name="connsiteY3" fmla="*/ 360000 h 360000"/>
              <a:gd name="connsiteX4" fmla="*/ 0 w 2520000"/>
              <a:gd name="connsiteY4" fmla="*/ 18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360000">
                <a:moveTo>
                  <a:pt x="180000" y="0"/>
                </a:moveTo>
                <a:lnTo>
                  <a:pt x="2520000" y="0"/>
                </a:lnTo>
                <a:lnTo>
                  <a:pt x="2520000" y="360000"/>
                </a:lnTo>
                <a:lnTo>
                  <a:pt x="0" y="360000"/>
                </a:lnTo>
                <a:lnTo>
                  <a:pt x="0" y="180000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oldover Corner"/>
          <p:cNvSpPr>
            <a:spLocks/>
          </p:cNvSpPr>
          <p:nvPr userDrawn="1"/>
        </p:nvSpPr>
        <p:spPr>
          <a:xfrm>
            <a:off x="6088291" y="2433028"/>
            <a:ext cx="180000" cy="180000"/>
          </a:xfrm>
          <a:custGeom>
            <a:avLst/>
            <a:gdLst>
              <a:gd name="connsiteX0" fmla="*/ 0 w 274320"/>
              <a:gd name="connsiteY0" fmla="*/ 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  <a:gd name="connsiteX4" fmla="*/ 0 w 274320"/>
              <a:gd name="connsiteY4" fmla="*/ 0 h 274320"/>
              <a:gd name="connsiteX0" fmla="*/ 0 w 274320"/>
              <a:gd name="connsiteY0" fmla="*/ 27432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274320">
                <a:moveTo>
                  <a:pt x="0" y="274320"/>
                </a:moveTo>
                <a:lnTo>
                  <a:pt x="274320" y="0"/>
                </a:lnTo>
                <a:lnTo>
                  <a:pt x="274320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088291" y="2615958"/>
            <a:ext cx="2520000" cy="1537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not change the width of box, will adjust vertically automatically.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3972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40587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540587" y="2258537"/>
            <a:ext cx="8064000" cy="7132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541338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3312000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6084587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587" y="1656000"/>
            <a:ext cx="8064000" cy="474583"/>
          </a:xfrm>
        </p:spPr>
        <p:txBody>
          <a:bodyPr tIns="0" bIns="0"/>
          <a:lstStyle>
            <a:lvl1pPr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6465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Large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2520000" cy="952182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1021" y="2862000"/>
            <a:ext cx="2520000" cy="278442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3312000" y="1008000"/>
            <a:ext cx="5292000" cy="463842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1021" y="1991151"/>
            <a:ext cx="2520000" cy="864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3762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566">
          <p15:clr>
            <a:srgbClr val="C35EA4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Narrow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0587" y="2619376"/>
            <a:ext cx="5295900" cy="304165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6084000" y="1008000"/>
            <a:ext cx="2520000" cy="4653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587" y="1656000"/>
            <a:ext cx="5295899" cy="576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8437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8064000" cy="44194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511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3888000" cy="44282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4716000" y="1656001"/>
            <a:ext cx="3888000" cy="44282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4996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5778121"/>
            <a:ext cx="8064000" cy="522808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tIns="108000" bIns="10800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8064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6042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6481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2412000"/>
            <a:ext cx="8064000" cy="36546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3" name="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540587" y="1655999"/>
            <a:ext cx="8064000" cy="648000"/>
          </a:xfrm>
        </p:spPr>
        <p:txBody>
          <a:bodyPr vert="horz" lIns="0" tIns="0" rIns="0" bIns="0" rtlCol="0">
            <a:normAutofit/>
          </a:bodyPr>
          <a:lstStyle>
            <a:lvl1pPr>
              <a:defRPr lang="en-GB" sz="2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1413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ntent w.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670128"/>
            <a:ext cx="3906000" cy="3396564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2412000"/>
            <a:ext cx="3906000" cy="252000"/>
          </a:xfrm>
        </p:spPr>
        <p:txBody>
          <a:bodyPr tIns="0" bIns="0" anchor="ctr">
            <a:normAutofit/>
          </a:bodyPr>
          <a:lstStyle>
            <a:lvl1pPr>
              <a:defRPr lang="en-US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586" y="2670128"/>
            <a:ext cx="3906000" cy="339656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9336" y="2412000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31" name="Sub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540586" y="1655999"/>
            <a:ext cx="8064000" cy="648000"/>
          </a:xfrm>
        </p:spPr>
        <p:txBody>
          <a:bodyPr tIns="0" bIns="0"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541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162174"/>
            <a:ext cx="3906000" cy="3904517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1908587"/>
            <a:ext cx="3906000" cy="252000"/>
          </a:xfrm>
        </p:spPr>
        <p:txBody>
          <a:bodyPr tIns="0" bIns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000" y="2162175"/>
            <a:ext cx="3906000" cy="3904516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8750" y="1908175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1709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 userDrawn="1">
            <p:ph idx="1" hasCustomPrompt="1"/>
          </p:nvPr>
        </p:nvSpPr>
        <p:spPr>
          <a:xfrm>
            <a:off x="540587" y="2619375"/>
            <a:ext cx="5292000" cy="345611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40587" y="1656000"/>
            <a:ext cx="5292000" cy="50400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2" name="Top Foldover Box"/>
          <p:cNvSpPr/>
          <p:nvPr userDrawn="1"/>
        </p:nvSpPr>
        <p:spPr>
          <a:xfrm>
            <a:off x="6088291" y="2433028"/>
            <a:ext cx="2520000" cy="360000"/>
          </a:xfrm>
          <a:custGeom>
            <a:avLst/>
            <a:gdLst>
              <a:gd name="connsiteX0" fmla="*/ 180000 w 2520000"/>
              <a:gd name="connsiteY0" fmla="*/ 0 h 360000"/>
              <a:gd name="connsiteX1" fmla="*/ 2520000 w 2520000"/>
              <a:gd name="connsiteY1" fmla="*/ 0 h 360000"/>
              <a:gd name="connsiteX2" fmla="*/ 2520000 w 2520000"/>
              <a:gd name="connsiteY2" fmla="*/ 360000 h 360000"/>
              <a:gd name="connsiteX3" fmla="*/ 0 w 2520000"/>
              <a:gd name="connsiteY3" fmla="*/ 360000 h 360000"/>
              <a:gd name="connsiteX4" fmla="*/ 0 w 2520000"/>
              <a:gd name="connsiteY4" fmla="*/ 18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360000">
                <a:moveTo>
                  <a:pt x="180000" y="0"/>
                </a:moveTo>
                <a:lnTo>
                  <a:pt x="2520000" y="0"/>
                </a:lnTo>
                <a:lnTo>
                  <a:pt x="2520000" y="360000"/>
                </a:lnTo>
                <a:lnTo>
                  <a:pt x="0" y="360000"/>
                </a:lnTo>
                <a:lnTo>
                  <a:pt x="0" y="180000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oldover Corner"/>
          <p:cNvSpPr>
            <a:spLocks/>
          </p:cNvSpPr>
          <p:nvPr userDrawn="1"/>
        </p:nvSpPr>
        <p:spPr>
          <a:xfrm>
            <a:off x="6088291" y="2433028"/>
            <a:ext cx="180000" cy="180000"/>
          </a:xfrm>
          <a:custGeom>
            <a:avLst/>
            <a:gdLst>
              <a:gd name="connsiteX0" fmla="*/ 0 w 274320"/>
              <a:gd name="connsiteY0" fmla="*/ 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  <a:gd name="connsiteX4" fmla="*/ 0 w 274320"/>
              <a:gd name="connsiteY4" fmla="*/ 0 h 274320"/>
              <a:gd name="connsiteX0" fmla="*/ 0 w 274320"/>
              <a:gd name="connsiteY0" fmla="*/ 27432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274320">
                <a:moveTo>
                  <a:pt x="0" y="274320"/>
                </a:moveTo>
                <a:lnTo>
                  <a:pt x="274320" y="0"/>
                </a:lnTo>
                <a:lnTo>
                  <a:pt x="274320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088291" y="2615958"/>
            <a:ext cx="2520000" cy="1537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not change the width of box, will adjust vertically automatically.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0539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40587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540587" y="2258537"/>
            <a:ext cx="8064000" cy="7132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541338" y="3141025"/>
            <a:ext cx="2520000" cy="29344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3312000" y="3141025"/>
            <a:ext cx="2520000" cy="29344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6084587" y="3141025"/>
            <a:ext cx="2520000" cy="29344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587" y="1656000"/>
            <a:ext cx="8064000" cy="474583"/>
          </a:xfrm>
        </p:spPr>
        <p:txBody>
          <a:bodyPr tIns="0" bIns="0"/>
          <a:lstStyle>
            <a:lvl1pPr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5694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2520000" cy="952182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1021" y="2862000"/>
            <a:ext cx="2520000" cy="3239862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3312000" y="1008000"/>
            <a:ext cx="5292000" cy="5093862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1021" y="1991151"/>
            <a:ext cx="2520000" cy="864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7708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566">
          <p15:clr>
            <a:srgbClr val="C35EA4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Narr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0587" y="2619376"/>
            <a:ext cx="5295900" cy="3438524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6084000" y="1008000"/>
            <a:ext cx="2520000" cy="5049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587" y="1656000"/>
            <a:ext cx="5295899" cy="576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0675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8064000" cy="44370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9822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0"/>
            <a:ext cx="3888000" cy="440189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4716000" y="1656001"/>
            <a:ext cx="3888000" cy="44018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1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8" name="Kicker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3888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4716000" y="1656001"/>
            <a:ext cx="3888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3684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8187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8459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2412000"/>
            <a:ext cx="8064000" cy="36898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3" name="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540587" y="1655999"/>
            <a:ext cx="8064000" cy="648000"/>
          </a:xfrm>
        </p:spPr>
        <p:txBody>
          <a:bodyPr vert="horz" lIns="0" tIns="0" rIns="0" bIns="0" rtlCol="0">
            <a:normAutofit/>
          </a:bodyPr>
          <a:lstStyle>
            <a:lvl1pPr>
              <a:defRPr lang="en-GB" sz="2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8147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ntent w.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670128"/>
            <a:ext cx="3906000" cy="3396564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2412000"/>
            <a:ext cx="3906000" cy="252000"/>
          </a:xfrm>
        </p:spPr>
        <p:txBody>
          <a:bodyPr tIns="0" bIns="0" anchor="ctr">
            <a:normAutofit/>
          </a:bodyPr>
          <a:lstStyle>
            <a:lvl1pPr>
              <a:defRPr lang="en-US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586" y="2670128"/>
            <a:ext cx="3906000" cy="339656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9336" y="2412000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31" name="Sub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540586" y="1655999"/>
            <a:ext cx="8064000" cy="648000"/>
          </a:xfrm>
        </p:spPr>
        <p:txBody>
          <a:bodyPr tIns="0" bIns="0"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3325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162174"/>
            <a:ext cx="3906000" cy="3895725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1908587"/>
            <a:ext cx="3906000" cy="252000"/>
          </a:xfrm>
        </p:spPr>
        <p:txBody>
          <a:bodyPr tIns="0" bIns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000" y="2162175"/>
            <a:ext cx="3906000" cy="389572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8750" y="1908175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3829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allou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 userDrawn="1">
            <p:ph idx="1" hasCustomPrompt="1"/>
          </p:nvPr>
        </p:nvSpPr>
        <p:spPr>
          <a:xfrm>
            <a:off x="540587" y="2619375"/>
            <a:ext cx="5292000" cy="345611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40587" y="1656000"/>
            <a:ext cx="5292000" cy="50400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2" name="Top Foldover Box"/>
          <p:cNvSpPr/>
          <p:nvPr userDrawn="1"/>
        </p:nvSpPr>
        <p:spPr>
          <a:xfrm>
            <a:off x="6088291" y="2433028"/>
            <a:ext cx="2520000" cy="360000"/>
          </a:xfrm>
          <a:custGeom>
            <a:avLst/>
            <a:gdLst>
              <a:gd name="connsiteX0" fmla="*/ 180000 w 2520000"/>
              <a:gd name="connsiteY0" fmla="*/ 0 h 360000"/>
              <a:gd name="connsiteX1" fmla="*/ 2520000 w 2520000"/>
              <a:gd name="connsiteY1" fmla="*/ 0 h 360000"/>
              <a:gd name="connsiteX2" fmla="*/ 2520000 w 2520000"/>
              <a:gd name="connsiteY2" fmla="*/ 360000 h 360000"/>
              <a:gd name="connsiteX3" fmla="*/ 0 w 2520000"/>
              <a:gd name="connsiteY3" fmla="*/ 360000 h 360000"/>
              <a:gd name="connsiteX4" fmla="*/ 0 w 2520000"/>
              <a:gd name="connsiteY4" fmla="*/ 18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360000">
                <a:moveTo>
                  <a:pt x="180000" y="0"/>
                </a:moveTo>
                <a:lnTo>
                  <a:pt x="2520000" y="0"/>
                </a:lnTo>
                <a:lnTo>
                  <a:pt x="2520000" y="360000"/>
                </a:lnTo>
                <a:lnTo>
                  <a:pt x="0" y="360000"/>
                </a:lnTo>
                <a:lnTo>
                  <a:pt x="0" y="180000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oldover Corner"/>
          <p:cNvSpPr>
            <a:spLocks/>
          </p:cNvSpPr>
          <p:nvPr userDrawn="1"/>
        </p:nvSpPr>
        <p:spPr>
          <a:xfrm>
            <a:off x="6088291" y="2433028"/>
            <a:ext cx="180000" cy="180000"/>
          </a:xfrm>
          <a:custGeom>
            <a:avLst/>
            <a:gdLst>
              <a:gd name="connsiteX0" fmla="*/ 0 w 274320"/>
              <a:gd name="connsiteY0" fmla="*/ 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  <a:gd name="connsiteX4" fmla="*/ 0 w 274320"/>
              <a:gd name="connsiteY4" fmla="*/ 0 h 274320"/>
              <a:gd name="connsiteX0" fmla="*/ 0 w 274320"/>
              <a:gd name="connsiteY0" fmla="*/ 27432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274320">
                <a:moveTo>
                  <a:pt x="0" y="274320"/>
                </a:moveTo>
                <a:lnTo>
                  <a:pt x="274320" y="0"/>
                </a:lnTo>
                <a:lnTo>
                  <a:pt x="274320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088291" y="2615958"/>
            <a:ext cx="2520000" cy="1537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not change the width of box, will adjust vertically automatically.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4632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40587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540587" y="2258537"/>
            <a:ext cx="8064000" cy="7132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541338" y="3141024"/>
            <a:ext cx="2520000" cy="2916875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3312000" y="3141025"/>
            <a:ext cx="2520000" cy="291687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6084587" y="3141025"/>
            <a:ext cx="2520000" cy="291687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587" y="1656000"/>
            <a:ext cx="8064000" cy="474583"/>
          </a:xfrm>
        </p:spPr>
        <p:txBody>
          <a:bodyPr tIns="0" bIns="0"/>
          <a:lstStyle>
            <a:lvl1pPr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4177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Large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2520000" cy="952182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1021" y="2862000"/>
            <a:ext cx="2520000" cy="3204692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3312000" y="1008000"/>
            <a:ext cx="5292000" cy="5058692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1021" y="1991151"/>
            <a:ext cx="2520000" cy="864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4330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566">
          <p15:clr>
            <a:srgbClr val="C35EA4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Narrow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0587" y="2619376"/>
            <a:ext cx="5295900" cy="3429732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6084000" y="1008000"/>
            <a:ext cx="2520000" cy="504110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587" y="1656000"/>
            <a:ext cx="5295899" cy="576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71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43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07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dover Box"/>
          <p:cNvSpPr/>
          <p:nvPr userDrawn="1"/>
        </p:nvSpPr>
        <p:spPr>
          <a:xfrm>
            <a:off x="540000" y="1620000"/>
            <a:ext cx="8064000" cy="4698000"/>
          </a:xfrm>
          <a:custGeom>
            <a:avLst/>
            <a:gdLst>
              <a:gd name="connsiteX0" fmla="*/ 280737 w 8064000"/>
              <a:gd name="connsiteY0" fmla="*/ 0 h 4698000"/>
              <a:gd name="connsiteX1" fmla="*/ 8064000 w 8064000"/>
              <a:gd name="connsiteY1" fmla="*/ 0 h 4698000"/>
              <a:gd name="connsiteX2" fmla="*/ 8064000 w 8064000"/>
              <a:gd name="connsiteY2" fmla="*/ 4698000 h 4698000"/>
              <a:gd name="connsiteX3" fmla="*/ 0 w 8064000"/>
              <a:gd name="connsiteY3" fmla="*/ 4698000 h 4698000"/>
              <a:gd name="connsiteX4" fmla="*/ 0 w 8064000"/>
              <a:gd name="connsiteY4" fmla="*/ 275113 h 469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000" h="4698000">
                <a:moveTo>
                  <a:pt x="280737" y="0"/>
                </a:moveTo>
                <a:lnTo>
                  <a:pt x="8064000" y="0"/>
                </a:lnTo>
                <a:lnTo>
                  <a:pt x="8064000" y="4698000"/>
                </a:lnTo>
                <a:lnTo>
                  <a:pt x="0" y="4698000"/>
                </a:lnTo>
                <a:lnTo>
                  <a:pt x="0" y="275113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oldover Corner"/>
          <p:cNvSpPr/>
          <p:nvPr userDrawn="1"/>
        </p:nvSpPr>
        <p:spPr>
          <a:xfrm>
            <a:off x="537076" y="1620000"/>
            <a:ext cx="280737" cy="275113"/>
          </a:xfrm>
          <a:custGeom>
            <a:avLst/>
            <a:gdLst>
              <a:gd name="connsiteX0" fmla="*/ 0 w 280737"/>
              <a:gd name="connsiteY0" fmla="*/ 0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  <a:gd name="connsiteX4" fmla="*/ 0 w 280737"/>
              <a:gd name="connsiteY4" fmla="*/ 0 h 275113"/>
              <a:gd name="connsiteX0" fmla="*/ 0 w 280737"/>
              <a:gd name="connsiteY0" fmla="*/ 275113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37" h="275113">
                <a:moveTo>
                  <a:pt x="0" y="275113"/>
                </a:moveTo>
                <a:lnTo>
                  <a:pt x="280737" y="0"/>
                </a:lnTo>
                <a:lnTo>
                  <a:pt x="280737" y="275113"/>
                </a:lnTo>
                <a:lnTo>
                  <a:pt x="0" y="275113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900000" y="1980000"/>
            <a:ext cx="6858000" cy="481848"/>
          </a:xfrm>
        </p:spPr>
        <p:txBody>
          <a:bodyPr lIns="0" tIns="0" anchor="t">
            <a:noAutofit/>
          </a:bodyPr>
          <a:lstStyle>
            <a:lvl1pPr algn="l">
              <a:spcAft>
                <a:spcPts val="30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15" name="Mid Logo" descr="ARCADIS FULL BRAND LOGO 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000" y="396000"/>
            <a:ext cx="2829600" cy="30385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0113" y="2608263"/>
            <a:ext cx="6858000" cy="48240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</p:spTree>
    <p:extLst>
      <p:ext uri="{BB962C8B-B14F-4D97-AF65-F5344CB8AC3E}">
        <p14:creationId xmlns:p14="http://schemas.microsoft.com/office/powerpoint/2010/main" val="26491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dover Box"/>
          <p:cNvSpPr/>
          <p:nvPr userDrawn="1"/>
        </p:nvSpPr>
        <p:spPr>
          <a:xfrm>
            <a:off x="540000" y="1620000"/>
            <a:ext cx="8064000" cy="4698000"/>
          </a:xfrm>
          <a:custGeom>
            <a:avLst/>
            <a:gdLst>
              <a:gd name="connsiteX0" fmla="*/ 280737 w 8064000"/>
              <a:gd name="connsiteY0" fmla="*/ 0 h 4698000"/>
              <a:gd name="connsiteX1" fmla="*/ 8064000 w 8064000"/>
              <a:gd name="connsiteY1" fmla="*/ 0 h 4698000"/>
              <a:gd name="connsiteX2" fmla="*/ 8064000 w 8064000"/>
              <a:gd name="connsiteY2" fmla="*/ 4698000 h 4698000"/>
              <a:gd name="connsiteX3" fmla="*/ 0 w 8064000"/>
              <a:gd name="connsiteY3" fmla="*/ 4698000 h 4698000"/>
              <a:gd name="connsiteX4" fmla="*/ 0 w 8064000"/>
              <a:gd name="connsiteY4" fmla="*/ 275113 h 469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000" h="4698000">
                <a:moveTo>
                  <a:pt x="280737" y="0"/>
                </a:moveTo>
                <a:lnTo>
                  <a:pt x="8064000" y="0"/>
                </a:lnTo>
                <a:lnTo>
                  <a:pt x="8064000" y="4698000"/>
                </a:lnTo>
                <a:lnTo>
                  <a:pt x="0" y="4698000"/>
                </a:lnTo>
                <a:lnTo>
                  <a:pt x="0" y="275113"/>
                </a:lnTo>
                <a:close/>
              </a:path>
            </a:pathLst>
          </a:custGeom>
          <a:solidFill>
            <a:schemeClr val="bg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oldover Corner"/>
          <p:cNvSpPr/>
          <p:nvPr userDrawn="1"/>
        </p:nvSpPr>
        <p:spPr>
          <a:xfrm>
            <a:off x="537076" y="1620000"/>
            <a:ext cx="280737" cy="275113"/>
          </a:xfrm>
          <a:custGeom>
            <a:avLst/>
            <a:gdLst>
              <a:gd name="connsiteX0" fmla="*/ 0 w 280737"/>
              <a:gd name="connsiteY0" fmla="*/ 0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  <a:gd name="connsiteX4" fmla="*/ 0 w 280737"/>
              <a:gd name="connsiteY4" fmla="*/ 0 h 275113"/>
              <a:gd name="connsiteX0" fmla="*/ 0 w 280737"/>
              <a:gd name="connsiteY0" fmla="*/ 275113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37" h="275113">
                <a:moveTo>
                  <a:pt x="0" y="275113"/>
                </a:moveTo>
                <a:lnTo>
                  <a:pt x="280737" y="0"/>
                </a:lnTo>
                <a:lnTo>
                  <a:pt x="280737" y="275113"/>
                </a:lnTo>
                <a:lnTo>
                  <a:pt x="0" y="275113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900000" y="1980000"/>
            <a:ext cx="6858000" cy="481848"/>
          </a:xfrm>
        </p:spPr>
        <p:txBody>
          <a:bodyPr lIns="0" tIns="0" anchor="t">
            <a:noAutofit/>
          </a:bodyPr>
          <a:lstStyle>
            <a:lvl1pPr algn="l">
              <a:spcAft>
                <a:spcPts val="30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15" name="Mid Logo" descr="ARCADIS FULL BRAND LOGO 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000" y="396000"/>
            <a:ext cx="2829600" cy="30385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0113" y="2608263"/>
            <a:ext cx="6858000" cy="48240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</p:spTree>
    <p:extLst>
      <p:ext uri="{BB962C8B-B14F-4D97-AF65-F5344CB8AC3E}">
        <p14:creationId xmlns:p14="http://schemas.microsoft.com/office/powerpoint/2010/main" val="287857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tIns="108000" bIns="10800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2412000"/>
            <a:ext cx="8064000" cy="3249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3" name="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540587" y="1655999"/>
            <a:ext cx="8064000" cy="648000"/>
          </a:xfrm>
        </p:spPr>
        <p:txBody>
          <a:bodyPr vert="horz" lIns="0" tIns="0" rIns="0" bIns="0" rtlCol="0">
            <a:normAutofit/>
          </a:bodyPr>
          <a:lstStyle>
            <a:lvl1pPr>
              <a:defRPr lang="en-GB" sz="2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61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1475" y="288077"/>
            <a:ext cx="2559600" cy="271441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00" y="1008000"/>
            <a:ext cx="52959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540000" y="1656000"/>
            <a:ext cx="5292000" cy="465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443954" y="6361734"/>
            <a:ext cx="974947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© Arcadis 2016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en-GB" sz="9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4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75" r:id="rId8"/>
    <p:sldLayoutId id="2147483758" r:id="rId9"/>
    <p:sldLayoutId id="2147483753" r:id="rId10"/>
    <p:sldLayoutId id="2147483754" r:id="rId11"/>
    <p:sldLayoutId id="2147483752" r:id="rId12"/>
    <p:sldLayoutId id="2147483755" r:id="rId13"/>
    <p:sldLayoutId id="2147483756" r:id="rId14"/>
    <p:sldLayoutId id="2147483757" r:id="rId1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08038" algn="l"/>
        </a:tabLst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00" y="1008000"/>
            <a:ext cx="52959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540000" y="1656000"/>
            <a:ext cx="5292000" cy="465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443954" y="6361734"/>
            <a:ext cx="974947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© Arcadis 2016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en-GB" sz="9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02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08038" algn="l"/>
        </a:tabLst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1475" y="288077"/>
            <a:ext cx="2559600" cy="271441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00" y="1008000"/>
            <a:ext cx="52959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540000" y="1656000"/>
            <a:ext cx="5292000" cy="465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443954" y="6361734"/>
            <a:ext cx="974947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© Arcadis 2016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en-GB" sz="9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23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08038" algn="l"/>
        </a:tabLst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00" y="1008000"/>
            <a:ext cx="52959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540000" y="1656000"/>
            <a:ext cx="5292000" cy="465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443954" y="6361734"/>
            <a:ext cx="974947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© Arcadis 2016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en-GB" sz="9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99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08038" algn="l"/>
        </a:tabLst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PRINCIPAL DESIGNER WORKING GROUP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134" y="3429000"/>
            <a:ext cx="7358281" cy="1166451"/>
          </a:xfrm>
        </p:spPr>
        <p:txBody>
          <a:bodyPr>
            <a:normAutofit/>
          </a:bodyPr>
          <a:lstStyle/>
          <a:p>
            <a:r>
              <a:rPr lang="en-GB" sz="2000" b="1" dirty="0"/>
              <a:t>Safe by Design – Review of Safety Alerts, Near Misses and Lessons Learnt</a:t>
            </a:r>
            <a:endParaRPr lang="en-GB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41231" y="4941959"/>
            <a:ext cx="5565775" cy="523875"/>
          </a:xfrm>
        </p:spPr>
        <p:txBody>
          <a:bodyPr/>
          <a:lstStyle/>
          <a:p>
            <a:r>
              <a:rPr lang="en-GB" dirty="0"/>
              <a:t>16</a:t>
            </a:r>
            <a:r>
              <a:rPr lang="en-GB" baseline="30000" dirty="0"/>
              <a:t>th</a:t>
            </a:r>
            <a:r>
              <a:rPr lang="en-GB" dirty="0"/>
              <a:t> May 2019</a:t>
            </a:r>
          </a:p>
        </p:txBody>
      </p:sp>
    </p:spTree>
    <p:extLst>
      <p:ext uri="{BB962C8B-B14F-4D97-AF65-F5344CB8AC3E}">
        <p14:creationId xmlns:p14="http://schemas.microsoft.com/office/powerpoint/2010/main" val="147423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35865-C409-4364-AE8B-1778A5444F5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1679B-F80C-48E7-88F5-B10078CAA49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515BAA-EA19-4469-BD3A-BB13E99DB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225" y="923925"/>
            <a:ext cx="5543550" cy="501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23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45" y="627300"/>
            <a:ext cx="8551469" cy="572083"/>
          </a:xfrm>
        </p:spPr>
        <p:txBody>
          <a:bodyPr>
            <a:noAutofit/>
          </a:bodyPr>
          <a:lstStyle/>
          <a:p>
            <a:pPr algn="ctr"/>
            <a:r>
              <a:rPr lang="en-GB" sz="2800" dirty="0"/>
              <a:t>Feedback</a:t>
            </a:r>
            <a:endParaRPr lang="en-GB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39999" y="1104524"/>
            <a:ext cx="8163477" cy="1077361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Within the period since our last PDWG meeting on 24</a:t>
            </a:r>
            <a:r>
              <a:rPr lang="en-GB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January 2019 we have received and reviewed 28 safety alerts within our safety team (Principal Designers / H &amp; S Practitioners) at monthly Safety, Design and Designers meetings.</a:t>
            </a:r>
            <a:endParaRPr lang="en-GB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37973D21-0FB2-41A4-878F-33386A2199F0}"/>
              </a:ext>
            </a:extLst>
          </p:cNvPr>
          <p:cNvSpPr txBox="1">
            <a:spLocks/>
          </p:cNvSpPr>
          <p:nvPr/>
        </p:nvSpPr>
        <p:spPr>
          <a:xfrm>
            <a:off x="539999" y="2366878"/>
            <a:ext cx="3888000" cy="410574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875" indent="-269875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8163" indent="-268288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lang="en-US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038" indent="-269875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808038" algn="l"/>
              </a:tabLst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8288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</a:rPr>
              <a:t>HEi063 CCTV Cable Strike M6_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</a:rPr>
              <a:t>HEi064 CCTV Mast Failure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</a:rPr>
              <a:t>HEi066 -Broken Gantry Hatch – Area 9 ASC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</a:rPr>
              <a:t>HEi067 MEWP Boom Failure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</a:rPr>
              <a:t>Hei068 11kv Overhead Cable Strike – 21.01.2019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</a:rPr>
              <a:t>Kier Highways SHE Crawler Crane Incident M23 Southbound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</a:rPr>
              <a:t>HEi069 Jerol Lighting Column Sheath Fault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</a:rPr>
              <a:t>HEi070 Change in HSE Enforcement Expectations for Mild Steel Welding Fume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</a:rPr>
              <a:t>HEi071 M1 J39-42 Smart Motorway: Pile Connection Defect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</a:rPr>
              <a:t>HEi072 Conquip Boat Skip (CA122-03000) Recall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</a:rPr>
              <a:t>HEi073 Operative injured on Safety Fence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</a:rPr>
              <a:t>HEi074 Missing Inspection Chamber Cover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latin typeface="Arial Black" panose="020B0A04020102020204" pitchFamily="34" charset="0"/>
                <a:ea typeface="Times New Roman" panose="02020603050405020304" pitchFamily="18" charset="0"/>
              </a:rPr>
              <a:t>HEi075 - UK Protect – Explosives in post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latin typeface="Arial Black" panose="020B0A04020102020204" pitchFamily="34" charset="0"/>
                <a:ea typeface="Times New Roman" panose="02020603050405020304" pitchFamily="18" charset="0"/>
              </a:rPr>
              <a:t>HEi076 - Road Bridge Crane Strike</a:t>
            </a:r>
            <a:endParaRPr lang="en-GB" sz="1200" dirty="0"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C4B74C0-F3BF-4F99-B400-1485CA5E1E22}"/>
              </a:ext>
            </a:extLst>
          </p:cNvPr>
          <p:cNvSpPr txBox="1">
            <a:spLocks/>
          </p:cNvSpPr>
          <p:nvPr/>
        </p:nvSpPr>
        <p:spPr>
          <a:xfrm>
            <a:off x="4716001" y="2369141"/>
            <a:ext cx="3888000" cy="388167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875" indent="-269875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8163" indent="-268288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lang="en-US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038" indent="-269875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808038" algn="l"/>
              </a:tabLst>
              <a:def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8288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  <a:ea typeface="Times New Roman" panose="02020603050405020304" pitchFamily="18" charset="0"/>
              </a:rPr>
              <a:t>HEi078  - Overturned Rider on Roller</a:t>
            </a: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  <a:ea typeface="Times New Roman" panose="02020603050405020304" pitchFamily="18" charset="0"/>
              </a:rPr>
              <a:t>HEi079 - Trailer Rolling off Low-loader</a:t>
            </a: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  <a:ea typeface="Times New Roman" panose="02020603050405020304" pitchFamily="18" charset="0"/>
              </a:rPr>
              <a:t>HEi080 Slip, Trip or Fall event</a:t>
            </a: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  <a:ea typeface="Times New Roman" panose="02020603050405020304" pitchFamily="18" charset="0"/>
              </a:rPr>
              <a:t>HEi081 M27 Concrete pumping incident adjacent to live carriagewayHEi082 Lifting Chains Failure</a:t>
            </a: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  <a:ea typeface="Times New Roman" panose="02020603050405020304" pitchFamily="18" charset="0"/>
              </a:rPr>
              <a:t>Balfour Beatty: BBV-HS-TEM-N001-000 021 -RIDDOR Specified Injury – Fracture to foot</a:t>
            </a: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  <a:ea typeface="Times New Roman" panose="02020603050405020304" pitchFamily="18" charset="0"/>
              </a:rPr>
              <a:t>Kier: SHEA/A/2019/04 Drying Room Fire</a:t>
            </a: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  <a:ea typeface="Times New Roman" panose="02020603050405020304" pitchFamily="18" charset="0"/>
              </a:rPr>
              <a:t>HEi083 Reinforced Concrete Wall Quality Alert</a:t>
            </a: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  <a:ea typeface="Times New Roman" panose="02020603050405020304" pitchFamily="18" charset="0"/>
              </a:rPr>
              <a:t>HEi084 A1 Varioguard Foot Injury</a:t>
            </a: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  <a:ea typeface="Times New Roman" panose="02020603050405020304" pitchFamily="18" charset="0"/>
              </a:rPr>
              <a:t>HEi085 Lighting Column Falling from Lorry Loader</a:t>
            </a: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  <a:ea typeface="Times New Roman" panose="02020603050405020304" pitchFamily="18" charset="0"/>
              </a:rPr>
              <a:t>HEi086 Updates to incident Reporting System – AIRSweb</a:t>
            </a: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  <a:ea typeface="Times New Roman" panose="02020603050405020304" pitchFamily="18" charset="0"/>
              </a:rPr>
              <a:t>Network Rail Safety Alert  - Syringes and Drug Paraphernalia</a:t>
            </a: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Arial Black" panose="020B0A04020102020204" pitchFamily="34" charset="0"/>
                <a:ea typeface="Times New Roman" panose="02020603050405020304" pitchFamily="18" charset="0"/>
              </a:rPr>
              <a:t>Network Rail Safety Alert  - Needle Stick Injury</a:t>
            </a:r>
            <a:endParaRPr lang="en-GB" sz="1100" dirty="0"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73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45" y="627300"/>
            <a:ext cx="8551469" cy="572083"/>
          </a:xfrm>
        </p:spPr>
        <p:txBody>
          <a:bodyPr>
            <a:noAutofit/>
          </a:bodyPr>
          <a:lstStyle/>
          <a:p>
            <a:pPr algn="ctr"/>
            <a:r>
              <a:rPr lang="en-GB" sz="2800" dirty="0"/>
              <a:t>Feedback</a:t>
            </a:r>
            <a:endParaRPr lang="en-GB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39999" y="1015999"/>
            <a:ext cx="8163477" cy="5292725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Of which 23 were notified through Highways England, 2 from Kier, 1 from Balfour Beatty and 2 from Network Rail.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We segregated these into the following categories: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Asset failure – 5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Lifting – 2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STATS (OH / UG) – 4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Occupational Health – 1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Plant – 6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VRS – 1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Slips, Trips, Falls – 1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Other 8 (Inc. Postal Exp, Drugs paraphernalia, AIRSweb, Drying room fire, Vandalism, etc)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4610F"/>
              </a:buClr>
            </a:pPr>
            <a:endParaRPr lang="en-GB" sz="1500" dirty="0">
              <a:solidFill>
                <a:srgbClr val="1D1D1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4610F"/>
              </a:buClr>
            </a:pPr>
            <a:r>
              <a:rPr lang="en-GB" sz="1500" dirty="0">
                <a:solidFill>
                  <a:srgbClr val="1D1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these, 50% (14) were assessed as having relevance to/ implications for Designers, while a similar number (not necessarily the same ones!) had implications for Principal Designers.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4610F"/>
              </a:buClr>
            </a:pPr>
            <a:r>
              <a:rPr lang="en-GB" sz="1500" dirty="0">
                <a:solidFill>
                  <a:srgbClr val="1D1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list and main points to note for (i) Designers and (ii) Principal Designers are listed below: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4028F-FC55-4814-9D01-B1C00550C2C3}" type="datetime4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B3B3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 May 2019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B3B3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3C551C-83BB-4568-94F6-AC8A8312A04A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E4610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E4610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0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2D90D6-8FF4-45D1-8B31-F7952ACDC44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18935" y="715223"/>
            <a:ext cx="8064000" cy="536870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300" b="1" u="sng" dirty="0">
                <a:latin typeface="Calibri" panose="020F0502020204030204" pitchFamily="34" charset="0"/>
                <a:cs typeface="Calibri" panose="020F0502020204030204" pitchFamily="34" charset="0"/>
              </a:rPr>
              <a:t>Possible Designer Mitigation items (including TW designers)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HEi067 MEWP Boom Failure - 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Effective temporary works management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HEi068 11kv Overhead Cable Strike 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was a major incident where the boom of a lorry loader came in to contact with an 11KV overhead power line.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 Effective hazard signage on drawings is required, temporary works management.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HEi069 Jerol Lighting Column Sheath Fault - 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designer-specified street furniture is fit for purpose over the anticipated product lifetime.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HEi070 Change in HSE Enforcement Expectations for Mild Steel Welding Fume - 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Designers, including TW designers, to be aware of  HSE’s expectations in relation to welding fumes and take this into account when designing steel items including connections, joints etc. 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HEi071 M1 J39-42 Smart Motorway - 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Pile Connection Defect: Designers not to assume a design detail can be upscaled to a larger item without increasing member sizes, numbers, torques etc. Where there is a design change - need to check suitability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HEi072 Conquip Boat Skip (CA122-03000) Recall - 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Awareness of how a design detail can be misapplied, particularly in the case of items subject to movement or dynamic loading (as in this case, a weld extending to prevent movement of a pivot pin).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HEi076 - Road Bridge Crane Strike - 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Look to minimise use for craneage as part of the design process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HEi077  - Suspected Vandalism -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Risk to designers during site surveys/ inspection - to be aware.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HEi080 Slip, Trip or Fall event - 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Note for designer's site visits. Telescopic ladders are preferable, but have an issue with trapping fingers if not correctly instructed in their use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HEi082 Lifting Chains Failure - 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Have lift chains been inspected as required under LOLER.  LOLER requires lift equipment to be regularly inspected by a competent person.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Balfour Beatty: BBV-HS-TEM-N001-000 021 -RIDDOR Specified Injury – Fracture to foot 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Personal safety when supervising GI - be aware and keep a safe distance from drilling operations</a:t>
            </a:r>
            <a:endParaRPr lang="en-GB" sz="1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HEi083 Reinforced Concrete Wall Quality Alert - 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TW designers at manufacturing facilities to be aware and ensure sufficient factors of safety/ QC checks are performed on prefabricated items. This will become more important if  modular design becomes more widespread. 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Network Rail Safety Alert  - 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Syringes and Drug Paraphernalia: To be aware for personal safety on site visits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Network Rail Safety Alert  - 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Needle Stick Injury: as above, being mindful that hazards from third parties can be deliberate/malicious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062D6-D720-4B7F-9E41-56A5D0F6939F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B2527-175D-49F2-870C-87E504DF128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2566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2D90D6-8FF4-45D1-8B31-F7952ACDC44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18935" y="715223"/>
            <a:ext cx="8064000" cy="536870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300" b="1" u="sng" dirty="0"/>
              <a:t>Possible Principal Designer Mitigation items 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</a:rPr>
              <a:t>HEi063 CCTV Cable Strike M6 - 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</a:rPr>
              <a:t>PD needs to ensure this hazard is picked up in the Hazard Elimination Schedule and effectively communicated to site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</a:rPr>
              <a:t>HEi068 11kv Overhead Cable Strike -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</a:rPr>
              <a:t>This was major incident where the boom of a lorry loader came in to contact with an 11KV overhead power line.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</a:rPr>
              <a:t>  PD needs to ensure this is picked up in the Hazard Elimination Schedule and effectively communicated to site, e.g. through effective hazard signage on drawings. 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</a:rPr>
              <a:t>HEi070 Change in HSE Enforcement Expectations for Mild Steel Welding Fume - 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</a:rPr>
              <a:t>PD  to be aware of  HSE’s expectations in relation to welding fumes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</a:rPr>
              <a:t>HEi071 M1 J39-42 Smart Motorway: Pile Connection Defect - 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</a:rPr>
              <a:t>PD to be monitoring design change process and ensure it is picking up relevant issues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</a:rPr>
              <a:t>HEi073 Operative injured on Safety Fence - 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</a:rPr>
              <a:t>Check RAMS and ensure changed scope is addressed and controls noted in PCI/ documentation. Make clear in hazard identification that this is a tensioned barrier and appropriate controls need to be in place.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</a:rPr>
              <a:t>HEi076 Road Bridge Crane Strike - 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</a:rPr>
              <a:t>Ensure Principal Contractor has captured requirements for lifting plans etc within the CPP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</a:rPr>
              <a:t>HEi078 Overturned Rider on Roller - 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</a:rPr>
              <a:t>When reviewing the SSoW/ CPP for temporary works, ensure that this mitigates the key hazards associated with it.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</a:rPr>
              <a:t>HEi079 Trailer Rolling off Low-loader -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</a:rPr>
              <a:t> Responsibility to ensure the site setup is satisfactory, inter alia allowing  adequate manoeuvring/ loading space for plant. Was there a suitable method statement in place?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</a:rPr>
              <a:t>HEi082 Lifting Chains Failure - 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</a:rPr>
              <a:t>Check that Construction Phase Plan contains lifting plans, in accordance with LOLER.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</a:rPr>
              <a:t>HEi083 Reinforced Concrete Wall Quality Alert -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</a:rPr>
              <a:t> Lifting arrangement needs to be fit for purpose. Possible coordination of multiple designers.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</a:rPr>
              <a:t>HEi084 A1 Varioguard Foot Injury -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</a:rPr>
              <a:t> Was there a lift plan? Apparent lack of coordination between activities.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</a:rPr>
              <a:t>HEi085 Lighting Column Falling from Lorry Loader -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</a:rPr>
              <a:t> Was lift plan adhered to? Contractor management issue.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</a:rPr>
              <a:t>HEi086 Updates to incident Reporting System – AIRSweb - 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</a:rPr>
              <a:t>Potential for improved feedback from Highways England to support PDs reporting back AIRSweb data to contractors/ enabling continuous improvement?</a:t>
            </a:r>
          </a:p>
          <a:p>
            <a:pPr marL="342900" lvl="0" indent="-342900" fontAlgn="ctr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900" b="1" dirty="0">
                <a:latin typeface="Calibri" panose="020F0502020204030204" pitchFamily="34" charset="0"/>
                <a:ea typeface="Calibri" panose="020F0502020204030204" pitchFamily="34" charset="0"/>
              </a:rPr>
              <a:t>Network Rail Safety Alert  - Syringes and Drug Paraphernalia -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</a:rPr>
              <a:t> did PPE specified for site include appropriate gloves to counter this hazard?</a:t>
            </a:r>
          </a:p>
          <a:p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062D6-D720-4B7F-9E41-56A5D0F6939F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4028F-FC55-4814-9D01-B1C00550C2C3}" type="datetime4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B3B3B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 May 2019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B3B3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B2527-175D-49F2-870C-87E504DF128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3C551C-83BB-4568-94F6-AC8A8312A04A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E4610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E4610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178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85B4B-E7E1-40A8-9487-2963A7A2D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77" y="566975"/>
            <a:ext cx="8064000" cy="630000"/>
          </a:xfrm>
        </p:spPr>
        <p:txBody>
          <a:bodyPr/>
          <a:lstStyle/>
          <a:p>
            <a:r>
              <a:rPr lang="en-GB" dirty="0"/>
              <a:t>Way Forward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92703-22A8-440B-BD93-388BAAC101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Please share your safety alert data!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66987-F73C-4EDF-95F4-38402EFFD32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40000" y="1196975"/>
            <a:ext cx="8064000" cy="4375150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Please share your company Safety Alerts, Near Misses and Lessons Learned with the Whole Life Design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are pushing for better route cause analysis – particularly where this impacts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Highways England Agree this needs to be improved across the sector </a:t>
            </a:r>
          </a:p>
          <a:p>
            <a:r>
              <a:rPr lang="en-GB" dirty="0"/>
              <a:t>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Follow up investigation conclusions will be generated for HE in the future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want to make a real difference to the way the supply chain deals with safety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Our aspiration is to deliver a step change in the delivery of whole life design for health, safety and welfare.  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BDCDE-3511-43EF-A7EF-867A9B317884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ECE5B-3001-4850-BA93-F751FC5A5B5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5041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14 May 2019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7" name="Picture 4" descr="C:\Users\harr3271\Downloads\shutterstock_57007604.jpg"/>
          <p:cNvPicPr>
            <a:picLocks noGrp="1" noChangeAspect="1" noChangeArrowheads="1"/>
          </p:cNvPicPr>
          <p:nvPr>
            <p:ph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2" r="5496"/>
          <a:stretch>
            <a:fillRect/>
          </a:stretch>
        </p:blipFill>
        <p:spPr bwMode="auto">
          <a:xfrm>
            <a:off x="1579510" y="2172494"/>
            <a:ext cx="5984979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336117"/>
      </p:ext>
    </p:extLst>
  </p:cSld>
  <p:clrMapOvr>
    <a:masterClrMapping/>
  </p:clrMapOvr>
</p:sld>
</file>

<file path=ppt/theme/theme1.xml><?xml version="1.0" encoding="utf-8"?>
<a:theme xmlns:a="http://schemas.openxmlformats.org/drawingml/2006/main" name="Arcadis Master w Kicker">
  <a:themeElements>
    <a:clrScheme name="Arcadis Brand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DA642"/>
      </a:accent2>
      <a:accent3>
        <a:srgbClr val="F8DA40"/>
      </a:accent3>
      <a:accent4>
        <a:srgbClr val="00A9E4"/>
      </a:accent4>
      <a:accent5>
        <a:srgbClr val="C3D200"/>
      </a:accent5>
      <a:accent6>
        <a:srgbClr val="E41F13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Style Template UK" id="{F6048B93-DBE6-4F1A-A16A-AC31F27C3078}" vid="{1EB697B9-DD3D-45E9-8A85-687D60ADBB5B}"/>
    </a:ext>
  </a:extLst>
</a:theme>
</file>

<file path=ppt/theme/theme2.xml><?xml version="1.0" encoding="utf-8"?>
<a:theme xmlns:a="http://schemas.openxmlformats.org/drawingml/2006/main" name="NO LOGO Arcadis Master w Kicker">
  <a:themeElements>
    <a:clrScheme name="Arcadis Brand Launch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0A9E4"/>
      </a:accent2>
      <a:accent3>
        <a:srgbClr val="E41F13"/>
      </a:accent3>
      <a:accent4>
        <a:srgbClr val="0DA642"/>
      </a:accent4>
      <a:accent5>
        <a:srgbClr val="F8DA40"/>
      </a:accent5>
      <a:accent6>
        <a:srgbClr val="C3D200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Style Template UK" id="{F6048B93-DBE6-4F1A-A16A-AC31F27C3078}" vid="{0FB80E75-4EA7-4B23-927C-37C7511D630B}"/>
    </a:ext>
  </a:extLst>
</a:theme>
</file>

<file path=ppt/theme/theme3.xml><?xml version="1.0" encoding="utf-8"?>
<a:theme xmlns:a="http://schemas.openxmlformats.org/drawingml/2006/main" name="Arcadis Logo without Kicker">
  <a:themeElements>
    <a:clrScheme name="01 Arcadis Branding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DA642"/>
      </a:accent2>
      <a:accent3>
        <a:srgbClr val="F8DA40"/>
      </a:accent3>
      <a:accent4>
        <a:srgbClr val="00A9E4"/>
      </a:accent4>
      <a:accent5>
        <a:srgbClr val="C3D200"/>
      </a:accent5>
      <a:accent6>
        <a:srgbClr val="E41F13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Style Template UK" id="{F6048B93-DBE6-4F1A-A16A-AC31F27C3078}" vid="{762E745F-79E5-4BAD-84A1-594CD65F0831}"/>
    </a:ext>
  </a:extLst>
</a:theme>
</file>

<file path=ppt/theme/theme4.xml><?xml version="1.0" encoding="utf-8"?>
<a:theme xmlns:a="http://schemas.openxmlformats.org/drawingml/2006/main" name="NO LOGO without Kicker">
  <a:themeElements>
    <a:clrScheme name="Arcadis Brand Launch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0A9E4"/>
      </a:accent2>
      <a:accent3>
        <a:srgbClr val="E41F13"/>
      </a:accent3>
      <a:accent4>
        <a:srgbClr val="0DA642"/>
      </a:accent4>
      <a:accent5>
        <a:srgbClr val="F8DA40"/>
      </a:accent5>
      <a:accent6>
        <a:srgbClr val="C3D200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Style Template UK" id="{F6048B93-DBE6-4F1A-A16A-AC31F27C3078}" vid="{B1BC9C0D-8C0D-4C9A-BC9E-2D906BF54BFC}"/>
    </a:ext>
  </a:extLst>
</a:theme>
</file>

<file path=ppt/theme/theme5.xml><?xml version="1.0" encoding="utf-8"?>
<a:theme xmlns:a="http://schemas.openxmlformats.org/drawingml/2006/main" name="Office Theme">
  <a:themeElements>
    <a:clrScheme name="Arcadis2015">
      <a:dk1>
        <a:sysClr val="windowText" lastClr="000000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0A9E4"/>
      </a:accent2>
      <a:accent3>
        <a:srgbClr val="E41F13"/>
      </a:accent3>
      <a:accent4>
        <a:srgbClr val="0DA642"/>
      </a:accent4>
      <a:accent5>
        <a:srgbClr val="F8DA40"/>
      </a:accent5>
      <a:accent6>
        <a:srgbClr val="C3D200"/>
      </a:accent6>
      <a:hlink>
        <a:srgbClr val="2E75B5"/>
      </a:hlink>
      <a:folHlink>
        <a:srgbClr val="6F3B5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Arcadis2015">
      <a:dk1>
        <a:sysClr val="windowText" lastClr="000000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0A9E4"/>
      </a:accent2>
      <a:accent3>
        <a:srgbClr val="E41F13"/>
      </a:accent3>
      <a:accent4>
        <a:srgbClr val="0DA642"/>
      </a:accent4>
      <a:accent5>
        <a:srgbClr val="F8DA40"/>
      </a:accent5>
      <a:accent6>
        <a:srgbClr val="C3D200"/>
      </a:accent6>
      <a:hlink>
        <a:srgbClr val="2E75B5"/>
      </a:hlink>
      <a:folHlink>
        <a:srgbClr val="6F3B5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04D38A29B00544AC93BA7B983D14DC" ma:contentTypeVersion="0" ma:contentTypeDescription="Create a new document." ma:contentTypeScope="" ma:versionID="d94d1e65aa163ae4c37d7e757d04a84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A26A4F-F5AF-48CE-B804-2330B744A85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AD4B532-0017-4C7C-BFF8-FF9459B33F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728718-4BCD-4DF8-9F24-5F2DD261D4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Style Template UK</Template>
  <TotalTime>10562</TotalTime>
  <Words>528</Words>
  <Application>Microsoft Office PowerPoint</Application>
  <PresentationFormat>On-screen Show (4:3)</PresentationFormat>
  <Paragraphs>101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Symbol</vt:lpstr>
      <vt:lpstr>Arcadis Master w Kicker</vt:lpstr>
      <vt:lpstr>NO LOGO Arcadis Master w Kicker</vt:lpstr>
      <vt:lpstr>Arcadis Logo without Kicker</vt:lpstr>
      <vt:lpstr>NO LOGO without Kicker</vt:lpstr>
      <vt:lpstr>PRINCIPAL DESIGNER WORKING GROUP </vt:lpstr>
      <vt:lpstr>PowerPoint Presentation</vt:lpstr>
      <vt:lpstr>Feedback</vt:lpstr>
      <vt:lpstr>Feedback</vt:lpstr>
      <vt:lpstr>PowerPoint Presentation</vt:lpstr>
      <vt:lpstr>PowerPoint Presentation</vt:lpstr>
      <vt:lpstr>Way Forward</vt:lpstr>
      <vt:lpstr>PowerPoint Presentation</vt:lpstr>
    </vt:vector>
  </TitlesOfParts>
  <Company>Arcadis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Layout Tips</dc:title>
  <dc:creator>Mark Lamport</dc:creator>
  <cp:keywords>Arcadis</cp:keywords>
  <cp:lastModifiedBy>Potter, Doug</cp:lastModifiedBy>
  <cp:revision>165</cp:revision>
  <dcterms:created xsi:type="dcterms:W3CDTF">2017-03-28T21:09:58Z</dcterms:created>
  <dcterms:modified xsi:type="dcterms:W3CDTF">2019-05-14T15:57:50Z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0x010100A104D38A29B00544AC93BA7B983D14DC</vt:lpwstr>
  </property>
</Properties>
</file>