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759" r:id="rId5"/>
    <p:sldMasterId id="2147483779" r:id="rId6"/>
    <p:sldMasterId id="2147483795" r:id="rId7"/>
  </p:sldMasterIdLst>
  <p:notesMasterIdLst>
    <p:notesMasterId r:id="rId15"/>
  </p:notesMasterIdLst>
  <p:handoutMasterIdLst>
    <p:handoutMasterId r:id="rId16"/>
  </p:handoutMasterIdLst>
  <p:sldIdLst>
    <p:sldId id="328" r:id="rId8"/>
    <p:sldId id="326" r:id="rId9"/>
    <p:sldId id="308" r:id="rId10"/>
    <p:sldId id="330" r:id="rId11"/>
    <p:sldId id="331" r:id="rId12"/>
    <p:sldId id="332" r:id="rId13"/>
    <p:sldId id="29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40" userDrawn="1">
          <p15:clr>
            <a:srgbClr val="A4A3A4"/>
          </p15:clr>
        </p15:guide>
        <p15:guide id="4" pos="5420" userDrawn="1">
          <p15:clr>
            <a:srgbClr val="A4A3A4"/>
          </p15:clr>
        </p15:guide>
        <p15:guide id="5" orient="horz" pos="640" userDrawn="1">
          <p15:clr>
            <a:srgbClr val="A4A3A4"/>
          </p15:clr>
        </p15:guide>
        <p15:guide id="6" orient="horz" pos="39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8" clrIdx="0"/>
  <p:cmAuthor id="2" name="Rachel Stevens" initials="RS" lastIdx="2" clrIdx="1">
    <p:extLst/>
  </p:cmAuthor>
  <p:cmAuthor id="3" name="Rachel Stevens" initials="RS [2]" lastIdx="1" clrIdx="2">
    <p:extLst/>
  </p:cmAuthor>
  <p:cmAuthor id="4" name="Rachel Stevens" initials="RS [3]" lastIdx="1" clrIdx="3">
    <p:extLst/>
  </p:cmAuthor>
  <p:cmAuthor id="5" name="Rachel Stevens" initials="RS [4]" lastIdx="1" clrIdx="4">
    <p:extLst/>
  </p:cmAuthor>
  <p:cmAuthor id="6" name="Rachel Stevens" initials="RS [5]" lastIdx="1" clrIdx="5">
    <p:extLst/>
  </p:cmAuthor>
  <p:cmAuthor id="7" name="Rachel Stevens" initials="RS [6]" lastIdx="1" clrIdx="6">
    <p:extLst/>
  </p:cmAuthor>
  <p:cmAuthor id="8" name="Rachel Stevens" initials="RS [7]" lastIdx="1" clrIdx="7">
    <p:extLst/>
  </p:cmAuthor>
  <p:cmAuthor id="9" name="Rachel Stevens" initials="RS [8]" lastIdx="1" clrIdx="8">
    <p:extLst/>
  </p:cmAuthor>
  <p:cmAuthor id="10" name="Rachel Stevens" initials="RS [9]" lastIdx="1" clrIdx="9">
    <p:extLst/>
  </p:cmAuthor>
  <p:cmAuthor id="11" name="Rachel Stevens" initials="RS [10]" lastIdx="1" clrIdx="10">
    <p:extLst/>
  </p:cmAuthor>
  <p:cmAuthor id="12" name="Rachel Stevens" initials="RS [11]" lastIdx="1" clrIdx="11">
    <p:extLst/>
  </p:cmAuthor>
  <p:cmAuthor id="13" name="Rachel Stevens" initials="RS [12]" lastIdx="1" clrIdx="12">
    <p:extLst/>
  </p:cmAuthor>
  <p:cmAuthor id="14" name="Rachel Stevens" initials="RS [13]" lastIdx="1" clrIdx="13">
    <p:extLst/>
  </p:cmAuthor>
  <p:cmAuthor id="15" name="Rachel Stevens" initials="RS [14]" lastIdx="1" clrIdx="14">
    <p:extLst/>
  </p:cmAuthor>
  <p:cmAuthor id="16" name="Rachel Stevens" initials="RS [15]" lastIdx="1" clrIdx="15">
    <p:extLst/>
  </p:cmAuthor>
  <p:cmAuthor id="17" name="Rachel Stevens" initials="RS [16]" lastIdx="1" clrIdx="1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F13"/>
    <a:srgbClr val="00A9E4"/>
    <a:srgbClr val="C3D200"/>
    <a:srgbClr val="F8DA40"/>
    <a:srgbClr val="55575A"/>
    <a:srgbClr val="0DA64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76" autoAdjust="0"/>
  </p:normalViewPr>
  <p:slideViewPr>
    <p:cSldViewPr snapToGrid="0" snapToObjects="1">
      <p:cViewPr varScale="1">
        <p:scale>
          <a:sx n="68" d="100"/>
          <a:sy n="68" d="100"/>
        </p:scale>
        <p:origin x="1264" y="56"/>
      </p:cViewPr>
      <p:guideLst>
        <p:guide orient="horz" pos="2160"/>
        <p:guide pos="2880"/>
        <p:guide pos="340"/>
        <p:guide pos="5420"/>
        <p:guide orient="horz" pos="640"/>
        <p:guide orient="horz" pos="3974"/>
      </p:guideLst>
    </p:cSldViewPr>
  </p:slideViewPr>
  <p:notesTextViewPr>
    <p:cViewPr>
      <p:scale>
        <a:sx n="100" d="100"/>
        <a:sy n="100" d="100"/>
      </p:scale>
      <p:origin x="0" y="0"/>
    </p:cViewPr>
  </p:notesTextViewPr>
  <p:sorterViewPr>
    <p:cViewPr>
      <p:scale>
        <a:sx n="100" d="100"/>
        <a:sy n="100" d="100"/>
      </p:scale>
      <p:origin x="0" y="-240"/>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28360" y="207157"/>
            <a:ext cx="2560320" cy="271519"/>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746" y="172437"/>
            <a:ext cx="2560320" cy="271518"/>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Orange"/>
          <p:cNvSpPr/>
          <p:nvPr userDrawn="1"/>
        </p:nvSpPr>
        <p:spPr>
          <a:xfrm>
            <a:off x="-9144" y="1792224"/>
            <a:ext cx="9153144"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 name="Title"/>
          <p:cNvSpPr>
            <a:spLocks noGrp="1"/>
          </p:cNvSpPr>
          <p:nvPr>
            <p:ph type="ctrTitle" hasCustomPrompt="1"/>
          </p:nvPr>
        </p:nvSpPr>
        <p:spPr>
          <a:xfrm>
            <a:off x="541231" y="2279809"/>
            <a:ext cx="8057464" cy="500697"/>
          </a:xfrm>
        </p:spPr>
        <p:txBody>
          <a:bodyPr lIns="0" tIns="0" rIns="0" bIns="0" anchor="t">
            <a:noAutofit/>
          </a:bodyPr>
          <a:lstStyle>
            <a:lvl1pPr algn="l">
              <a:defRPr sz="3800" cap="all" baseline="0">
                <a:solidFill>
                  <a:srgbClr val="FFFFFF"/>
                </a:solidFill>
              </a:defRPr>
            </a:lvl1pPr>
          </a:lstStyle>
          <a:p>
            <a:r>
              <a:rPr lang="en-US" dirty="0"/>
              <a:t>Presentation title</a:t>
            </a:r>
          </a:p>
        </p:txBody>
      </p:sp>
      <p:sp>
        <p:nvSpPr>
          <p:cNvPr id="3" name="Subtitle"/>
          <p:cNvSpPr>
            <a:spLocks noGrp="1"/>
          </p:cNvSpPr>
          <p:nvPr>
            <p:ph type="subTitle" idx="1" hasCustomPrompt="1"/>
          </p:nvPr>
        </p:nvSpPr>
        <p:spPr>
          <a:xfrm>
            <a:off x="541231" y="2967831"/>
            <a:ext cx="6609664" cy="509587"/>
          </a:xfrm>
          <a:prstGeom prst="rect">
            <a:avLst/>
          </a:prstGeom>
        </p:spPr>
        <p:txBody>
          <a:bodyPr lIns="0" tIns="0" rIns="0" bIns="0" anchor="t">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10" name="Date"/>
          <p:cNvSpPr>
            <a:spLocks noGrp="1"/>
          </p:cNvSpPr>
          <p:nvPr>
            <p:ph type="body" sz="quarter" idx="10" hasCustomPrompt="1"/>
          </p:nvPr>
        </p:nvSpPr>
        <p:spPr>
          <a:xfrm>
            <a:off x="541231" y="4017168"/>
            <a:ext cx="5565775"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095875" y="2898648"/>
            <a:ext cx="4057270"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6794500" y="4445793"/>
            <a:ext cx="2349501"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1" y="6015323"/>
            <a:ext cx="9153143"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256692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2340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796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9957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15218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64536797"/>
      </p:ext>
    </p:extLst>
  </p:cSld>
  <p:clrMapOvr>
    <a:masterClrMapping/>
  </p:clrMapOvr>
  <p:extLst mod="1">
    <p:ext uri="{DCECCB84-F9BA-43D5-87BE-67443E8EF086}">
      <p15:sldGuideLst xmlns:p15="http://schemas.microsoft.com/office/powerpoint/2012/main">
        <p15:guide id="1" orient="horz" pos="3566"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1202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18419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25897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1013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315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image">
    <p:spTree>
      <p:nvGrpSpPr>
        <p:cNvPr id="1" name=""/>
        <p:cNvGrpSpPr/>
        <p:nvPr/>
      </p:nvGrpSpPr>
      <p:grpSpPr>
        <a:xfrm>
          <a:off x="0" y="0"/>
          <a:ext cx="0" cy="0"/>
          <a:chOff x="0" y="0"/>
          <a:chExt cx="0" cy="0"/>
        </a:xfrm>
      </p:grpSpPr>
      <p:sp>
        <p:nvSpPr>
          <p:cNvPr id="6" name="Picture Placeholder"/>
          <p:cNvSpPr>
            <a:spLocks noGrp="1"/>
          </p:cNvSpPr>
          <p:nvPr>
            <p:ph type="pic" sz="quarter" idx="11"/>
          </p:nvPr>
        </p:nvSpPr>
        <p:spPr>
          <a:xfrm>
            <a:off x="0" y="1800000"/>
            <a:ext cx="9153525" cy="3985200"/>
          </a:xfrm>
          <a:prstGeom prst="rect">
            <a:avLst/>
          </a:prstGeom>
        </p:spPr>
        <p:txBody>
          <a:bodyPr anchor="ctr"/>
          <a:lstStyle>
            <a:lvl1pPr algn="ctr">
              <a:defRPr>
                <a:solidFill>
                  <a:schemeClr val="tx1"/>
                </a:solidFill>
              </a:defRPr>
            </a:lvl1pPr>
          </a:lstStyle>
          <a:p>
            <a:r>
              <a:rPr lang="en-US"/>
              <a:t>Click icon to add picture</a:t>
            </a:r>
            <a:endParaRPr lang="en-US" dirty="0"/>
          </a:p>
        </p:txBody>
      </p:sp>
      <p:sp>
        <p:nvSpPr>
          <p:cNvPr id="12" name="Title Foldover Box"/>
          <p:cNvSpPr/>
          <p:nvPr userDrawn="1"/>
        </p:nvSpPr>
        <p:spPr>
          <a:xfrm>
            <a:off x="539749" y="2070000"/>
            <a:ext cx="8064000" cy="1618488"/>
          </a:xfrm>
          <a:custGeom>
            <a:avLst/>
            <a:gdLst>
              <a:gd name="connsiteX0" fmla="*/ 288000 w 8064000"/>
              <a:gd name="connsiteY0" fmla="*/ 0 h 1618488"/>
              <a:gd name="connsiteX1" fmla="*/ 8064000 w 8064000"/>
              <a:gd name="connsiteY1" fmla="*/ 0 h 1618488"/>
              <a:gd name="connsiteX2" fmla="*/ 8064000 w 8064000"/>
              <a:gd name="connsiteY2" fmla="*/ 1618488 h 1618488"/>
              <a:gd name="connsiteX3" fmla="*/ 0 w 8064000"/>
              <a:gd name="connsiteY3" fmla="*/ 1618488 h 1618488"/>
              <a:gd name="connsiteX4" fmla="*/ 0 w 8064000"/>
              <a:gd name="connsiteY4" fmla="*/ 282231 h 1618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1618488">
                <a:moveTo>
                  <a:pt x="288000" y="0"/>
                </a:moveTo>
                <a:lnTo>
                  <a:pt x="8064000" y="0"/>
                </a:lnTo>
                <a:lnTo>
                  <a:pt x="8064000" y="1618488"/>
                </a:lnTo>
                <a:lnTo>
                  <a:pt x="0" y="1618488"/>
                </a:lnTo>
                <a:lnTo>
                  <a:pt x="0" y="28223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23" name="Foldover Corner"/>
          <p:cNvSpPr/>
          <p:nvPr userDrawn="1"/>
        </p:nvSpPr>
        <p:spPr>
          <a:xfrm>
            <a:off x="539749" y="2070000"/>
            <a:ext cx="288000" cy="282231"/>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userDrawn="1">
            <p:ph type="ctrTitle" hasCustomPrompt="1"/>
          </p:nvPr>
        </p:nvSpPr>
        <p:spPr>
          <a:xfrm>
            <a:off x="864000" y="2341721"/>
            <a:ext cx="7150735" cy="500697"/>
          </a:xfrm>
        </p:spPr>
        <p:txBody>
          <a:bodyPr lIns="0" tIns="0" anchor="t">
            <a:noAutofit/>
          </a:bodyPr>
          <a:lstStyle>
            <a:lvl1pPr algn="l">
              <a:defRPr sz="3600" cap="all" baseline="0">
                <a:solidFill>
                  <a:srgbClr val="FFFFFF"/>
                </a:solidFill>
              </a:defRPr>
            </a:lvl1pPr>
          </a:lstStyle>
          <a:p>
            <a:r>
              <a:rPr lang="en-US" dirty="0"/>
              <a:t>PRESENTATION TITLE</a:t>
            </a:r>
          </a:p>
        </p:txBody>
      </p:sp>
      <p:sp>
        <p:nvSpPr>
          <p:cNvPr id="3" name="Subtitle"/>
          <p:cNvSpPr>
            <a:spLocks noGrp="1"/>
          </p:cNvSpPr>
          <p:nvPr userDrawn="1">
            <p:ph type="subTitle" idx="1" hasCustomPrompt="1"/>
          </p:nvPr>
        </p:nvSpPr>
        <p:spPr>
          <a:xfrm>
            <a:off x="864000" y="2967831"/>
            <a:ext cx="7150735" cy="509587"/>
          </a:xfrm>
          <a:prstGeom prst="rect">
            <a:avLst/>
          </a:prstGeom>
        </p:spPr>
        <p:txBody>
          <a:bodyPr lIns="0" tIns="0" bIns="0" anchor="t">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Date</a:t>
            </a:r>
          </a:p>
        </p:txBody>
      </p:sp>
      <p:pic>
        <p:nvPicPr>
          <p:cNvPr id="13"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928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43250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2160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34692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5639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89646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474376239"/>
      </p:ext>
    </p:extLst>
  </p:cSld>
  <p:clrMapOvr>
    <a:masterClrMapping/>
  </p:clrMapOvr>
  <p:extLst mod="1">
    <p:ext uri="{DCECCB84-F9BA-43D5-87BE-67443E8EF086}">
      <p15:sldGuideLst xmlns:p15="http://schemas.microsoft.com/office/powerpoint/2012/main">
        <p15:guide id="1" orient="horz" pos="3566">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97884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1948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9351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1"/>
            <a:ext cx="3888000" cy="4428276"/>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28276"/>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984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61880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55604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28648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5469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398141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18554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904517"/>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904516"/>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05170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52053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28356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3986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9386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18770861"/>
      </p:ext>
    </p:extLst>
  </p:cSld>
  <p:clrMapOvr>
    <a:masterClrMapping/>
  </p:clrMapOvr>
  <p:extLst mod="1">
    <p:ext uri="{DCECCB84-F9BA-43D5-87BE-67443E8EF086}">
      <p15:sldGuideLst xmlns:p15="http://schemas.microsoft.com/office/powerpoint/2012/main">
        <p15:guide id="1" orient="horz" pos="3566">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38524"/>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9900"/>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724067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37068"/>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77982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0"/>
            <a:ext cx="3888000" cy="4401899"/>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01898"/>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36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May 2018</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183684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6281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878459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8986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315814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5353325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895725"/>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89572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8323829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3546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4"/>
            <a:ext cx="2520000" cy="2916875"/>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75417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0469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5869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56433029"/>
      </p:ext>
    </p:extLst>
  </p:cSld>
  <p:clrMapOvr>
    <a:masterClrMapping/>
  </p:clrMapOvr>
  <p:extLst mod="1">
    <p:ext uri="{DCECCB84-F9BA-43D5-87BE-67443E8EF086}">
      <p15:sldGuideLst xmlns:p15="http://schemas.microsoft.com/office/powerpoint/2012/main">
        <p15:guide id="1" orient="horz" pos="356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29732"/>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1108"/>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8307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33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May 2018</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707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6491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87857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May 2018</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0661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May 2018</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854464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75" r:id="rId8"/>
    <p:sldLayoutId id="2147483758" r:id="rId9"/>
    <p:sldLayoutId id="2147483753" r:id="rId10"/>
    <p:sldLayoutId id="2147483754" r:id="rId11"/>
    <p:sldLayoutId id="2147483752" r:id="rId12"/>
    <p:sldLayoutId id="2147483755" r:id="rId13"/>
    <p:sldLayoutId id="2147483756" r:id="rId14"/>
    <p:sldLayoutId id="2147483757" r:id="rId15"/>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May 2018</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267302996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8" r:id="rId5"/>
    <p:sldLayoutId id="2147483769" r:id="rId6"/>
    <p:sldLayoutId id="2147483770" r:id="rId7"/>
    <p:sldLayoutId id="2147483771" r:id="rId8"/>
    <p:sldLayoutId id="2147483772" r:id="rId9"/>
    <p:sldLayoutId id="2147483773" r:id="rId10"/>
    <p:sldLayoutId id="214748377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May 2018</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93023255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8" r:id="rId5"/>
    <p:sldLayoutId id="2147483789" r:id="rId6"/>
    <p:sldLayoutId id="2147483790" r:id="rId7"/>
    <p:sldLayoutId id="2147483791" r:id="rId8"/>
    <p:sldLayoutId id="2147483792" r:id="rId9"/>
    <p:sldLayoutId id="2147483793" r:id="rId10"/>
    <p:sldLayoutId id="214748379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May 2018</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38359958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4" r:id="rId5"/>
    <p:sldLayoutId id="2147483805" r:id="rId6"/>
    <p:sldLayoutId id="2147483806" r:id="rId7"/>
    <p:sldLayoutId id="2147483807" r:id="rId8"/>
    <p:sldLayoutId id="2147483808" r:id="rId9"/>
    <p:sldLayoutId id="2147483809" r:id="rId10"/>
    <p:sldLayoutId id="2147483810"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highwayssafetyhub.com/alerts.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PRINCIPAL DESIGNER WORKING GROUP</a:t>
            </a:r>
            <a:br>
              <a:rPr lang="en-GB" dirty="0"/>
            </a:br>
            <a:endParaRPr lang="en-GB" dirty="0"/>
          </a:p>
        </p:txBody>
      </p:sp>
      <p:sp>
        <p:nvSpPr>
          <p:cNvPr id="3" name="Subtitle 2"/>
          <p:cNvSpPr>
            <a:spLocks noGrp="1"/>
          </p:cNvSpPr>
          <p:nvPr>
            <p:ph type="subTitle" idx="1"/>
          </p:nvPr>
        </p:nvSpPr>
        <p:spPr>
          <a:xfrm>
            <a:off x="542134" y="3429000"/>
            <a:ext cx="7358281" cy="1166451"/>
          </a:xfrm>
        </p:spPr>
        <p:txBody>
          <a:bodyPr>
            <a:normAutofit/>
          </a:bodyPr>
          <a:lstStyle/>
          <a:p>
            <a:r>
              <a:rPr lang="en-GB" dirty="0"/>
              <a:t>How is Site Feedback Influencing Design?</a:t>
            </a:r>
          </a:p>
          <a:p>
            <a:r>
              <a:rPr lang="en-GB" dirty="0"/>
              <a:t>Proposed new Design Change Procedure</a:t>
            </a:r>
          </a:p>
        </p:txBody>
      </p:sp>
      <p:sp>
        <p:nvSpPr>
          <p:cNvPr id="4" name="Text Placeholder 3"/>
          <p:cNvSpPr>
            <a:spLocks noGrp="1"/>
          </p:cNvSpPr>
          <p:nvPr>
            <p:ph type="body" sz="quarter" idx="10"/>
          </p:nvPr>
        </p:nvSpPr>
        <p:spPr>
          <a:xfrm>
            <a:off x="541231" y="4941959"/>
            <a:ext cx="5565775" cy="523875"/>
          </a:xfrm>
        </p:spPr>
        <p:txBody>
          <a:bodyPr/>
          <a:lstStyle/>
          <a:p>
            <a:r>
              <a:rPr lang="en-GB" dirty="0"/>
              <a:t>18</a:t>
            </a:r>
            <a:r>
              <a:rPr lang="en-GB" baseline="30000" dirty="0"/>
              <a:t>th</a:t>
            </a:r>
            <a:r>
              <a:rPr lang="en-GB" dirty="0"/>
              <a:t> May 2018</a:t>
            </a:r>
          </a:p>
        </p:txBody>
      </p:sp>
    </p:spTree>
    <p:extLst>
      <p:ext uri="{BB962C8B-B14F-4D97-AF65-F5344CB8AC3E}">
        <p14:creationId xmlns:p14="http://schemas.microsoft.com/office/powerpoint/2010/main" val="147423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45" y="1008000"/>
            <a:ext cx="8551469" cy="572083"/>
          </a:xfrm>
        </p:spPr>
        <p:txBody>
          <a:bodyPr>
            <a:noAutofit/>
          </a:bodyPr>
          <a:lstStyle/>
          <a:p>
            <a:pPr algn="ctr"/>
            <a:r>
              <a:rPr lang="en-GB" sz="2800" dirty="0"/>
              <a:t>How is Site Feedback Influencing Design</a:t>
            </a:r>
            <a:endParaRPr lang="en-GB" sz="1800" dirty="0"/>
          </a:p>
        </p:txBody>
      </p:sp>
      <p:sp>
        <p:nvSpPr>
          <p:cNvPr id="4" name="Content Placeholder 3"/>
          <p:cNvSpPr>
            <a:spLocks noGrp="1"/>
          </p:cNvSpPr>
          <p:nvPr>
            <p:ph sz="quarter" idx="11"/>
          </p:nvPr>
        </p:nvSpPr>
        <p:spPr>
          <a:xfrm>
            <a:off x="539999" y="1638605"/>
            <a:ext cx="8163477" cy="3423513"/>
          </a:xfrm>
        </p:spPr>
        <p:txBody>
          <a:bodyPr>
            <a:normAutofit fontScale="92500" lnSpcReduction="10000"/>
          </a:bodyPr>
          <a:lstStyle/>
          <a:p>
            <a:pPr marL="285750" indent="-285750">
              <a:buFont typeface="Arial" panose="020B0604020202020204" pitchFamily="34" charset="0"/>
              <a:buChar char="•"/>
            </a:pPr>
            <a:r>
              <a:rPr lang="en-GB" sz="2000" b="1" dirty="0"/>
              <a:t>PDWG have previously raised concerns over the interaction between site and the design office – and the capture and improvement of unsafe design</a:t>
            </a:r>
          </a:p>
          <a:p>
            <a:pPr marL="285750" indent="-285750">
              <a:buFont typeface="Arial" panose="020B0604020202020204" pitchFamily="34" charset="0"/>
              <a:buChar char="•"/>
            </a:pPr>
            <a:r>
              <a:rPr lang="en-GB" sz="2000" b="1" dirty="0"/>
              <a:t>This has been mirrored at a recent Highways England CDF Lot 1 meeting</a:t>
            </a:r>
          </a:p>
          <a:p>
            <a:pPr algn="ctr"/>
            <a:r>
              <a:rPr lang="en-GB" sz="2000" b="1" dirty="0"/>
              <a:t>	</a:t>
            </a:r>
            <a:r>
              <a:rPr lang="en-GB" sz="2400" b="1" dirty="0">
                <a:solidFill>
                  <a:srgbClr val="FF0000"/>
                </a:solidFill>
              </a:rPr>
              <a:t>“How site feedback was influencing design and to assess whether this was effective”</a:t>
            </a:r>
          </a:p>
          <a:p>
            <a:pPr marL="285750" indent="-285750">
              <a:buFont typeface="Arial" panose="020B0604020202020204" pitchFamily="34" charset="0"/>
              <a:buChar char="•"/>
            </a:pPr>
            <a:r>
              <a:rPr lang="en-GB" sz="2000" b="1" dirty="0"/>
              <a:t>Attendees felt there was a lack of evidence that issues raised by sites were leading to hazard warnings on other projects and a lack of evidence to demonstrate the next project was safer as a result of lesson learnt.</a:t>
            </a:r>
          </a:p>
        </p:txBody>
      </p:sp>
      <p:sp>
        <p:nvSpPr>
          <p:cNvPr id="5" name="Date Placeholder 4"/>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2</a:t>
            </a:fld>
            <a:endParaRPr lang="en-GB" dirty="0"/>
          </a:p>
        </p:txBody>
      </p:sp>
    </p:spTree>
    <p:extLst>
      <p:ext uri="{BB962C8B-B14F-4D97-AF65-F5344CB8AC3E}">
        <p14:creationId xmlns:p14="http://schemas.microsoft.com/office/powerpoint/2010/main" val="309973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is Site Feedback Influencing Design</a:t>
            </a:r>
          </a:p>
        </p:txBody>
      </p:sp>
      <p:sp>
        <p:nvSpPr>
          <p:cNvPr id="4" name="Content Placeholder 3"/>
          <p:cNvSpPr>
            <a:spLocks noGrp="1"/>
          </p:cNvSpPr>
          <p:nvPr>
            <p:ph sz="quarter" idx="11"/>
          </p:nvPr>
        </p:nvSpPr>
        <p:spPr>
          <a:xfrm>
            <a:off x="379066" y="1640766"/>
            <a:ext cx="3300480" cy="4445480"/>
          </a:xfrm>
        </p:spPr>
        <p:txBody>
          <a:bodyPr>
            <a:normAutofit fontScale="85000" lnSpcReduction="10000"/>
          </a:bodyPr>
          <a:lstStyle/>
          <a:p>
            <a:pPr marL="285750" lvl="0" indent="-285750">
              <a:buFont typeface="Wingdings" panose="05000000000000000000" pitchFamily="2" charset="2"/>
              <a:buChar char="q"/>
            </a:pPr>
            <a:r>
              <a:rPr lang="en-GB" dirty="0"/>
              <a:t>Arcadis have been developing a Design Change Procedure – The proposals are as follows: </a:t>
            </a:r>
            <a:endParaRPr lang="en-GB" dirty="0">
              <a:solidFill>
                <a:srgbClr val="FF0000"/>
              </a:solidFill>
            </a:endParaRPr>
          </a:p>
          <a:p>
            <a:pPr marL="555625" lvl="1" indent="-285750">
              <a:buFont typeface="Wingdings" panose="05000000000000000000" pitchFamily="2" charset="2"/>
              <a:buChar char="q"/>
            </a:pPr>
            <a:r>
              <a:rPr lang="en-GB" dirty="0"/>
              <a:t>Upon receipt of a Safety Alert, Near Miss or Lessons Learnt information this will be reviewed by the Arcadis Safety Team (Principal Designers / H &amp; S Practitioners) who meet monthly at the Safety, Design and Designers meeting.  </a:t>
            </a:r>
          </a:p>
          <a:p>
            <a:pPr marL="555625" lvl="1" indent="-285750">
              <a:buFont typeface="Wingdings" panose="05000000000000000000" pitchFamily="2" charset="2"/>
              <a:buChar char="q"/>
            </a:pPr>
            <a:r>
              <a:rPr lang="en-GB" dirty="0"/>
              <a:t>As part of this the team will assess the subject and findings, initially to establish any design / procedural implication.  As part of the review the Safety Team will update the monthly Arcadis Safety Alert / Near Miss Tracker Should our team highlight a potential design-based issue they will, via the meeting chair, establish contact with the specific design discipline lead within Arcadis and forward the communication on for action.  </a:t>
            </a:r>
          </a:p>
          <a:p>
            <a:pPr marL="285750" lvl="0" indent="-285750">
              <a:buFont typeface="Wingdings" panose="05000000000000000000" pitchFamily="2" charset="2"/>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4"/>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3</a:t>
            </a:fld>
            <a:endParaRPr lang="en-GB" dirty="0"/>
          </a:p>
        </p:txBody>
      </p:sp>
      <p:pic>
        <p:nvPicPr>
          <p:cNvPr id="25" name="Picture 24">
            <a:extLst>
              <a:ext uri="{FF2B5EF4-FFF2-40B4-BE49-F238E27FC236}">
                <a16:creationId xmlns:a16="http://schemas.microsoft.com/office/drawing/2014/main" id="{4289F65E-A43B-440B-88F4-FD19B2534F03}"/>
              </a:ext>
            </a:extLst>
          </p:cNvPr>
          <p:cNvPicPr>
            <a:picLocks noChangeAspect="1"/>
          </p:cNvPicPr>
          <p:nvPr/>
        </p:nvPicPr>
        <p:blipFill>
          <a:blip r:embed="rId2"/>
          <a:stretch>
            <a:fillRect/>
          </a:stretch>
        </p:blipFill>
        <p:spPr>
          <a:xfrm>
            <a:off x="3679546" y="1883925"/>
            <a:ext cx="4924454" cy="3352059"/>
          </a:xfrm>
          <a:prstGeom prst="rect">
            <a:avLst/>
          </a:prstGeom>
        </p:spPr>
      </p:pic>
    </p:spTree>
    <p:extLst>
      <p:ext uri="{BB962C8B-B14F-4D97-AF65-F5344CB8AC3E}">
        <p14:creationId xmlns:p14="http://schemas.microsoft.com/office/powerpoint/2010/main" val="248333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is Site Feedback Influencing Design</a:t>
            </a:r>
          </a:p>
        </p:txBody>
      </p:sp>
      <p:sp>
        <p:nvSpPr>
          <p:cNvPr id="4" name="Content Placeholder 3"/>
          <p:cNvSpPr>
            <a:spLocks noGrp="1"/>
          </p:cNvSpPr>
          <p:nvPr>
            <p:ph sz="quarter" idx="11"/>
          </p:nvPr>
        </p:nvSpPr>
        <p:spPr/>
        <p:txBody>
          <a:bodyPr>
            <a:normAutofit fontScale="92500" lnSpcReduction="10000"/>
          </a:bodyPr>
          <a:lstStyle/>
          <a:p>
            <a:pPr marL="285750" indent="-285750">
              <a:buFont typeface="Wingdings" panose="05000000000000000000" pitchFamily="2" charset="2"/>
              <a:buChar char="q"/>
            </a:pPr>
            <a:r>
              <a:rPr lang="en-GB" dirty="0"/>
              <a:t>Our design discipline lead will, dependant on source / information type, undertake one or all the following:</a:t>
            </a:r>
          </a:p>
          <a:p>
            <a:pPr marL="555625" lvl="1" indent="-285750">
              <a:buFont typeface="Wingdings" panose="05000000000000000000" pitchFamily="2" charset="2"/>
              <a:buChar char="§"/>
            </a:pPr>
            <a:r>
              <a:rPr lang="en-GB" dirty="0"/>
              <a:t>Discuss the source findings with a member of the Safety team (Principal Designer / H &amp; S Practitioner) to consider the initial findings, and seek advice where required, prior to undertake an internal review and developing a process design change.</a:t>
            </a:r>
          </a:p>
          <a:p>
            <a:pPr marL="555625" lvl="1" indent="-285750">
              <a:buFont typeface="Wingdings" panose="05000000000000000000" pitchFamily="2" charset="2"/>
              <a:buChar char="§"/>
            </a:pPr>
            <a:r>
              <a:rPr lang="en-GB" dirty="0"/>
              <a:t>Consider if the matter requires modification of the internal design processes or should be delivered through the Highways England Supply Chain through the PDWG.</a:t>
            </a:r>
          </a:p>
          <a:p>
            <a:pPr marL="555625" lvl="1" indent="-285750">
              <a:buFont typeface="Wingdings" panose="05000000000000000000" pitchFamily="2" charset="2"/>
              <a:buChar char="§"/>
            </a:pPr>
            <a:r>
              <a:rPr lang="en-GB" dirty="0"/>
              <a:t>If the matter is considered to impact internal processes only, establish the correct design update or procedural change. Then ensure that lessons have been learnt and adopted within Arcadis’s future practices, across all delivery streams (SMP, RIP, CIP, NIP, etc); </a:t>
            </a:r>
          </a:p>
          <a:p>
            <a:pPr marL="555625" lvl="1" indent="-285750">
              <a:buFont typeface="Wingdings" panose="05000000000000000000" pitchFamily="2" charset="2"/>
              <a:buChar char="§"/>
            </a:pPr>
            <a:r>
              <a:rPr lang="en-GB" dirty="0"/>
              <a:t>As Design lead representative for Arcadis, the resource will ensure the source findings are, where relevant, brought to the attention of the Highways England Peer to Peer community (if one exists) to share the understanding of the design / procedural changes required; or</a:t>
            </a:r>
          </a:p>
          <a:p>
            <a:pPr marL="555625" lvl="1" indent="-285750">
              <a:buFont typeface="Wingdings" panose="05000000000000000000" pitchFamily="2" charset="2"/>
              <a:buChar char="§"/>
            </a:pPr>
            <a:r>
              <a:rPr lang="en-GB" dirty="0"/>
              <a:t>Work through the PDWG and Highways England Communities of Practice to deliver design change across the programme.</a:t>
            </a:r>
          </a:p>
          <a:p>
            <a:pPr marL="285750" lvl="0" indent="-285750">
              <a:buFont typeface="Wingdings" panose="05000000000000000000" pitchFamily="2" charset="2"/>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4</a:t>
            </a:fld>
            <a:endParaRPr lang="en-GB" dirty="0"/>
          </a:p>
        </p:txBody>
      </p:sp>
    </p:spTree>
    <p:extLst>
      <p:ext uri="{BB962C8B-B14F-4D97-AF65-F5344CB8AC3E}">
        <p14:creationId xmlns:p14="http://schemas.microsoft.com/office/powerpoint/2010/main" val="266064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is Site Feedback Influencing Design</a:t>
            </a:r>
          </a:p>
        </p:txBody>
      </p:sp>
      <p:sp>
        <p:nvSpPr>
          <p:cNvPr id="4" name="Content Placeholder 3"/>
          <p:cNvSpPr>
            <a:spLocks noGrp="1"/>
          </p:cNvSpPr>
          <p:nvPr>
            <p:ph sz="quarter" idx="11"/>
          </p:nvPr>
        </p:nvSpPr>
        <p:spPr/>
        <p:txBody>
          <a:bodyPr>
            <a:normAutofit/>
          </a:bodyPr>
          <a:lstStyle/>
          <a:p>
            <a:pPr marL="285750" indent="-285750">
              <a:buFont typeface="Wingdings" panose="05000000000000000000" pitchFamily="2" charset="2"/>
              <a:buChar char="q"/>
            </a:pPr>
            <a:r>
              <a:rPr lang="en-GB" dirty="0"/>
              <a:t>Where applicable, details of the potential design change will be shared with the scheme Arcadis Project Managers, who will raise a project Change Control form to inform the Highways England Client of the issue and seek authority to adopt the design change.   </a:t>
            </a:r>
          </a:p>
          <a:p>
            <a:pPr marL="285750" indent="-285750">
              <a:buFont typeface="Wingdings" panose="05000000000000000000" pitchFamily="2" charset="2"/>
              <a:buChar char="q"/>
            </a:pPr>
            <a:r>
              <a:rPr lang="en-GB" dirty="0"/>
              <a:t>As above should the design discipline (and/or Safety Team, where required) decide a change in design or procedure is required.  The discipline lead will complete the design / process change form. Following the review, the discipline lead will forward the completed change form to the Safety Team chair, to store and attach a link within the Arcadis Safety Alert / Near Miss Summary Tracker to inform Arcadis staff of the design changes. Adoption of the design changes will be monitored and the benefits captured by the Safety Team over the next 12 months. </a:t>
            </a:r>
          </a:p>
          <a:p>
            <a:pPr marL="285750" lvl="0" indent="-285750">
              <a:buFont typeface="Wingdings" panose="05000000000000000000" pitchFamily="2" charset="2"/>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5</a:t>
            </a:fld>
            <a:endParaRPr lang="en-GB" dirty="0"/>
          </a:p>
        </p:txBody>
      </p:sp>
    </p:spTree>
    <p:extLst>
      <p:ext uri="{BB962C8B-B14F-4D97-AF65-F5344CB8AC3E}">
        <p14:creationId xmlns:p14="http://schemas.microsoft.com/office/powerpoint/2010/main" val="54499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is Site Feedback Influencing Design</a:t>
            </a:r>
          </a:p>
        </p:txBody>
      </p:sp>
      <p:sp>
        <p:nvSpPr>
          <p:cNvPr id="4" name="Content Placeholder 3"/>
          <p:cNvSpPr>
            <a:spLocks noGrp="1"/>
          </p:cNvSpPr>
          <p:nvPr>
            <p:ph sz="quarter" idx="11"/>
          </p:nvPr>
        </p:nvSpPr>
        <p:spPr/>
        <p:txBody>
          <a:bodyPr>
            <a:normAutofit/>
          </a:bodyPr>
          <a:lstStyle/>
          <a:p>
            <a:pPr marL="285750" indent="-285750">
              <a:buFont typeface="Wingdings" panose="05000000000000000000" pitchFamily="2" charset="2"/>
              <a:buChar char="q"/>
            </a:pPr>
            <a:r>
              <a:rPr lang="en-GB" dirty="0"/>
              <a:t>To aid this process the PDWG have access to Highways England Highways Safety Hub webpage (</a:t>
            </a:r>
            <a:r>
              <a:rPr lang="en-GB" dirty="0">
                <a:hlinkClick r:id="rId2"/>
              </a:rPr>
              <a:t>http://www.highwayssafetyhub.com/alerts.html</a:t>
            </a:r>
            <a:r>
              <a:rPr lang="en-GB" dirty="0"/>
              <a:t>) where a Highways England PDWG tracker will be located.  The Arcadis Safety Team will, at their monthly meetings, review the contents of this tracker to establish the current PDWG discussions / findings to gain information necessary to undertake a lesson learnt review internally.  The Safety Team will also update the PDWG tracker where required and share accordingly across the community.  </a:t>
            </a:r>
          </a:p>
          <a:p>
            <a:pPr marL="285750" indent="-285750">
              <a:buFont typeface="Wingdings" panose="05000000000000000000" pitchFamily="2" charset="2"/>
              <a:buChar char="q"/>
            </a:pPr>
            <a:r>
              <a:rPr lang="en-GB" dirty="0"/>
              <a:t>The tracker will also be part of the agenda items at the quarterly PDWG meetings and will feed back into the Whole Life Design Sub group.</a:t>
            </a:r>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6</a:t>
            </a:fld>
            <a:endParaRPr lang="en-GB" dirty="0"/>
          </a:p>
        </p:txBody>
      </p:sp>
    </p:spTree>
    <p:extLst>
      <p:ext uri="{BB962C8B-B14F-4D97-AF65-F5344CB8AC3E}">
        <p14:creationId xmlns:p14="http://schemas.microsoft.com/office/powerpoint/2010/main" val="74587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17 May 2018</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7</a:t>
            </a:fld>
            <a:endParaRPr lang="en-GB" dirty="0"/>
          </a:p>
        </p:txBody>
      </p:sp>
      <p:pic>
        <p:nvPicPr>
          <p:cNvPr id="7" name="Picture 4" descr="C:\Users\harr3271\Downloads\shutterstock_57007604.jpg"/>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l="2962" r="5496"/>
          <a:stretch>
            <a:fillRect/>
          </a:stretch>
        </p:blipFill>
        <p:spPr bwMode="auto">
          <a:xfrm>
            <a:off x="1579510" y="217249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36117"/>
      </p:ext>
    </p:extLst>
  </p:cSld>
  <p:clrMapOvr>
    <a:masterClrMapping/>
  </p:clrMapOvr>
</p:sld>
</file>

<file path=ppt/theme/theme1.xml><?xml version="1.0" encoding="utf-8"?>
<a:theme xmlns:a="http://schemas.openxmlformats.org/drawingml/2006/main" name="Arcadis Master w Kicker">
  <a:themeElements>
    <a:clrScheme name="Arcadis Brand">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1EB697B9-DD3D-45E9-8A85-687D60ADBB5B}"/>
    </a:ext>
  </a:extLst>
</a:theme>
</file>

<file path=ppt/theme/theme2.xml><?xml version="1.0" encoding="utf-8"?>
<a:theme xmlns:a="http://schemas.openxmlformats.org/drawingml/2006/main" name="NO LOGO Arcadis Master w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0FB80E75-4EA7-4B23-927C-37C7511D630B}"/>
    </a:ext>
  </a:extLst>
</a:theme>
</file>

<file path=ppt/theme/theme3.xml><?xml version="1.0" encoding="utf-8"?>
<a:theme xmlns:a="http://schemas.openxmlformats.org/drawingml/2006/main" name="Arcadis Logo without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762E745F-79E5-4BAD-84A1-594CD65F0831}"/>
    </a:ext>
  </a:extLst>
</a:theme>
</file>

<file path=ppt/theme/theme4.xml><?xml version="1.0" encoding="utf-8"?>
<a:theme xmlns:a="http://schemas.openxmlformats.org/drawingml/2006/main" name="NO LOGO without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B1BC9C0D-8C0D-4C9A-BC9E-2D906BF54BFC}"/>
    </a:ext>
  </a:extLst>
</a:theme>
</file>

<file path=ppt/theme/theme5.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04D38A29B00544AC93BA7B983D14DC" ma:contentTypeVersion="0" ma:contentTypeDescription="Create a new document." ma:contentTypeScope="" ma:versionID="d94d1e65aa163ae4c37d7e757d04a8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A26A4F-F5AF-48CE-B804-2330B744A85D}">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8728718-4BCD-4DF8-9F24-5F2DD261D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AD4B532-0017-4C7C-BFF8-FF9459B33F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Style Template UK</Template>
  <TotalTime>10319</TotalTime>
  <Words>705</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Calibri</vt:lpstr>
      <vt:lpstr>Wingdings</vt:lpstr>
      <vt:lpstr>Arcadis Master w Kicker</vt:lpstr>
      <vt:lpstr>NO LOGO Arcadis Master w Kicker</vt:lpstr>
      <vt:lpstr>Arcadis Logo without Kicker</vt:lpstr>
      <vt:lpstr>NO LOGO without Kicker</vt:lpstr>
      <vt:lpstr>PRINCIPAL DESIGNER WORKING GROUP </vt:lpstr>
      <vt:lpstr>How is Site Feedback Influencing Design</vt:lpstr>
      <vt:lpstr>How is Site Feedback Influencing Design</vt:lpstr>
      <vt:lpstr>How is Site Feedback Influencing Design</vt:lpstr>
      <vt:lpstr>How is Site Feedback Influencing Design</vt:lpstr>
      <vt:lpstr>How is Site Feedback Influencing Design</vt:lpstr>
      <vt:lpstr>PowerPoint Presentation</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Layout Tips</dc:title>
  <dc:creator>Mark Lamport</dc:creator>
  <cp:keywords>Arcadis</cp:keywords>
  <cp:lastModifiedBy>Potter, Doug</cp:lastModifiedBy>
  <cp:revision>153</cp:revision>
  <dcterms:created xsi:type="dcterms:W3CDTF">2017-03-28T21:09:58Z</dcterms:created>
  <dcterms:modified xsi:type="dcterms:W3CDTF">2018-05-17T18:10:54Z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0x010100A104D38A29B00544AC93BA7B983D14DC</vt:lpwstr>
  </property>
</Properties>
</file>