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1190" r:id="rId5"/>
    <p:sldId id="1191" r:id="rId6"/>
    <p:sldId id="1186" r:id="rId7"/>
    <p:sldId id="1193" r:id="rId8"/>
    <p:sldId id="1200" r:id="rId9"/>
    <p:sldId id="1199" r:id="rId10"/>
    <p:sldId id="1204" r:id="rId11"/>
    <p:sldId id="1205" r:id="rId12"/>
    <p:sldId id="261" r:id="rId13"/>
    <p:sldId id="268" r:id="rId14"/>
    <p:sldId id="1206" r:id="rId15"/>
    <p:sldId id="1207" r:id="rId16"/>
    <p:sldId id="1208" r:id="rId17"/>
    <p:sldId id="259" r:id="rId18"/>
    <p:sldId id="260" r:id="rId19"/>
    <p:sldId id="262" r:id="rId20"/>
    <p:sldId id="263" r:id="rId21"/>
    <p:sldId id="264" r:id="rId22"/>
    <p:sldId id="266" r:id="rId23"/>
    <p:sldId id="1192" r:id="rId24"/>
    <p:sldId id="1209" r:id="rId25"/>
    <p:sldId id="1210" r:id="rId26"/>
    <p:sldId id="1211" r:id="rId27"/>
    <p:sldId id="1212" r:id="rId28"/>
    <p:sldId id="121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1C222A-51D2-496E-85CC-D84B7152F9D7}">
          <p14:sldIdLst>
            <p14:sldId id="1190"/>
            <p14:sldId id="1191"/>
          </p14:sldIdLst>
        </p14:section>
        <p14:section name="Untitled Section" id="{1F54FF6E-B46A-4D31-A815-84A36B5AD3C5}">
          <p14:sldIdLst>
            <p14:sldId id="1186"/>
            <p14:sldId id="1193"/>
            <p14:sldId id="1200"/>
            <p14:sldId id="1199"/>
            <p14:sldId id="1204"/>
            <p14:sldId id="1205"/>
            <p14:sldId id="261"/>
            <p14:sldId id="268"/>
            <p14:sldId id="1206"/>
            <p14:sldId id="1207"/>
            <p14:sldId id="1208"/>
            <p14:sldId id="259"/>
            <p14:sldId id="260"/>
            <p14:sldId id="262"/>
            <p14:sldId id="263"/>
            <p14:sldId id="264"/>
            <p14:sldId id="266"/>
            <p14:sldId id="1192"/>
            <p14:sldId id="1209"/>
            <p14:sldId id="1210"/>
            <p14:sldId id="1211"/>
            <p14:sldId id="1212"/>
            <p14:sldId id="1213"/>
          </p14:sldIdLst>
        </p14:section>
      </p14:sectionLst>
    </p:ext>
    <p:ext uri="{EFAFB233-063F-42B5-8137-9DF3F51BA10A}">
      <p15:sldGuideLst xmlns:p15="http://schemas.microsoft.com/office/powerpoint/2012/main">
        <p15:guide id="1" orient="horz" pos="146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38DF3D-6B83-463B-AA43-66E9AC79794B}" v="169" dt="2023-10-06T11:24:18.822"/>
    <p1510:client id="{8023F8A2-EB4F-422F-9628-CB360F5568F1}" v="2" dt="2023-10-06T11:45:52.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9" autoAdjust="0"/>
    <p:restoredTop sz="71482" autoAdjust="0"/>
  </p:normalViewPr>
  <p:slideViewPr>
    <p:cSldViewPr snapToGrid="0">
      <p:cViewPr varScale="1">
        <p:scale>
          <a:sx n="51" d="100"/>
          <a:sy n="51" d="100"/>
        </p:scale>
        <p:origin x="1434" y="78"/>
      </p:cViewPr>
      <p:guideLst>
        <p:guide orient="horz" pos="1464"/>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0764B8-028B-1A7F-57B3-9C0075CD43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DE2320-A894-5391-0FA5-F104D213CD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34464-9209-44B4-AC33-84F4024327DC}" type="datetimeFigureOut">
              <a:rPr lang="en-US" smtClean="0"/>
              <a:t>10/10/2023</a:t>
            </a:fld>
            <a:endParaRPr lang="en-US"/>
          </a:p>
        </p:txBody>
      </p:sp>
      <p:sp>
        <p:nvSpPr>
          <p:cNvPr id="4" name="Footer Placeholder 3">
            <a:extLst>
              <a:ext uri="{FF2B5EF4-FFF2-40B4-BE49-F238E27FC236}">
                <a16:creationId xmlns:a16="http://schemas.microsoft.com/office/drawing/2014/main" id="{17C7CF5C-2202-D68D-5C44-E0026EA00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0E857-06D5-4022-5B56-2C5E43537E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D45BFF-D436-465E-9AE3-ABD7BE9E024B}" type="slidenum">
              <a:rPr lang="en-US" smtClean="0"/>
              <a:t>‹#›</a:t>
            </a:fld>
            <a:endParaRPr lang="en-US"/>
          </a:p>
        </p:txBody>
      </p:sp>
    </p:spTree>
    <p:extLst>
      <p:ext uri="{BB962C8B-B14F-4D97-AF65-F5344CB8AC3E}">
        <p14:creationId xmlns:p14="http://schemas.microsoft.com/office/powerpoint/2010/main" val="358421239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F508F-9454-43B1-8929-F5EA9C37B82D}"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B3261-3772-4B72-B92F-03699BE162E0}" type="slidenum">
              <a:rPr lang="en-US" smtClean="0"/>
              <a:t>‹#›</a:t>
            </a:fld>
            <a:endParaRPr lang="en-US"/>
          </a:p>
        </p:txBody>
      </p:sp>
    </p:spTree>
    <p:extLst>
      <p:ext uri="{BB962C8B-B14F-4D97-AF65-F5344CB8AC3E}">
        <p14:creationId xmlns:p14="http://schemas.microsoft.com/office/powerpoint/2010/main" val="81548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itizensadvice.org.u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livestrong.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**Read once all points have appeared on screen*</a:t>
            </a:r>
          </a:p>
          <a:p>
            <a:pPr lvl="1"/>
            <a:r>
              <a:rPr lang="en-US" dirty="0"/>
              <a:t>Mental health is a global issue and 1 in 4 people experience poor mental health each year. Over the past couple of years </a:t>
            </a:r>
            <a:r>
              <a:rPr lang="en-US" dirty="0" err="1"/>
              <a:t>organisations</a:t>
            </a:r>
            <a:r>
              <a:rPr lang="en-US" dirty="0"/>
              <a:t> have become more aware of the impact poor mental health can have on their workforce</a:t>
            </a:r>
          </a:p>
          <a:p>
            <a:pPr lvl="1"/>
            <a:r>
              <a:rPr lang="en-US" dirty="0"/>
              <a:t>A fitter, healthier, happier workforce can impact positively on productivity and prosperity. Society also benefits from a workforce concentrating on better health for themselves. In difficult economic times, safeguarding the health of the working age population becomes even more critical.</a:t>
            </a:r>
            <a:r>
              <a:rPr lang="en-GB" dirty="0"/>
              <a:t> </a:t>
            </a:r>
          </a:p>
          <a:p>
            <a:pPr lvl="1"/>
            <a:r>
              <a:rPr lang="en-US" dirty="0"/>
              <a:t>Construction work </a:t>
            </a:r>
            <a:r>
              <a:rPr lang="en-US" dirty="0" err="1"/>
              <a:t>characterised</a:t>
            </a:r>
            <a:r>
              <a:rPr lang="en-US" dirty="0"/>
              <a:t> by limited-term contracts, long hours, long commutes, time away from family and the pressure to complete on time and within budget negatively impacts an employee’s mental health. The ‘macho’ culture that’s embedded in many </a:t>
            </a:r>
            <a:r>
              <a:rPr lang="en-US" dirty="0" err="1"/>
              <a:t>organisations</a:t>
            </a:r>
            <a:r>
              <a:rPr lang="en-US" dirty="0"/>
              <a:t> can be a blocker to workers speaking out and seeking help, meaning many will suffer in silence, causing a deterioration of their physical and mental health.</a:t>
            </a:r>
          </a:p>
          <a:p>
            <a:pPr lvl="1"/>
            <a:r>
              <a:rPr lang="en-US" dirty="0"/>
              <a:t>Sadly, the industry has some of the worst rates of suicide in the UK, with male construction workers being 2.7 times more likely to commit suicide than the average person. Not only does poor mental health impact an employee but it affects their colleagues, friends, family and the business.</a:t>
            </a:r>
          </a:p>
          <a:p>
            <a:pPr lvl="1"/>
            <a:r>
              <a:rPr lang="en-GB" dirty="0"/>
              <a:t>This session will look to provide information on support available, provide some insight into how to recognise colleagues that might be struggling and share tips on looking after your own wellbeing, so we can contribute to being a happier, healthier workforce.</a:t>
            </a:r>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3</a:t>
            </a:fld>
            <a:endParaRPr lang="en-US"/>
          </a:p>
        </p:txBody>
      </p:sp>
    </p:spTree>
    <p:extLst>
      <p:ext uri="{BB962C8B-B14F-4D97-AF65-F5344CB8AC3E}">
        <p14:creationId xmlns:p14="http://schemas.microsoft.com/office/powerpoint/2010/main" val="2939943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effectLst/>
                <a:latin typeface="Tahoma" panose="020B0604030504040204" pitchFamily="34" charset="0"/>
                <a:ea typeface="Tahoma" panose="020B0604030504040204" pitchFamily="34" charset="0"/>
                <a:cs typeface="Tahoma" panose="020B0604030504040204" pitchFamily="34" charset="0"/>
              </a:rPr>
              <a:t>Emotional</a:t>
            </a:r>
            <a:r>
              <a:rPr lang="en-US" sz="1200" b="1"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200"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200" dirty="0">
                <a:effectLst/>
                <a:latin typeface="Tahoma" panose="020B0604030504040204" pitchFamily="34" charset="0"/>
                <a:ea typeface="Tahoma" panose="020B0604030504040204" pitchFamily="34" charset="0"/>
                <a:cs typeface="Tahoma" panose="020B0604030504040204" pitchFamily="34" charset="0"/>
              </a:rPr>
              <a:t>They may appear to be irritable, sensitive to criticism, demonstrate an uncharacteristic loss of confidence or seem to lose their sense of </a:t>
            </a:r>
            <a:r>
              <a:rPr lang="en-US" sz="1200" dirty="0" err="1">
                <a:effectLst/>
                <a:latin typeface="Tahoma" panose="020B0604030504040204" pitchFamily="34" charset="0"/>
                <a:ea typeface="Tahoma" panose="020B0604030504040204" pitchFamily="34" charset="0"/>
                <a:cs typeface="Tahoma" panose="020B0604030504040204" pitchFamily="34" charset="0"/>
              </a:rPr>
              <a:t>humour</a:t>
            </a:r>
            <a:r>
              <a:rPr lang="en-US" sz="1200" dirty="0">
                <a:effectLst/>
                <a:latin typeface="Tahoma" panose="020B0604030504040204" pitchFamily="34" charset="0"/>
                <a:ea typeface="Tahoma" panose="020B0604030504040204" pitchFamily="34" charset="0"/>
                <a:cs typeface="Tahoma" panose="020B0604030504040204" pitchFamily="34" charset="0"/>
              </a:rPr>
              <a:t>.</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effectLst/>
                <a:latin typeface="Tahoma" panose="020B0604030504040204" pitchFamily="34" charset="0"/>
                <a:ea typeface="Tahoma" panose="020B0604030504040204" pitchFamily="34" charset="0"/>
                <a:cs typeface="Tahoma" panose="020B0604030504040204" pitchFamily="34" charset="0"/>
              </a:rPr>
              <a:t>Thinking or Decision Making </a:t>
            </a:r>
            <a:r>
              <a:rPr lang="en-US" sz="1200"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200" dirty="0">
                <a:effectLst/>
                <a:latin typeface="Tahoma" panose="020B0604030504040204" pitchFamily="34" charset="0"/>
                <a:ea typeface="Tahoma" panose="020B0604030504040204" pitchFamily="34" charset="0"/>
                <a:cs typeface="Tahoma" panose="020B0604030504040204" pitchFamily="34" charset="0"/>
              </a:rPr>
              <a:t>They can make more mistakes than usual, have problems making decisions, or are not be able to concentrate or their performance may suddenly drop.</a:t>
            </a:r>
            <a:r>
              <a:rPr lang="en-US" sz="1200" b="1" dirty="0">
                <a:effectLst/>
                <a:latin typeface="Tahoma" panose="020B0604030504040204" pitchFamily="34" charset="0"/>
                <a:ea typeface="Tahoma" panose="020B0604030504040204" pitchFamily="34" charset="0"/>
                <a:cs typeface="Tahoma" panose="020B0604030504040204" pitchFamily="34" charset="0"/>
              </a:rPr>
              <a:t> </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C000"/>
                </a:solidFill>
                <a:effectLst/>
                <a:latin typeface="Tahoma" panose="020B0604030504040204" pitchFamily="34" charset="0"/>
                <a:ea typeface="Tahoma" panose="020B0604030504040204" pitchFamily="34" charset="0"/>
                <a:cs typeface="Tahoma" panose="020B0604030504040204" pitchFamily="34" charset="0"/>
              </a:rPr>
              <a:t>Behavioural</a:t>
            </a:r>
            <a:r>
              <a:rPr lang="en-US" sz="1200" b="1"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200"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200" dirty="0">
                <a:effectLst/>
                <a:latin typeface="Tahoma" panose="020B0604030504040204" pitchFamily="34" charset="0"/>
                <a:ea typeface="Tahoma" panose="020B0604030504040204" pitchFamily="34" charset="0"/>
                <a:cs typeface="Tahoma" panose="020B0604030504040204" pitchFamily="34" charset="0"/>
              </a:rPr>
              <a:t>This can include issues such as arriving late for work, not taking lunch breaks, taking unofficial time off, not joining in banter at work or generally acting out of character. </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effectLst/>
                <a:latin typeface="Tahoma" panose="020B0604030504040204" pitchFamily="34" charset="0"/>
                <a:ea typeface="Tahoma" panose="020B0604030504040204" pitchFamily="34" charset="0"/>
                <a:cs typeface="Tahoma" panose="020B0604030504040204" pitchFamily="34" charset="0"/>
              </a:rPr>
              <a:t>Physical</a:t>
            </a:r>
            <a:r>
              <a:rPr lang="en-US" sz="1200" b="1"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200"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200" dirty="0">
                <a:effectLst/>
                <a:latin typeface="Tahoma" panose="020B0604030504040204" pitchFamily="34" charset="0"/>
                <a:ea typeface="Tahoma" panose="020B0604030504040204" pitchFamily="34" charset="0"/>
                <a:cs typeface="Tahoma" panose="020B0604030504040204" pitchFamily="34" charset="0"/>
              </a:rPr>
              <a:t>People who are stressed sometimes exhibit physical symptoms such as having a constant cold, feeling tired at work, looking as though they have not made an effort with their appearance or they can experience rapid weight loss or gain.</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effectLst/>
                <a:latin typeface="Tahoma" panose="020B0604030504040204" pitchFamily="34" charset="0"/>
                <a:ea typeface="Tahoma" panose="020B0604030504040204" pitchFamily="34" charset="0"/>
                <a:cs typeface="Tahoma" panose="020B0604030504040204" pitchFamily="34" charset="0"/>
              </a:rPr>
              <a:t>Work</a:t>
            </a:r>
            <a:r>
              <a:rPr lang="en-US" sz="1200" b="1"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200"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200" dirty="0">
                <a:effectLst/>
                <a:latin typeface="Tahoma" panose="020B0604030504040204" pitchFamily="34" charset="0"/>
                <a:ea typeface="Tahoma" panose="020B0604030504040204" pitchFamily="34" charset="0"/>
                <a:cs typeface="Tahoma" panose="020B0604030504040204" pitchFamily="34" charset="0"/>
              </a:rPr>
              <a:t>People with mental health issues may have increased absences from work, may work longer hours or experience a general drop in motivation or productivity. </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endParaRPr lang="en-GB" dirty="0"/>
          </a:p>
          <a:p>
            <a:r>
              <a:rPr lang="en-GB" b="1" dirty="0"/>
              <a:t>5 Steps to wellbeing video</a:t>
            </a:r>
          </a:p>
        </p:txBody>
      </p:sp>
      <p:sp>
        <p:nvSpPr>
          <p:cNvPr id="4" name="Slide Number Placeholder 3"/>
          <p:cNvSpPr>
            <a:spLocks noGrp="1"/>
          </p:cNvSpPr>
          <p:nvPr>
            <p:ph type="sldNum" sz="quarter" idx="5"/>
          </p:nvPr>
        </p:nvSpPr>
        <p:spPr/>
        <p:txBody>
          <a:bodyPr/>
          <a:lstStyle/>
          <a:p>
            <a:fld id="{944B3261-3772-4B72-B92F-03699BE162E0}" type="slidenum">
              <a:rPr lang="en-US" smtClean="0"/>
              <a:t>14</a:t>
            </a:fld>
            <a:endParaRPr lang="en-US"/>
          </a:p>
        </p:txBody>
      </p:sp>
    </p:spTree>
    <p:extLst>
      <p:ext uri="{BB962C8B-B14F-4D97-AF65-F5344CB8AC3E}">
        <p14:creationId xmlns:p14="http://schemas.microsoft.com/office/powerpoint/2010/main" val="316876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000"/>
              </a:spcAft>
            </a:pPr>
            <a:r>
              <a:rPr lang="en-US" dirty="0">
                <a:effectLst/>
                <a:latin typeface="Tahoma" panose="020B0604030504040204" pitchFamily="34" charset="0"/>
                <a:ea typeface="Tahoma" panose="020B0604030504040204" pitchFamily="34" charset="0"/>
                <a:cs typeface="Tahoma" panose="020B0604030504040204" pitchFamily="34" charset="0"/>
              </a:rPr>
              <a:t>If you spot a colleague or a member of your family with one or more of the symptoms mentioned it does not necessarily mean that they have an underlying mental health issue, but it does mean that they possibly need further guidance and advice; especially if they are going through a difficult time inside or outside work.</a:t>
            </a:r>
          </a:p>
          <a:p>
            <a:endParaRPr lang="en-GB" dirty="0"/>
          </a:p>
          <a:p>
            <a:pPr>
              <a:lnSpc>
                <a:spcPct val="90000"/>
              </a:lnSpc>
              <a:spcBef>
                <a:spcPts val="600"/>
              </a:spcBef>
              <a:spcAft>
                <a:spcPts val="1000"/>
              </a:spcAft>
            </a:pPr>
            <a:r>
              <a:rPr lang="en-US" dirty="0">
                <a:effectLst/>
                <a:latin typeface="Tahoma" panose="020B0604030504040204" pitchFamily="34" charset="0"/>
                <a:ea typeface="Tahoma" panose="020B0604030504040204" pitchFamily="34" charset="0"/>
                <a:cs typeface="Tahoma" panose="020B0604030504040204" pitchFamily="34" charset="0"/>
              </a:rPr>
              <a:t>We are conscious that mental health issues attract a lot of stigma and bad press; and we are committed to: </a:t>
            </a:r>
          </a:p>
          <a:p>
            <a:pPr marL="342900" lvl="0" indent="-228600">
              <a:lnSpc>
                <a:spcPct val="90000"/>
              </a:lnSpc>
              <a:buFont typeface="Arial" panose="020B0604020202020204" pitchFamily="34" charset="0"/>
              <a:buChar char="•"/>
            </a:pPr>
            <a:r>
              <a:rPr lang="en-US" dirty="0">
                <a:effectLst/>
                <a:latin typeface="Tahoma" panose="020B0604030504040204" pitchFamily="34" charset="0"/>
                <a:ea typeface="Tahoma" panose="020B0604030504040204" pitchFamily="34" charset="0"/>
                <a:cs typeface="Tahoma" panose="020B0604030504040204" pitchFamily="34" charset="0"/>
              </a:rPr>
              <a:t>Breaking down these barriers and raising the profile of mental health within the company.</a:t>
            </a:r>
          </a:p>
          <a:p>
            <a:pPr marL="342900" lvl="0" indent="-228600">
              <a:lnSpc>
                <a:spcPct val="90000"/>
              </a:lnSpc>
              <a:spcAft>
                <a:spcPts val="1000"/>
              </a:spcAft>
              <a:buFont typeface="Arial" panose="020B0604020202020204" pitchFamily="34" charset="0"/>
              <a:buChar char="•"/>
            </a:pPr>
            <a:r>
              <a:rPr lang="en-US" dirty="0">
                <a:effectLst/>
                <a:latin typeface="Tahoma" panose="020B0604030504040204" pitchFamily="34" charset="0"/>
                <a:ea typeface="Tahoma" panose="020B0604030504040204" pitchFamily="34" charset="0"/>
                <a:cs typeface="Tahoma" panose="020B0604030504040204" pitchFamily="34" charset="0"/>
              </a:rPr>
              <a:t>Positively influencing mental health issues within industry.</a:t>
            </a:r>
            <a:endParaRPr lang="en-US" sz="1100" b="1" dirty="0">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Remember</a:t>
            </a:r>
            <a:r>
              <a:rPr lang="en-US" sz="1200" b="1" dirty="0">
                <a:effectLst/>
                <a:latin typeface="Tahoma" panose="020B0604030504040204" pitchFamily="34" charset="0"/>
                <a:ea typeface="Tahoma" panose="020B0604030504040204" pitchFamily="34" charset="0"/>
                <a:cs typeface="Tahoma" panose="020B0604030504040204" pitchFamily="34" charset="0"/>
              </a:rPr>
              <a:t> - You are not alone!</a:t>
            </a:r>
            <a:endParaRPr lang="en-US" sz="1200" b="1" dirty="0">
              <a:latin typeface="Tahoma" panose="020B0604030504040204" pitchFamily="34" charset="0"/>
              <a:ea typeface="Tahoma" panose="020B0604030504040204" pitchFamily="34" charset="0"/>
              <a:cs typeface="Tahoma" panose="020B0604030504040204" pitchFamily="34" charset="0"/>
            </a:endParaRPr>
          </a:p>
          <a:p>
            <a:endParaRPr lang="en-GB" dirty="0"/>
          </a:p>
          <a:p>
            <a:r>
              <a:rPr lang="en-GB" b="1" dirty="0"/>
              <a:t>Invisible opponent video</a:t>
            </a:r>
          </a:p>
        </p:txBody>
      </p:sp>
      <p:sp>
        <p:nvSpPr>
          <p:cNvPr id="4" name="Slide Number Placeholder 3"/>
          <p:cNvSpPr>
            <a:spLocks noGrp="1"/>
          </p:cNvSpPr>
          <p:nvPr>
            <p:ph type="sldNum" sz="quarter" idx="5"/>
          </p:nvPr>
        </p:nvSpPr>
        <p:spPr/>
        <p:txBody>
          <a:bodyPr/>
          <a:lstStyle/>
          <a:p>
            <a:fld id="{944B3261-3772-4B72-B92F-03699BE162E0}" type="slidenum">
              <a:rPr lang="en-US" smtClean="0"/>
              <a:t>15</a:t>
            </a:fld>
            <a:endParaRPr lang="en-US"/>
          </a:p>
        </p:txBody>
      </p:sp>
    </p:spTree>
    <p:extLst>
      <p:ext uri="{BB962C8B-B14F-4D97-AF65-F5344CB8AC3E}">
        <p14:creationId xmlns:p14="http://schemas.microsoft.com/office/powerpoint/2010/main" val="3273105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ahoma" panose="020B0604030504040204" pitchFamily="34" charset="0"/>
                <a:ea typeface="Tahoma" panose="020B0604030504040204" pitchFamily="34" charset="0"/>
                <a:cs typeface="Tahoma" panose="020B0604030504040204" pitchFamily="34" charset="0"/>
              </a:rPr>
              <a:t>The Lighthouse Construction Industry Charity is the only charity that provides mental, physical and financial wellbeing support to the construction community and their families. They also provide e-learning on a number of topics as part of their wellbeing academy.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ahoma" panose="020B0604030504040204" pitchFamily="34" charset="0"/>
                <a:ea typeface="Tahoma" panose="020B0604030504040204" pitchFamily="34" charset="0"/>
                <a:cs typeface="Tahoma" panose="020B0604030504040204" pitchFamily="34" charset="0"/>
              </a:rPr>
              <a:t>They offer phone, text and app support services. Links to their website and </a:t>
            </a:r>
            <a:r>
              <a:rPr lang="en-US" dirty="0" err="1">
                <a:effectLst/>
                <a:latin typeface="Tahoma" panose="020B0604030504040204" pitchFamily="34" charset="0"/>
                <a:ea typeface="Tahoma" panose="020B0604030504040204" pitchFamily="34" charset="0"/>
                <a:cs typeface="Tahoma" panose="020B0604030504040204" pitchFamily="34" charset="0"/>
              </a:rPr>
              <a:t>youtube</a:t>
            </a:r>
            <a:r>
              <a:rPr lang="en-US" dirty="0">
                <a:effectLst/>
                <a:latin typeface="Tahoma" panose="020B0604030504040204" pitchFamily="34" charset="0"/>
                <a:ea typeface="Tahoma" panose="020B0604030504040204" pitchFamily="34" charset="0"/>
                <a:cs typeface="Tahoma" panose="020B0604030504040204" pitchFamily="34" charset="0"/>
              </a:rPr>
              <a:t> video are on the screen.</a:t>
            </a:r>
            <a:endParaRPr lang="en-GB" dirty="0">
              <a:effectLst/>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17</a:t>
            </a:fld>
            <a:endParaRPr lang="en-US"/>
          </a:p>
        </p:txBody>
      </p:sp>
    </p:spTree>
    <p:extLst>
      <p:ext uri="{BB962C8B-B14F-4D97-AF65-F5344CB8AC3E}">
        <p14:creationId xmlns:p14="http://schemas.microsoft.com/office/powerpoint/2010/main" val="1654344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people self-acceptance is hard to come by on a good day, but when you have had a bad day your self-acceptance is in shreds.  Its normal to feel like this.  Learn to accept that you’re unique, work on your strengths and be kind to yourself.  Feeling good about yourself will boost your confidence.  Be proud of who you are”.</a:t>
            </a:r>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18</a:t>
            </a:fld>
            <a:endParaRPr lang="en-US"/>
          </a:p>
        </p:txBody>
      </p:sp>
    </p:spTree>
    <p:extLst>
      <p:ext uri="{BB962C8B-B14F-4D97-AF65-F5344CB8AC3E}">
        <p14:creationId xmlns:p14="http://schemas.microsoft.com/office/powerpoint/2010/main" val="4269448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ahoma" panose="020B0604030504040204" pitchFamily="34" charset="0"/>
                <a:ea typeface="Tahoma" panose="020B0604030504040204" pitchFamily="34" charset="0"/>
                <a:cs typeface="Tahoma" panose="020B0604030504040204" pitchFamily="34" charset="0"/>
              </a:rPr>
              <a:t>If you find talking too difficult, there is also online support to help people that is just a click away!</a:t>
            </a:r>
          </a:p>
          <a:p>
            <a:endParaRPr lang="en-GB" dirty="0"/>
          </a:p>
          <a:p>
            <a:r>
              <a:rPr lang="en-GB" dirty="0"/>
              <a:t>Videos to play</a:t>
            </a:r>
          </a:p>
        </p:txBody>
      </p:sp>
      <p:sp>
        <p:nvSpPr>
          <p:cNvPr id="4" name="Slide Number Placeholder 3"/>
          <p:cNvSpPr>
            <a:spLocks noGrp="1"/>
          </p:cNvSpPr>
          <p:nvPr>
            <p:ph type="sldNum" sz="quarter" idx="5"/>
          </p:nvPr>
        </p:nvSpPr>
        <p:spPr/>
        <p:txBody>
          <a:bodyPr/>
          <a:lstStyle/>
          <a:p>
            <a:fld id="{944B3261-3772-4B72-B92F-03699BE162E0}" type="slidenum">
              <a:rPr lang="en-US" smtClean="0"/>
              <a:t>19</a:t>
            </a:fld>
            <a:endParaRPr lang="en-US"/>
          </a:p>
        </p:txBody>
      </p:sp>
    </p:spTree>
    <p:extLst>
      <p:ext uri="{BB962C8B-B14F-4D97-AF65-F5344CB8AC3E}">
        <p14:creationId xmlns:p14="http://schemas.microsoft.com/office/powerpoint/2010/main" val="1834096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 of ill health</a:t>
            </a:r>
          </a:p>
          <a:p>
            <a:r>
              <a:rPr lang="en-US" b="0" dirty="0"/>
              <a:t>From an employer perspective, the benefits of a healthy workforce are clear. Healthy staff are more productive, take less time off sick and do not necessarily need to retire early.</a:t>
            </a:r>
          </a:p>
          <a:p>
            <a:r>
              <a:rPr lang="en-US" b="0" dirty="0"/>
              <a:t>Looking at the wider economy, combined costs from worklessness and sickness absence amount to approximately £100 billion annually, so there’s a strong economic case for action. The costs of ill health to the UK government is estimated to be around £50 billion a year, as a result of benefit payments, additional health costs, taxes and national Insurance.</a:t>
            </a:r>
          </a:p>
          <a:p>
            <a:r>
              <a:rPr lang="en-US" b="0" dirty="0"/>
              <a:t>An unhealthy workforce negatively impacts our economy and society due to:</a:t>
            </a:r>
          </a:p>
          <a:p>
            <a:pPr marL="342900" indent="-342900">
              <a:buFont typeface="Arial" panose="020B0604020202020204" pitchFamily="34" charset="0"/>
              <a:buChar char="•"/>
            </a:pPr>
            <a:r>
              <a:rPr lang="en-US" b="0" dirty="0"/>
              <a:t>lost productivity</a:t>
            </a:r>
          </a:p>
          <a:p>
            <a:pPr marL="342900" indent="-342900">
              <a:buFont typeface="Arial" panose="020B0604020202020204" pitchFamily="34" charset="0"/>
              <a:buChar char="•"/>
            </a:pPr>
            <a:r>
              <a:rPr lang="en-US" b="0" dirty="0"/>
              <a:t>a reduction in income tax receipts</a:t>
            </a:r>
          </a:p>
          <a:p>
            <a:pPr marL="342900" indent="-342900">
              <a:buFont typeface="Arial" panose="020B0604020202020204" pitchFamily="34" charset="0"/>
              <a:buChar char="•"/>
            </a:pPr>
            <a:r>
              <a:rPr lang="en-US" b="0" dirty="0"/>
              <a:t>increases in long-term sickness</a:t>
            </a:r>
          </a:p>
          <a:p>
            <a:pPr marL="342900" indent="-342900">
              <a:buFont typeface="Arial" panose="020B0604020202020204" pitchFamily="34" charset="0"/>
              <a:buChar char="•"/>
            </a:pPr>
            <a:r>
              <a:rPr lang="en-US" b="0" dirty="0"/>
              <a:t>increased informal caregiving</a:t>
            </a:r>
          </a:p>
          <a:p>
            <a:pPr marL="342900" indent="-342900">
              <a:buFont typeface="Arial" panose="020B0604020202020204" pitchFamily="34" charset="0"/>
              <a:buChar char="•"/>
            </a:pPr>
            <a:r>
              <a:rPr lang="en-US" b="0" dirty="0"/>
              <a:t>increased healthcare costs</a:t>
            </a:r>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21</a:t>
            </a:fld>
            <a:endParaRPr lang="en-US"/>
          </a:p>
        </p:txBody>
      </p:sp>
    </p:spTree>
    <p:extLst>
      <p:ext uri="{BB962C8B-B14F-4D97-AF65-F5344CB8AC3E}">
        <p14:creationId xmlns:p14="http://schemas.microsoft.com/office/powerpoint/2010/main" val="318365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1900" b="1" dirty="0"/>
              <a:t>As adults in employment spend a large proportion of their time in work, our jobs and our workplaces can have a big impact on our health and wellbeing. In fact, employment can impact both directly and indirectly on the individual, their families and communities. </a:t>
            </a:r>
          </a:p>
          <a:p>
            <a:pPr marL="0" lvl="1" indent="0">
              <a:buNone/>
            </a:pPr>
            <a:r>
              <a:rPr lang="en-US" sz="1500" dirty="0"/>
              <a:t>There is clear evidence that good work improves health and wellbeing across people’s lives, not only from an economic standpoint but also in terms of quality of life. ‘Good work’ means having not only a work environment that is safe, but also having a sense of security, autonomy, good line management and communication within an </a:t>
            </a:r>
            <a:r>
              <a:rPr lang="en-US" sz="1500" dirty="0" err="1"/>
              <a:t>organisation</a:t>
            </a:r>
            <a:r>
              <a:rPr lang="en-US" sz="1500" dirty="0"/>
              <a:t>.</a:t>
            </a:r>
          </a:p>
          <a:p>
            <a:pPr marL="0" lvl="1" indent="0">
              <a:buNone/>
            </a:pPr>
            <a:r>
              <a:rPr lang="en-US" sz="1500" dirty="0"/>
              <a:t>There is also evidence that shows that good quality work protects against social exclusion through the provision of:</a:t>
            </a:r>
          </a:p>
          <a:p>
            <a:pPr lvl="3">
              <a:lnSpc>
                <a:spcPct val="120000"/>
              </a:lnSpc>
              <a:spcAft>
                <a:spcPts val="0"/>
              </a:spcAft>
            </a:pPr>
            <a:r>
              <a:rPr lang="en-US" sz="1500" dirty="0"/>
              <a:t>Income</a:t>
            </a:r>
          </a:p>
          <a:p>
            <a:pPr lvl="3">
              <a:lnSpc>
                <a:spcPct val="120000"/>
              </a:lnSpc>
              <a:spcAft>
                <a:spcPts val="0"/>
              </a:spcAft>
            </a:pPr>
            <a:r>
              <a:rPr lang="en-US" sz="1500" dirty="0"/>
              <a:t>social interaction</a:t>
            </a:r>
          </a:p>
          <a:p>
            <a:pPr lvl="3">
              <a:lnSpc>
                <a:spcPct val="120000"/>
              </a:lnSpc>
              <a:spcAft>
                <a:spcPts val="0"/>
              </a:spcAft>
            </a:pPr>
            <a:r>
              <a:rPr lang="en-US" sz="1500" dirty="0"/>
              <a:t>a core role</a:t>
            </a:r>
          </a:p>
          <a:p>
            <a:pPr lvl="3">
              <a:lnSpc>
                <a:spcPct val="120000"/>
              </a:lnSpc>
              <a:spcAft>
                <a:spcPts val="0"/>
              </a:spcAft>
            </a:pPr>
            <a:r>
              <a:rPr lang="en-US" sz="1500" dirty="0"/>
              <a:t>identity and purpose</a:t>
            </a:r>
            <a:endParaRPr lang="en-GB" sz="1500" dirty="0"/>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22</a:t>
            </a:fld>
            <a:endParaRPr lang="en-US"/>
          </a:p>
        </p:txBody>
      </p:sp>
    </p:spTree>
    <p:extLst>
      <p:ext uri="{BB962C8B-B14F-4D97-AF65-F5344CB8AC3E}">
        <p14:creationId xmlns:p14="http://schemas.microsoft.com/office/powerpoint/2010/main" val="275021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1900" b="1" dirty="0"/>
              <a:t>Creating healthy workplaces entails supporting disabled people and people with long-term health conditions. It is also important to ensure the health and wellbeing of healthy employees who do not have existing health conditions is maintained, as work and the workplace also play a pivotal role in this.</a:t>
            </a:r>
          </a:p>
          <a:p>
            <a:pPr marL="0" lvl="1" indent="0">
              <a:buNone/>
            </a:pPr>
            <a:r>
              <a:rPr lang="en-US" sz="1500" dirty="0"/>
              <a:t>Jobs need to be sustainable and offer a minimum level of quality, which should include:</a:t>
            </a:r>
          </a:p>
          <a:p>
            <a:pPr lvl="3">
              <a:spcAft>
                <a:spcPts val="0"/>
              </a:spcAft>
            </a:pPr>
            <a:r>
              <a:rPr lang="en-US" dirty="0"/>
              <a:t>a decent living wage</a:t>
            </a:r>
          </a:p>
          <a:p>
            <a:pPr lvl="3">
              <a:spcAft>
                <a:spcPts val="0"/>
              </a:spcAft>
            </a:pPr>
            <a:r>
              <a:rPr lang="en-US" dirty="0"/>
              <a:t>opportunities for in-work development</a:t>
            </a:r>
          </a:p>
          <a:p>
            <a:pPr lvl="3">
              <a:spcAft>
                <a:spcPts val="0"/>
              </a:spcAft>
            </a:pPr>
            <a:r>
              <a:rPr lang="en-US" dirty="0"/>
              <a:t>flexibility to enable people to balance work and family life</a:t>
            </a:r>
          </a:p>
          <a:p>
            <a:pPr lvl="3">
              <a:spcAft>
                <a:spcPts val="0"/>
              </a:spcAft>
            </a:pPr>
            <a:r>
              <a:rPr lang="en-US" dirty="0"/>
              <a:t>protection from adverse working conditions that can damage health</a:t>
            </a:r>
          </a:p>
          <a:p>
            <a:pPr marL="0" lvl="1" indent="0">
              <a:buNone/>
            </a:pPr>
            <a:r>
              <a:rPr lang="en-US" sz="1500" dirty="0"/>
              <a:t>Mental health and musculoskeletal (MSK) conditions remain 2 of the leading causes of sickness absence. The following sections outline the burden these conditions place on individuals of working age and their employers.</a:t>
            </a:r>
            <a:endParaRPr lang="en-GB" sz="1500" dirty="0"/>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23</a:t>
            </a:fld>
            <a:endParaRPr lang="en-US"/>
          </a:p>
        </p:txBody>
      </p:sp>
    </p:spTree>
    <p:extLst>
      <p:ext uri="{BB962C8B-B14F-4D97-AF65-F5344CB8AC3E}">
        <p14:creationId xmlns:p14="http://schemas.microsoft.com/office/powerpoint/2010/main" val="3058711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sz="1600" b="1" dirty="0"/>
              <a:t>The pain and disability of poor MSK health limits independence and the ability to participate in family, social and working life. It is estimated that 17.8 million people live with an MSK condition in the UK, and according to Arthritis Research UK, only 59.4% of people of working age with an MSK condition are in work. Furthermore, around 1 in 5 people with arthritis have depression.</a:t>
            </a:r>
          </a:p>
          <a:p>
            <a:pPr marL="0" lvl="1" indent="0">
              <a:buNone/>
            </a:pPr>
            <a:r>
              <a:rPr lang="en-US" sz="1200" dirty="0"/>
              <a:t>In 2017, MSK problems were the second most common cause of sickness absence, accounting for 28.2 million days lost in work (17.7% of total sickness absences). The most common cause of sickness absence was acute illnesses such as cough and colds, which accounted for 34.3 million days lost. adults in employment spend a large proportion of their time in work, our jobs and our workplaces can have a big impact on our health and wellbeing. In fact, employment can impact both directly and indirectly on the individual, their families and communities. </a:t>
            </a:r>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24</a:t>
            </a:fld>
            <a:endParaRPr lang="en-US"/>
          </a:p>
        </p:txBody>
      </p:sp>
    </p:spTree>
    <p:extLst>
      <p:ext uri="{BB962C8B-B14F-4D97-AF65-F5344CB8AC3E}">
        <p14:creationId xmlns:p14="http://schemas.microsoft.com/office/powerpoint/2010/main" val="788106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6F6F6E"/>
                </a:solidFill>
                <a:effectLst/>
                <a:latin typeface="Lato" panose="020F0502020204030203" pitchFamily="34" charset="0"/>
              </a:rPr>
              <a:t>The prevalence of mental ill health at work</a:t>
            </a:r>
          </a:p>
          <a:p>
            <a:pPr algn="l"/>
            <a:r>
              <a:rPr lang="en-US" b="1" i="0" dirty="0">
                <a:solidFill>
                  <a:srgbClr val="6F6F6E"/>
                </a:solidFill>
                <a:effectLst/>
                <a:latin typeface="Lato" panose="020F0502020204030203" pitchFamily="34" charset="0"/>
              </a:rPr>
              <a:t>According to Mental Health First Aid England</a:t>
            </a:r>
          </a:p>
          <a:p>
            <a:pPr algn="l"/>
            <a:r>
              <a:rPr lang="en-US" b="0" i="0" dirty="0">
                <a:solidFill>
                  <a:srgbClr val="6F6F6E"/>
                </a:solidFill>
                <a:effectLst/>
                <a:latin typeface="Lato" panose="020F0502020204030203" pitchFamily="34" charset="0"/>
              </a:rPr>
              <a:t> 1.  At any one time, one in six people of the working age population of Britain experience symptoms associated with mental ill health.</a:t>
            </a:r>
          </a:p>
          <a:p>
            <a:pPr algn="l"/>
            <a:r>
              <a:rPr lang="en-US" b="0" i="0" dirty="0">
                <a:solidFill>
                  <a:srgbClr val="6F6F6E"/>
                </a:solidFill>
                <a:effectLst/>
                <a:latin typeface="Lato" panose="020F0502020204030203" pitchFamily="34" charset="0"/>
              </a:rPr>
              <a:t> 2.  50% of employees have experienced at least one characteristic of burn out due to greater job demands and expectations, lack of social interaction and lack of boundaries between work and home life. </a:t>
            </a:r>
          </a:p>
          <a:p>
            <a:pPr algn="l"/>
            <a:r>
              <a:rPr lang="en-US" b="0" i="0" dirty="0">
                <a:solidFill>
                  <a:srgbClr val="6F6F6E"/>
                </a:solidFill>
                <a:effectLst/>
                <a:latin typeface="Lato" panose="020F0502020204030203" pitchFamily="34" charset="0"/>
              </a:rPr>
              <a:t>3.  Almost half of workers (46%) say they’ve worked in recent months despite not feeling physically or mentally well enough to perform their duties.</a:t>
            </a:r>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25</a:t>
            </a:fld>
            <a:endParaRPr lang="en-US"/>
          </a:p>
        </p:txBody>
      </p:sp>
    </p:spTree>
    <p:extLst>
      <p:ext uri="{BB962C8B-B14F-4D97-AF65-F5344CB8AC3E}">
        <p14:creationId xmlns:p14="http://schemas.microsoft.com/office/powerpoint/2010/main" val="111316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It is difficult for humankind to constantly be on top of each domain of their own wellbeing. </a:t>
            </a:r>
          </a:p>
          <a:p>
            <a:r>
              <a:rPr lang="en-GB" dirty="0"/>
              <a:t>Most of us will, at one time or another, struggle or neglect part of this pyramid of wellbeing. </a:t>
            </a:r>
          </a:p>
          <a:p>
            <a:r>
              <a:rPr lang="en-GB" dirty="0"/>
              <a:t>Wellbeing can be different for everyone, we all have different wants and needs, this provides us all with differing opportunities to maintain our wellbeing.</a:t>
            </a:r>
          </a:p>
          <a:p>
            <a:r>
              <a:rPr lang="en-GB" dirty="0"/>
              <a:t>Maintenance of your wellbeing is important, do what is right for you and your loved ones, make the little moments count so they can be base when the big moments come along.</a:t>
            </a:r>
          </a:p>
          <a:p>
            <a:endParaRPr lang="en-US" dirty="0"/>
          </a:p>
          <a:p>
            <a:r>
              <a:rPr lang="en-US" dirty="0"/>
              <a:t>2. Holistic health is an approach to wellness that simultaneously addresses the physical, mental, emotional, social, and spiritual components of health.</a:t>
            </a:r>
            <a:r>
              <a:rPr lang="en-GB" dirty="0"/>
              <a:t>  </a:t>
            </a:r>
          </a:p>
          <a:p>
            <a:r>
              <a:rPr lang="en-US" dirty="0"/>
              <a:t>A holistic approach reminds you that the whole is made up of many interdependent parts. In the case of the individual, when one part is out of balance or neglected, it affects the other parts.</a:t>
            </a:r>
            <a:r>
              <a:rPr lang="en-GB" dirty="0"/>
              <a:t> Be aware that you are providing yourself with the right balance for your wellbeing to thrive.</a:t>
            </a:r>
          </a:p>
          <a:p>
            <a:endParaRPr lang="en-GB" dirty="0"/>
          </a:p>
          <a:p>
            <a:r>
              <a:rPr lang="en-GB" dirty="0"/>
              <a:t>3. Above all else, strive for Happiness.</a:t>
            </a:r>
          </a:p>
          <a:p>
            <a:r>
              <a:rPr lang="en-GB" dirty="0"/>
              <a:t>Smile and the world smiles with you.</a:t>
            </a:r>
          </a:p>
          <a:p>
            <a:r>
              <a:rPr lang="en-GB" dirty="0"/>
              <a:t>Happiness is the best form of health.</a:t>
            </a:r>
          </a:p>
          <a:p>
            <a:r>
              <a:rPr lang="en-GB" dirty="0"/>
              <a:t>Try to be a rainbow in someone else’s cloud.</a:t>
            </a:r>
          </a:p>
          <a:p>
            <a:r>
              <a:rPr lang="en-GB" dirty="0"/>
              <a:t>Happiness comes in waves, it’ll always come back.</a:t>
            </a:r>
          </a:p>
          <a:p>
            <a:r>
              <a:rPr lang="en-GB" dirty="0"/>
              <a:t>No rain, no flowers.</a:t>
            </a:r>
          </a:p>
          <a:p>
            <a:r>
              <a:rPr lang="en-GB" dirty="0"/>
              <a:t>We grow through what we go through.</a:t>
            </a:r>
          </a:p>
          <a:p>
            <a:r>
              <a:rPr lang="en-GB" dirty="0"/>
              <a:t>Smile, it makes people wonder what you’re up to!</a:t>
            </a:r>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5</a:t>
            </a:fld>
            <a:endParaRPr lang="en-US"/>
          </a:p>
        </p:txBody>
      </p:sp>
    </p:spTree>
    <p:extLst>
      <p:ext uri="{BB962C8B-B14F-4D97-AF65-F5344CB8AC3E}">
        <p14:creationId xmlns:p14="http://schemas.microsoft.com/office/powerpoint/2010/main" val="240270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 Assistance </a:t>
            </a:r>
            <a:r>
              <a:rPr lang="en-US" dirty="0" err="1"/>
              <a:t>Programmes</a:t>
            </a:r>
            <a:r>
              <a:rPr lang="en-US" dirty="0"/>
              <a:t> are 24/7 confidential support services which employers sign up to. Check to see if your employer provides one. If support is not available through your employer, </a:t>
            </a:r>
            <a:r>
              <a:rPr lang="en-US" dirty="0">
                <a:hlinkClick r:id="rId3"/>
              </a:rPr>
              <a:t>https://www.citizensadvice.org.uk/</a:t>
            </a:r>
            <a:r>
              <a:rPr lang="en-US" dirty="0"/>
              <a:t> assist with advice on things life can throw at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 well as being able to offer help on everyday matters, they are there too for more serious problems such as medical or personal issues. They offer a free, confidential and impartial service. </a:t>
            </a:r>
            <a:endParaRPr lang="en-GB" dirty="0"/>
          </a:p>
          <a:p>
            <a:endParaRPr lang="en-US" dirty="0"/>
          </a:p>
          <a:p>
            <a:r>
              <a:rPr lang="en-US" sz="1600" b="0" dirty="0"/>
              <a:t>They can provide guidance on common aspects of life which include;</a:t>
            </a:r>
            <a:endParaRPr lang="en-US" sz="1600" dirty="0"/>
          </a:p>
          <a:p>
            <a:pPr marL="458788" lvl="1" indent="-285750">
              <a:buFont typeface="Arial" panose="020B0604020202020204" pitchFamily="34" charset="0"/>
              <a:buChar char="•"/>
            </a:pPr>
            <a:r>
              <a:rPr lang="en-US" sz="1600" b="0" dirty="0"/>
              <a:t>Home, family and work issues as well as financial matters including debt, buying a house and consumer rights. </a:t>
            </a:r>
          </a:p>
          <a:p>
            <a:pPr marL="458788" lvl="1" indent="-285750">
              <a:buFont typeface="Arial" panose="020B0604020202020204" pitchFamily="34" charset="0"/>
              <a:buChar char="•"/>
            </a:pPr>
            <a:r>
              <a:rPr lang="en-US" sz="1600" b="0" dirty="0"/>
              <a:t>Medical concerns</a:t>
            </a:r>
          </a:p>
          <a:p>
            <a:pPr marL="458788" lvl="1" indent="-285750">
              <a:buFont typeface="Arial" panose="020B0604020202020204" pitchFamily="34" charset="0"/>
              <a:buChar char="•"/>
            </a:pPr>
            <a:r>
              <a:rPr lang="en-US" sz="1600" b="0" dirty="0"/>
              <a:t>Challenging situations </a:t>
            </a:r>
          </a:p>
          <a:p>
            <a:endParaRPr lang="en-US" dirty="0"/>
          </a:p>
        </p:txBody>
      </p:sp>
      <p:sp>
        <p:nvSpPr>
          <p:cNvPr id="4" name="Slide Number Placeholder 3"/>
          <p:cNvSpPr>
            <a:spLocks noGrp="1"/>
          </p:cNvSpPr>
          <p:nvPr>
            <p:ph type="sldNum" sz="quarter" idx="5"/>
          </p:nvPr>
        </p:nvSpPr>
        <p:spPr/>
        <p:txBody>
          <a:bodyPr/>
          <a:lstStyle/>
          <a:p>
            <a:fld id="{944B3261-3772-4B72-B92F-03699BE162E0}" type="slidenum">
              <a:rPr lang="en-US" smtClean="0"/>
              <a:t>6</a:t>
            </a:fld>
            <a:endParaRPr lang="en-US"/>
          </a:p>
        </p:txBody>
      </p:sp>
    </p:spTree>
    <p:extLst>
      <p:ext uri="{BB962C8B-B14F-4D97-AF65-F5344CB8AC3E}">
        <p14:creationId xmlns:p14="http://schemas.microsoft.com/office/powerpoint/2010/main" val="2986715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Exercise can be daunting, but can bring joy and a feel good factor with it. You don’t have to run 10 miles or lift countless heavy weights for it to impact your life. Check out free online resources for body weight exercises. </a:t>
            </a:r>
          </a:p>
          <a:p>
            <a:pPr lvl="1"/>
            <a:r>
              <a:rPr lang="en-GB" dirty="0"/>
              <a:t>You can do them anywhere in your home.</a:t>
            </a:r>
          </a:p>
          <a:p>
            <a:pPr lvl="1"/>
            <a:r>
              <a:rPr lang="en-GB" dirty="0"/>
              <a:t>No need for expensive gym memberships or equipment.</a:t>
            </a:r>
          </a:p>
          <a:p>
            <a:pPr lvl="1"/>
            <a:r>
              <a:rPr lang="en-GB" dirty="0"/>
              <a:t>Anyone can join in, kids, partners, parents even Grandparents will be able to keep up.</a:t>
            </a:r>
          </a:p>
          <a:p>
            <a:pPr marL="0" lvl="1" indent="0">
              <a:buNone/>
            </a:pPr>
            <a:r>
              <a:rPr lang="en-GB" dirty="0"/>
              <a:t>Check out websites such as </a:t>
            </a:r>
            <a:r>
              <a:rPr lang="en-GB" dirty="0">
                <a:hlinkClick r:id="rId3"/>
              </a:rPr>
              <a:t>www.livestrong.com</a:t>
            </a:r>
            <a:r>
              <a:rPr lang="en-GB" dirty="0"/>
              <a:t> or find a video on YouTube</a:t>
            </a:r>
          </a:p>
          <a:p>
            <a:pPr marL="0" lvl="1" indent="0">
              <a:buNone/>
            </a:pPr>
            <a:r>
              <a:rPr lang="en-GB" dirty="0"/>
              <a:t>Play video</a:t>
            </a:r>
          </a:p>
        </p:txBody>
      </p:sp>
      <p:sp>
        <p:nvSpPr>
          <p:cNvPr id="4" name="Slide Number Placeholder 3"/>
          <p:cNvSpPr>
            <a:spLocks noGrp="1"/>
          </p:cNvSpPr>
          <p:nvPr>
            <p:ph type="sldNum" sz="quarter" idx="5"/>
          </p:nvPr>
        </p:nvSpPr>
        <p:spPr/>
        <p:txBody>
          <a:bodyPr/>
          <a:lstStyle/>
          <a:p>
            <a:fld id="{944B3261-3772-4B72-B92F-03699BE162E0}" type="slidenum">
              <a:rPr lang="en-US" smtClean="0"/>
              <a:t>7</a:t>
            </a:fld>
            <a:endParaRPr lang="en-US"/>
          </a:p>
        </p:txBody>
      </p:sp>
    </p:spTree>
    <p:extLst>
      <p:ext uri="{BB962C8B-B14F-4D97-AF65-F5344CB8AC3E}">
        <p14:creationId xmlns:p14="http://schemas.microsoft.com/office/powerpoint/2010/main" val="249109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on slide</a:t>
            </a:r>
          </a:p>
        </p:txBody>
      </p:sp>
      <p:sp>
        <p:nvSpPr>
          <p:cNvPr id="4" name="Slide Number Placeholder 3"/>
          <p:cNvSpPr>
            <a:spLocks noGrp="1"/>
          </p:cNvSpPr>
          <p:nvPr>
            <p:ph type="sldNum" sz="quarter" idx="5"/>
          </p:nvPr>
        </p:nvSpPr>
        <p:spPr/>
        <p:txBody>
          <a:bodyPr/>
          <a:lstStyle/>
          <a:p>
            <a:fld id="{944B3261-3772-4B72-B92F-03699BE162E0}" type="slidenum">
              <a:rPr lang="en-US" smtClean="0"/>
              <a:t>8</a:t>
            </a:fld>
            <a:endParaRPr lang="en-US"/>
          </a:p>
        </p:txBody>
      </p:sp>
    </p:spTree>
    <p:extLst>
      <p:ext uri="{BB962C8B-B14F-4D97-AF65-F5344CB8AC3E}">
        <p14:creationId xmlns:p14="http://schemas.microsoft.com/office/powerpoint/2010/main" val="53965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eat has a big impact on how we feel, mentally as well as physically. Your brain needs nutrients to stay healthy, certain types of food contain essential components for good mental health. Remember what is good for you physically is good for you mentally”</a:t>
            </a:r>
          </a:p>
          <a:p>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9</a:t>
            </a:fld>
            <a:endParaRPr lang="en-US"/>
          </a:p>
        </p:txBody>
      </p:sp>
    </p:spTree>
    <p:extLst>
      <p:ext uri="{BB962C8B-B14F-4D97-AF65-F5344CB8AC3E}">
        <p14:creationId xmlns:p14="http://schemas.microsoft.com/office/powerpoint/2010/main" val="26822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Tahoma" panose="020B0604030504040204" pitchFamily="34" charset="0"/>
                <a:ea typeface="Tahoma" panose="020B0604030504040204" pitchFamily="34" charset="0"/>
                <a:cs typeface="Tahoma" panose="020B0604030504040204" pitchFamily="34" charset="0"/>
              </a:rPr>
              <a:t>“Drinking too much and too often can contribute to a low mood. Take on more water and drink less to help maintain a positive mindset”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ffectLst/>
              <a:latin typeface="Constantia" panose="02030602050306030303" pitchFamily="18" charset="0"/>
              <a:ea typeface="Constantia" panose="020306020503060303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effectLst/>
                <a:latin typeface="Constantia" panose="02030602050306030303" pitchFamily="18" charset="0"/>
                <a:ea typeface="Constantia" panose="02030602050306030303" pitchFamily="18" charset="0"/>
                <a:cs typeface="Times New Roman" panose="02020603050405020304" pitchFamily="18" charset="0"/>
              </a:rPr>
              <a:t>Regularly drinking more than 14 units of alcohol a week risks damaging your health.</a:t>
            </a:r>
            <a:endParaRPr lang="en-GB" dirty="0">
              <a:solidFill>
                <a:schemeClr val="tx2"/>
              </a:solidFill>
              <a:effectLst/>
              <a:latin typeface="Constantia" panose="02030602050306030303" pitchFamily="18" charset="0"/>
              <a:ea typeface="Constantia" panose="02030602050306030303" pitchFamily="18" charset="0"/>
              <a:cs typeface="Times New Roman" panose="02020603050405020304" pitchFamily="18" charset="0"/>
            </a:endParaRPr>
          </a:p>
          <a:p>
            <a:endParaRPr lang="en-GB" dirty="0"/>
          </a:p>
          <a:p>
            <a:r>
              <a:rPr lang="en-US" dirty="0"/>
              <a:t>To keep health risks from alcohol to a low level if you drink most weeks:</a:t>
            </a:r>
          </a:p>
          <a:p>
            <a:endParaRPr lang="en-US" dirty="0"/>
          </a:p>
          <a:p>
            <a:r>
              <a:rPr lang="en-US" dirty="0"/>
              <a:t>men and women are advised not to drink more than 14 units a week on a regular basis</a:t>
            </a:r>
          </a:p>
          <a:p>
            <a:r>
              <a:rPr lang="en-US" dirty="0"/>
              <a:t>spread your drinking over 3 or more days if you regularly drink as much as 14 units a week</a:t>
            </a:r>
          </a:p>
          <a:p>
            <a:r>
              <a:rPr lang="en-US" dirty="0"/>
              <a:t>if you want to cut down, try to have several drink-free days each week</a:t>
            </a:r>
          </a:p>
          <a:p>
            <a:r>
              <a:rPr lang="en-US" dirty="0"/>
              <a:t>If you're pregnant or think you could become pregnant, the safest approach is not to drink alcohol at all to keep risks to your baby to a minimum.</a:t>
            </a:r>
          </a:p>
          <a:p>
            <a:endParaRPr lang="en-US" dirty="0"/>
          </a:p>
        </p:txBody>
      </p:sp>
      <p:sp>
        <p:nvSpPr>
          <p:cNvPr id="4" name="Slide Number Placeholder 3"/>
          <p:cNvSpPr>
            <a:spLocks noGrp="1"/>
          </p:cNvSpPr>
          <p:nvPr>
            <p:ph type="sldNum" sz="quarter" idx="5"/>
          </p:nvPr>
        </p:nvSpPr>
        <p:spPr/>
        <p:txBody>
          <a:bodyPr/>
          <a:lstStyle/>
          <a:p>
            <a:fld id="{944B3261-3772-4B72-B92F-03699BE162E0}" type="slidenum">
              <a:rPr lang="en-US" smtClean="0"/>
              <a:t>10</a:t>
            </a:fld>
            <a:endParaRPr lang="en-US"/>
          </a:p>
        </p:txBody>
      </p:sp>
    </p:spTree>
    <p:extLst>
      <p:ext uri="{BB962C8B-B14F-4D97-AF65-F5344CB8AC3E}">
        <p14:creationId xmlns:p14="http://schemas.microsoft.com/office/powerpoint/2010/main" val="39386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organisations can provide information that can help you maintain or improve your health.</a:t>
            </a:r>
          </a:p>
        </p:txBody>
      </p:sp>
      <p:sp>
        <p:nvSpPr>
          <p:cNvPr id="4" name="Slide Number Placeholder 3"/>
          <p:cNvSpPr>
            <a:spLocks noGrp="1"/>
          </p:cNvSpPr>
          <p:nvPr>
            <p:ph type="sldNum" sz="quarter" idx="5"/>
          </p:nvPr>
        </p:nvSpPr>
        <p:spPr/>
        <p:txBody>
          <a:bodyPr/>
          <a:lstStyle/>
          <a:p>
            <a:fld id="{944B3261-3772-4B72-B92F-03699BE162E0}" type="slidenum">
              <a:rPr lang="en-US" smtClean="0"/>
              <a:t>11</a:t>
            </a:fld>
            <a:endParaRPr lang="en-US"/>
          </a:p>
        </p:txBody>
      </p:sp>
    </p:spTree>
    <p:extLst>
      <p:ext uri="{BB962C8B-B14F-4D97-AF65-F5344CB8AC3E}">
        <p14:creationId xmlns:p14="http://schemas.microsoft.com/office/powerpoint/2010/main" val="197768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ahoma" panose="020B0604030504040204" pitchFamily="34" charset="0"/>
                <a:ea typeface="Tahoma" panose="020B0604030504040204" pitchFamily="34" charset="0"/>
                <a:cs typeface="Tahoma" panose="020B0604030504040204" pitchFamily="34" charset="0"/>
              </a:rPr>
              <a:t>Telling somebody that you are sad can take some of the sadness away and sharing joy will add more joy. We often crave closeness to other people and sharing feelings helps</a:t>
            </a:r>
          </a:p>
          <a:p>
            <a:endParaRPr lang="en-US" sz="1200" dirty="0">
              <a:effectLst/>
              <a:latin typeface="Tahoma" panose="020B0604030504040204" pitchFamily="34" charset="0"/>
              <a:ea typeface="Tahoma" panose="020B0604030504040204" pitchFamily="34" charset="0"/>
              <a:cs typeface="Tahoma" panose="020B0604030504040204" pitchFamily="34" charset="0"/>
            </a:endParaRPr>
          </a:p>
          <a:p>
            <a:r>
              <a:rPr lang="en-US" sz="1200" dirty="0">
                <a:effectLst/>
                <a:latin typeface="Tahoma" panose="020B0604030504040204" pitchFamily="34" charset="0"/>
                <a:ea typeface="Tahoma" panose="020B0604030504040204" pitchFamily="34" charset="0"/>
                <a:cs typeface="Tahoma" panose="020B0604030504040204" pitchFamily="34" charset="0"/>
              </a:rPr>
              <a:t>There are many reasons why mental health has become such a huge issue in the workplace today, but one factor is that many cases go </a:t>
            </a:r>
            <a:r>
              <a:rPr lang="en-US" sz="1200" dirty="0" err="1">
                <a:effectLst/>
                <a:latin typeface="Tahoma" panose="020B0604030504040204" pitchFamily="34" charset="0"/>
                <a:ea typeface="Tahoma" panose="020B0604030504040204" pitchFamily="34" charset="0"/>
                <a:cs typeface="Tahoma" panose="020B0604030504040204" pitchFamily="34" charset="0"/>
              </a:rPr>
              <a:t>unrecognised</a:t>
            </a:r>
            <a:r>
              <a:rPr lang="en-US" sz="1200" dirty="0">
                <a:effectLst/>
                <a:latin typeface="Tahoma" panose="020B0604030504040204" pitchFamily="34" charset="0"/>
                <a:ea typeface="Tahoma" panose="020B0604030504040204" pitchFamily="34" charset="0"/>
                <a:cs typeface="Tahoma" panose="020B0604030504040204" pitchFamily="34" charset="0"/>
              </a:rPr>
              <a:t>. </a:t>
            </a:r>
          </a:p>
          <a:p>
            <a:endParaRPr lang="en-US" sz="1200" dirty="0">
              <a:effectLst/>
              <a:latin typeface="Tahoma" panose="020B0604030504040204" pitchFamily="34" charset="0"/>
              <a:ea typeface="Tahoma" panose="020B0604030504040204" pitchFamily="34" charset="0"/>
              <a:cs typeface="Tahoma" panose="020B0604030504040204" pitchFamily="34" charset="0"/>
            </a:endParaRPr>
          </a:p>
          <a:p>
            <a:r>
              <a:rPr lang="en-US" sz="1200" dirty="0">
                <a:effectLst/>
                <a:latin typeface="Tahoma" panose="020B0604030504040204" pitchFamily="34" charset="0"/>
                <a:ea typeface="Tahoma" panose="020B0604030504040204" pitchFamily="34" charset="0"/>
                <a:cs typeface="Tahoma" panose="020B0604030504040204" pitchFamily="34" charset="0"/>
              </a:rPr>
              <a:t>The following slide identifies some of the common signs that someone with mental health may experience.</a:t>
            </a:r>
            <a:endParaRPr lang="en-GB" dirty="0"/>
          </a:p>
        </p:txBody>
      </p:sp>
      <p:sp>
        <p:nvSpPr>
          <p:cNvPr id="4" name="Slide Number Placeholder 3"/>
          <p:cNvSpPr>
            <a:spLocks noGrp="1"/>
          </p:cNvSpPr>
          <p:nvPr>
            <p:ph type="sldNum" sz="quarter" idx="5"/>
          </p:nvPr>
        </p:nvSpPr>
        <p:spPr/>
        <p:txBody>
          <a:bodyPr/>
          <a:lstStyle/>
          <a:p>
            <a:fld id="{944B3261-3772-4B72-B92F-03699BE162E0}" type="slidenum">
              <a:rPr lang="en-US" smtClean="0"/>
              <a:t>13</a:t>
            </a:fld>
            <a:endParaRPr lang="en-US"/>
          </a:p>
        </p:txBody>
      </p:sp>
    </p:spTree>
    <p:extLst>
      <p:ext uri="{BB962C8B-B14F-4D97-AF65-F5344CB8AC3E}">
        <p14:creationId xmlns:p14="http://schemas.microsoft.com/office/powerpoint/2010/main" val="3279022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1"/>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77084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24" name="Picture Placeholder 19">
            <a:extLst>
              <a:ext uri="{FF2B5EF4-FFF2-40B4-BE49-F238E27FC236}">
                <a16:creationId xmlns:a16="http://schemas.microsoft.com/office/drawing/2014/main" id="{2C0F9D41-DF32-BA37-58B1-42EB780E32C3}"/>
              </a:ext>
            </a:extLst>
          </p:cNvPr>
          <p:cNvSpPr>
            <a:spLocks noGrp="1"/>
          </p:cNvSpPr>
          <p:nvPr>
            <p:ph type="pic" sz="quarter" idx="28"/>
          </p:nvPr>
        </p:nvSpPr>
        <p:spPr>
          <a:xfrm>
            <a:off x="3282537" y="1828800"/>
            <a:ext cx="2847975" cy="1877981"/>
          </a:xfrm>
        </p:spPr>
        <p:txBody>
          <a:bodyPr/>
          <a:lstStyle/>
          <a:p>
            <a:endParaRPr lang="en-US" dirty="0"/>
          </a:p>
        </p:txBody>
      </p:sp>
      <p:sp>
        <p:nvSpPr>
          <p:cNvPr id="26" name="Picture Placeholder 19">
            <a:extLst>
              <a:ext uri="{FF2B5EF4-FFF2-40B4-BE49-F238E27FC236}">
                <a16:creationId xmlns:a16="http://schemas.microsoft.com/office/drawing/2014/main" id="{33A08EEC-EF0A-0023-1854-1BDF9CEBAC5F}"/>
              </a:ext>
            </a:extLst>
          </p:cNvPr>
          <p:cNvSpPr>
            <a:spLocks noGrp="1"/>
          </p:cNvSpPr>
          <p:nvPr>
            <p:ph type="pic" sz="quarter" idx="30"/>
          </p:nvPr>
        </p:nvSpPr>
        <p:spPr>
          <a:xfrm>
            <a:off x="6260274" y="1828800"/>
            <a:ext cx="2847975" cy="1877981"/>
          </a:xfrm>
        </p:spPr>
        <p:txBody>
          <a:bodyPr/>
          <a:lstStyle/>
          <a:p>
            <a:endParaRPr lang="en-US"/>
          </a:p>
        </p:txBody>
      </p:sp>
      <p:sp>
        <p:nvSpPr>
          <p:cNvPr id="20" name="Picture Placeholder 19">
            <a:extLst>
              <a:ext uri="{FF2B5EF4-FFF2-40B4-BE49-F238E27FC236}">
                <a16:creationId xmlns:a16="http://schemas.microsoft.com/office/drawing/2014/main" id="{6D61B0BC-97F3-6A51-C9F7-47668E3B00A8}"/>
              </a:ext>
            </a:extLst>
          </p:cNvPr>
          <p:cNvSpPr>
            <a:spLocks noGrp="1"/>
          </p:cNvSpPr>
          <p:nvPr>
            <p:ph type="pic" sz="quarter" idx="27"/>
          </p:nvPr>
        </p:nvSpPr>
        <p:spPr>
          <a:xfrm>
            <a:off x="304800" y="1828800"/>
            <a:ext cx="2847975" cy="1877981"/>
          </a:xfrm>
        </p:spPr>
        <p:txBody>
          <a:bodyPr/>
          <a:lstStyle/>
          <a:p>
            <a:endParaRPr lang="en-US"/>
          </a:p>
        </p:txBody>
      </p:sp>
      <p:sp>
        <p:nvSpPr>
          <p:cNvPr id="7" name="Text Placeholder 8">
            <a:extLst>
              <a:ext uri="{FF2B5EF4-FFF2-40B4-BE49-F238E27FC236}">
                <a16:creationId xmlns:a16="http://schemas.microsoft.com/office/drawing/2014/main" id="{A56C70A5-C85B-EB92-5FDC-D60A0EB21BAC}"/>
              </a:ext>
            </a:extLst>
          </p:cNvPr>
          <p:cNvSpPr>
            <a:spLocks noGrp="1"/>
          </p:cNvSpPr>
          <p:nvPr>
            <p:ph type="body" sz="quarter" idx="26"/>
          </p:nvPr>
        </p:nvSpPr>
        <p:spPr>
          <a:xfrm>
            <a:off x="304800" y="3706781"/>
            <a:ext cx="2847423" cy="2465419"/>
          </a:xfrm>
          <a:solidFill>
            <a:schemeClr val="bg1"/>
          </a:solidFill>
        </p:spPr>
        <p:txBody>
          <a:bodyPr lIns="91440" tIns="91440">
            <a:normAutofit/>
          </a:bodyPr>
          <a:lstStyle>
            <a:lvl1pPr>
              <a:defRPr sz="1100" spc="-30" baseline="0">
                <a:solidFill>
                  <a:schemeClr val="tx2"/>
                </a:solidFill>
              </a:defRPr>
            </a:lvl1pPr>
            <a:lvl2pPr marL="0" indent="0">
              <a:spcBef>
                <a:spcPts val="200"/>
              </a:spcBef>
              <a:spcAft>
                <a:spcPts val="200"/>
              </a:spcAft>
              <a:buClr>
                <a:schemeClr val="accent1"/>
              </a:buClr>
              <a:buNone/>
              <a:defRPr sz="1050" spc="-30" baseline="0">
                <a:solidFill>
                  <a:schemeClr val="tx2"/>
                </a:solidFill>
              </a:defRPr>
            </a:lvl2pPr>
            <a:lvl3pPr marL="115888" indent="-115888">
              <a:spcBef>
                <a:spcPts val="200"/>
              </a:spcBef>
              <a:spcAft>
                <a:spcPts val="200"/>
              </a:spcAft>
              <a:buClr>
                <a:schemeClr val="accent1"/>
              </a:buClr>
              <a:defRPr sz="1000" spc="-30" baseline="0">
                <a:solidFill>
                  <a:schemeClr val="tx2"/>
                </a:solidFill>
              </a:defRPr>
            </a:lvl3pPr>
            <a:lvl4pPr marL="227013" indent="-111125">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CC2E4275-E998-4B98-A5AD-F86FAA36DFA6}"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25" name="Text Placeholder 8">
            <a:extLst>
              <a:ext uri="{FF2B5EF4-FFF2-40B4-BE49-F238E27FC236}">
                <a16:creationId xmlns:a16="http://schemas.microsoft.com/office/drawing/2014/main" id="{965D9A0B-AC50-BF3B-51E1-D8A37CB8E797}"/>
              </a:ext>
            </a:extLst>
          </p:cNvPr>
          <p:cNvSpPr>
            <a:spLocks noGrp="1"/>
          </p:cNvSpPr>
          <p:nvPr>
            <p:ph type="body" sz="quarter" idx="29"/>
          </p:nvPr>
        </p:nvSpPr>
        <p:spPr>
          <a:xfrm>
            <a:off x="3282537" y="3706781"/>
            <a:ext cx="2847423" cy="2465419"/>
          </a:xfrm>
          <a:solidFill>
            <a:schemeClr val="bg1"/>
          </a:solidFill>
        </p:spPr>
        <p:txBody>
          <a:bodyPr lIns="91440" tIns="91440">
            <a:normAutofit/>
          </a:bodyPr>
          <a:lstStyle>
            <a:lvl1pPr>
              <a:defRPr sz="1100" spc="-30" baseline="0">
                <a:solidFill>
                  <a:schemeClr val="tx2"/>
                </a:solidFill>
              </a:defRPr>
            </a:lvl1pPr>
            <a:lvl2pPr marL="0" indent="0">
              <a:spcBef>
                <a:spcPts val="200"/>
              </a:spcBef>
              <a:spcAft>
                <a:spcPts val="200"/>
              </a:spcAft>
              <a:buClr>
                <a:schemeClr val="accent1"/>
              </a:buClr>
              <a:buNone/>
              <a:defRPr sz="1050" spc="-30" baseline="0">
                <a:solidFill>
                  <a:schemeClr val="tx2"/>
                </a:solidFill>
              </a:defRPr>
            </a:lvl2pPr>
            <a:lvl3pPr marL="115888" indent="-115888">
              <a:spcBef>
                <a:spcPts val="200"/>
              </a:spcBef>
              <a:spcAft>
                <a:spcPts val="200"/>
              </a:spcAft>
              <a:buClr>
                <a:schemeClr val="accent1"/>
              </a:buClr>
              <a:defRPr sz="1000" spc="-30" baseline="0">
                <a:solidFill>
                  <a:schemeClr val="tx2"/>
                </a:solidFill>
              </a:defRPr>
            </a:lvl3pPr>
            <a:lvl4pPr marL="227013" indent="-111125">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7" name="Text Placeholder 8">
            <a:extLst>
              <a:ext uri="{FF2B5EF4-FFF2-40B4-BE49-F238E27FC236}">
                <a16:creationId xmlns:a16="http://schemas.microsoft.com/office/drawing/2014/main" id="{E2EA8FB1-810E-F829-CF4C-770845CA6625}"/>
              </a:ext>
            </a:extLst>
          </p:cNvPr>
          <p:cNvSpPr>
            <a:spLocks noGrp="1"/>
          </p:cNvSpPr>
          <p:nvPr>
            <p:ph type="body" sz="quarter" idx="31"/>
          </p:nvPr>
        </p:nvSpPr>
        <p:spPr>
          <a:xfrm>
            <a:off x="6260274" y="3706781"/>
            <a:ext cx="2847423" cy="2465419"/>
          </a:xfrm>
          <a:solidFill>
            <a:schemeClr val="bg1"/>
          </a:solidFill>
        </p:spPr>
        <p:txBody>
          <a:bodyPr lIns="91440" tIns="91440">
            <a:normAutofit/>
          </a:bodyPr>
          <a:lstStyle>
            <a:lvl1pPr>
              <a:defRPr sz="1100" spc="-30" baseline="0">
                <a:solidFill>
                  <a:schemeClr val="tx2"/>
                </a:solidFill>
              </a:defRPr>
            </a:lvl1pPr>
            <a:lvl2pPr marL="0" indent="0">
              <a:spcBef>
                <a:spcPts val="200"/>
              </a:spcBef>
              <a:spcAft>
                <a:spcPts val="200"/>
              </a:spcAft>
              <a:buClr>
                <a:schemeClr val="accent1"/>
              </a:buClr>
              <a:buNone/>
              <a:defRPr sz="1050" spc="-30" baseline="0">
                <a:solidFill>
                  <a:schemeClr val="tx2"/>
                </a:solidFill>
              </a:defRPr>
            </a:lvl2pPr>
            <a:lvl3pPr marL="115888" indent="-115888">
              <a:spcBef>
                <a:spcPts val="200"/>
              </a:spcBef>
              <a:spcAft>
                <a:spcPts val="200"/>
              </a:spcAft>
              <a:buClr>
                <a:schemeClr val="accent1"/>
              </a:buClr>
              <a:defRPr sz="1000" spc="-30" baseline="0">
                <a:solidFill>
                  <a:schemeClr val="tx2"/>
                </a:solidFill>
              </a:defRPr>
            </a:lvl3pPr>
            <a:lvl4pPr marL="227013" indent="-111125">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29" name="Straight Connector 28">
            <a:extLst>
              <a:ext uri="{FF2B5EF4-FFF2-40B4-BE49-F238E27FC236}">
                <a16:creationId xmlns:a16="http://schemas.microsoft.com/office/drawing/2014/main" id="{7F317215-69A0-E253-9C22-103901835D6D}"/>
              </a:ext>
            </a:extLst>
          </p:cNvPr>
          <p:cNvCxnSpPr>
            <a:cxnSpLocks/>
          </p:cNvCxnSpPr>
          <p:nvPr userDrawn="1"/>
        </p:nvCxnSpPr>
        <p:spPr>
          <a:xfrm>
            <a:off x="3216167" y="1828800"/>
            <a:ext cx="0" cy="434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F352BC-370E-4B72-9024-5043F6F9FBE5}"/>
              </a:ext>
            </a:extLst>
          </p:cNvPr>
          <p:cNvCxnSpPr>
            <a:cxnSpLocks/>
          </p:cNvCxnSpPr>
          <p:nvPr userDrawn="1"/>
        </p:nvCxnSpPr>
        <p:spPr>
          <a:xfrm>
            <a:off x="6195849" y="1828800"/>
            <a:ext cx="0" cy="43434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 Placeholder 8">
            <a:extLst>
              <a:ext uri="{FF2B5EF4-FFF2-40B4-BE49-F238E27FC236}">
                <a16:creationId xmlns:a16="http://schemas.microsoft.com/office/drawing/2014/main" id="{DB937F1B-10B8-CA4B-F0DD-DB024EFD2C38}"/>
              </a:ext>
            </a:extLst>
          </p:cNvPr>
          <p:cNvSpPr>
            <a:spLocks noGrp="1"/>
          </p:cNvSpPr>
          <p:nvPr>
            <p:ph type="body" sz="quarter" idx="32"/>
          </p:nvPr>
        </p:nvSpPr>
        <p:spPr>
          <a:xfrm>
            <a:off x="9361214" y="1828800"/>
            <a:ext cx="2518984" cy="4343400"/>
          </a:xfrm>
          <a:noFill/>
        </p:spPr>
        <p:txBody>
          <a:bodyPr lIns="91440" tIns="0" rIns="457200">
            <a:normAutofit/>
          </a:bodyPr>
          <a:lstStyle>
            <a:lvl1pPr>
              <a:defRPr sz="1100" spc="-30" baseline="0">
                <a:solidFill>
                  <a:schemeClr val="accent1"/>
                </a:solidFill>
              </a:defRPr>
            </a:lvl1pPr>
            <a:lvl2pPr marL="0" indent="0">
              <a:spcBef>
                <a:spcPts val="200"/>
              </a:spcBef>
              <a:spcAft>
                <a:spcPts val="200"/>
              </a:spcAft>
              <a:buClr>
                <a:schemeClr val="accent1"/>
              </a:buClr>
              <a:buNone/>
              <a:defRPr sz="1050" spc="-30" baseline="0">
                <a:solidFill>
                  <a:schemeClr val="accent1"/>
                </a:solidFill>
              </a:defRPr>
            </a:lvl2pPr>
            <a:lvl3pPr marL="115888" indent="-115888">
              <a:spcBef>
                <a:spcPts val="200"/>
              </a:spcBef>
              <a:spcAft>
                <a:spcPts val="200"/>
              </a:spcAft>
              <a:buClr>
                <a:schemeClr val="accent1"/>
              </a:buClr>
              <a:defRPr sz="1000" spc="-30" baseline="0">
                <a:solidFill>
                  <a:schemeClr val="accent1"/>
                </a:solidFill>
              </a:defRPr>
            </a:lvl3pPr>
            <a:lvl4pPr marL="227013" indent="-111125">
              <a:spcBef>
                <a:spcPts val="200"/>
              </a:spcBef>
              <a:spcAft>
                <a:spcPts val="200"/>
              </a:spcAft>
              <a:buClr>
                <a:schemeClr val="accent1"/>
              </a:buClr>
              <a:defRPr sz="900" spc="-30" baseline="0">
                <a:solidFill>
                  <a:schemeClr val="accent1"/>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64307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D2056756-8B99-45CE-87F3-22F0FDAB3234}"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31820"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31819"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31819"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2" name="Text Placeholder 8">
            <a:extLst>
              <a:ext uri="{FF2B5EF4-FFF2-40B4-BE49-F238E27FC236}">
                <a16:creationId xmlns:a16="http://schemas.microsoft.com/office/drawing/2014/main" id="{C4D3D509-B130-FFCC-FD3F-C56285D1B34A}"/>
              </a:ext>
            </a:extLst>
          </p:cNvPr>
          <p:cNvSpPr>
            <a:spLocks noGrp="1"/>
          </p:cNvSpPr>
          <p:nvPr>
            <p:ph type="body" sz="quarter" idx="24"/>
          </p:nvPr>
        </p:nvSpPr>
        <p:spPr>
          <a:xfrm>
            <a:off x="304800" y="182880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 name="Text Placeholder 8">
            <a:extLst>
              <a:ext uri="{FF2B5EF4-FFF2-40B4-BE49-F238E27FC236}">
                <a16:creationId xmlns:a16="http://schemas.microsoft.com/office/drawing/2014/main" id="{8CED62E8-DE08-43B0-F16C-2E7A00BFF334}"/>
              </a:ext>
            </a:extLst>
          </p:cNvPr>
          <p:cNvSpPr>
            <a:spLocks noGrp="1"/>
          </p:cNvSpPr>
          <p:nvPr>
            <p:ph type="body" sz="quarter" idx="28"/>
          </p:nvPr>
        </p:nvSpPr>
        <p:spPr>
          <a:xfrm>
            <a:off x="4897782" y="182880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ext Placeholder 8">
            <a:extLst>
              <a:ext uri="{FF2B5EF4-FFF2-40B4-BE49-F238E27FC236}">
                <a16:creationId xmlns:a16="http://schemas.microsoft.com/office/drawing/2014/main" id="{A65B9446-D7B1-1AE6-A76F-7C8C7C52CA31}"/>
              </a:ext>
            </a:extLst>
          </p:cNvPr>
          <p:cNvSpPr>
            <a:spLocks noGrp="1"/>
          </p:cNvSpPr>
          <p:nvPr>
            <p:ph type="body" sz="quarter" idx="29"/>
          </p:nvPr>
        </p:nvSpPr>
        <p:spPr>
          <a:xfrm>
            <a:off x="304800" y="415925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Text Placeholder 8">
            <a:extLst>
              <a:ext uri="{FF2B5EF4-FFF2-40B4-BE49-F238E27FC236}">
                <a16:creationId xmlns:a16="http://schemas.microsoft.com/office/drawing/2014/main" id="{371AEDF6-7CD8-8CE7-AE82-E322CEB829E9}"/>
              </a:ext>
            </a:extLst>
          </p:cNvPr>
          <p:cNvSpPr>
            <a:spLocks noGrp="1"/>
          </p:cNvSpPr>
          <p:nvPr>
            <p:ph type="body" sz="quarter" idx="30"/>
          </p:nvPr>
        </p:nvSpPr>
        <p:spPr>
          <a:xfrm>
            <a:off x="4897782" y="415925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25700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ED163B81-905B-4199-8E9A-7D8C02E42D3A}"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24818"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24817"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24817"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6" name="Chart Placeholder 13">
            <a:extLst>
              <a:ext uri="{FF2B5EF4-FFF2-40B4-BE49-F238E27FC236}">
                <a16:creationId xmlns:a16="http://schemas.microsoft.com/office/drawing/2014/main" id="{1EDBDCAC-C841-BFD2-20C3-A9F1E9FB967B}"/>
              </a:ext>
            </a:extLst>
          </p:cNvPr>
          <p:cNvSpPr>
            <a:spLocks noGrp="1"/>
          </p:cNvSpPr>
          <p:nvPr>
            <p:ph type="chart" sz="quarter" idx="30"/>
          </p:nvPr>
        </p:nvSpPr>
        <p:spPr>
          <a:xfrm>
            <a:off x="304799" y="2315778"/>
            <a:ext cx="8973693" cy="3856421"/>
          </a:xfrm>
          <a:solidFill>
            <a:schemeClr val="bg1"/>
          </a:solidFill>
        </p:spPr>
        <p:txBody>
          <a:bodyPr>
            <a:normAutofit/>
          </a:bodyPr>
          <a:lstStyle>
            <a:lvl1pPr>
              <a:defRPr sz="1200">
                <a:latin typeface="+mj-lt"/>
              </a:defRPr>
            </a:lvl1pPr>
          </a:lstStyle>
          <a:p>
            <a:endParaRPr lang="en-US" dirty="0"/>
          </a:p>
        </p:txBody>
      </p:sp>
      <p:sp>
        <p:nvSpPr>
          <p:cNvPr id="3" name="Text Placeholder 10">
            <a:extLst>
              <a:ext uri="{FF2B5EF4-FFF2-40B4-BE49-F238E27FC236}">
                <a16:creationId xmlns:a16="http://schemas.microsoft.com/office/drawing/2014/main" id="{8F968D2B-D598-18DB-76A9-B62AC5907F53}"/>
              </a:ext>
            </a:extLst>
          </p:cNvPr>
          <p:cNvSpPr>
            <a:spLocks noGrp="1"/>
          </p:cNvSpPr>
          <p:nvPr>
            <p:ph type="body" sz="quarter" idx="13" hasCustomPrompt="1"/>
          </p:nvPr>
        </p:nvSpPr>
        <p:spPr>
          <a:xfrm>
            <a:off x="304800" y="1828800"/>
            <a:ext cx="8973691" cy="365125"/>
          </a:xfrm>
        </p:spPr>
        <p:txBody>
          <a:bodyPr lIns="0">
            <a:normAutofit/>
          </a:bodyPr>
          <a:lstStyle>
            <a:lvl1pPr>
              <a:defRPr sz="1800"/>
            </a:lvl1pPr>
          </a:lstStyle>
          <a:p>
            <a:pPr lvl="0"/>
            <a:r>
              <a:rPr lang="en-GB" dirty="0"/>
              <a:t>Heading</a:t>
            </a:r>
            <a:endParaRPr lang="en-US" dirty="0"/>
          </a:p>
        </p:txBody>
      </p:sp>
      <p:cxnSp>
        <p:nvCxnSpPr>
          <p:cNvPr id="7" name="Straight Connector 6">
            <a:extLst>
              <a:ext uri="{FF2B5EF4-FFF2-40B4-BE49-F238E27FC236}">
                <a16:creationId xmlns:a16="http://schemas.microsoft.com/office/drawing/2014/main" id="{FA99885A-35EA-DDFA-D8D7-14938EB32708}"/>
              </a:ext>
            </a:extLst>
          </p:cNvPr>
          <p:cNvCxnSpPr>
            <a:cxnSpLocks/>
          </p:cNvCxnSpPr>
          <p:nvPr userDrawn="1"/>
        </p:nvCxnSpPr>
        <p:spPr>
          <a:xfrm>
            <a:off x="304800" y="1828800"/>
            <a:ext cx="897369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56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5" name="Chart Placeholder 13">
            <a:extLst>
              <a:ext uri="{FF2B5EF4-FFF2-40B4-BE49-F238E27FC236}">
                <a16:creationId xmlns:a16="http://schemas.microsoft.com/office/drawing/2014/main" id="{1754A9DD-0D06-9B83-8213-D4AEA89883B7}"/>
              </a:ext>
            </a:extLst>
          </p:cNvPr>
          <p:cNvSpPr>
            <a:spLocks noGrp="1"/>
          </p:cNvSpPr>
          <p:nvPr>
            <p:ph type="chart" sz="quarter" idx="29"/>
          </p:nvPr>
        </p:nvSpPr>
        <p:spPr>
          <a:xfrm>
            <a:off x="4979548" y="2315778"/>
            <a:ext cx="4298950" cy="3856421"/>
          </a:xfrm>
          <a:solidFill>
            <a:schemeClr val="bg1"/>
          </a:solidFill>
        </p:spPr>
        <p:txBody>
          <a:bodyPr>
            <a:normAutofit/>
          </a:bodyPr>
          <a:lstStyle>
            <a:lvl1pPr>
              <a:defRPr sz="1200"/>
            </a:lvl1pPr>
          </a:lstStyle>
          <a:p>
            <a:endParaRPr lang="en-US" dirty="0"/>
          </a:p>
        </p:txBody>
      </p:sp>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52B6D9D1-A66C-4AC4-94E8-CF0EE0D48620}"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24817"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24816"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24816"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6" name="Chart Placeholder 13">
            <a:extLst>
              <a:ext uri="{FF2B5EF4-FFF2-40B4-BE49-F238E27FC236}">
                <a16:creationId xmlns:a16="http://schemas.microsoft.com/office/drawing/2014/main" id="{1EDBDCAC-C841-BFD2-20C3-A9F1E9FB967B}"/>
              </a:ext>
            </a:extLst>
          </p:cNvPr>
          <p:cNvSpPr>
            <a:spLocks noGrp="1"/>
          </p:cNvSpPr>
          <p:nvPr>
            <p:ph type="chart" sz="quarter" idx="30"/>
          </p:nvPr>
        </p:nvSpPr>
        <p:spPr>
          <a:xfrm>
            <a:off x="304800" y="2315778"/>
            <a:ext cx="4298950" cy="3856421"/>
          </a:xfrm>
          <a:solidFill>
            <a:schemeClr val="bg1"/>
          </a:solidFill>
        </p:spPr>
        <p:txBody>
          <a:bodyPr>
            <a:normAutofit/>
          </a:bodyPr>
          <a:lstStyle>
            <a:lvl1pPr>
              <a:defRPr sz="1200">
                <a:latin typeface="+mj-lt"/>
              </a:defRPr>
            </a:lvl1pPr>
          </a:lstStyle>
          <a:p>
            <a:endParaRPr lang="en-US" dirty="0"/>
          </a:p>
        </p:txBody>
      </p:sp>
      <p:sp>
        <p:nvSpPr>
          <p:cNvPr id="3" name="Text Placeholder 10">
            <a:extLst>
              <a:ext uri="{FF2B5EF4-FFF2-40B4-BE49-F238E27FC236}">
                <a16:creationId xmlns:a16="http://schemas.microsoft.com/office/drawing/2014/main" id="{8F968D2B-D598-18DB-76A9-B62AC5907F53}"/>
              </a:ext>
            </a:extLst>
          </p:cNvPr>
          <p:cNvSpPr>
            <a:spLocks noGrp="1"/>
          </p:cNvSpPr>
          <p:nvPr>
            <p:ph type="body" sz="quarter" idx="13" hasCustomPrompt="1"/>
          </p:nvPr>
        </p:nvSpPr>
        <p:spPr>
          <a:xfrm>
            <a:off x="304801" y="1828800"/>
            <a:ext cx="4298950" cy="365125"/>
          </a:xfrm>
        </p:spPr>
        <p:txBody>
          <a:bodyPr lIns="0">
            <a:normAutofit/>
          </a:bodyPr>
          <a:lstStyle>
            <a:lvl1pPr>
              <a:defRPr sz="1800"/>
            </a:lvl1pPr>
          </a:lstStyle>
          <a:p>
            <a:pPr lvl="0"/>
            <a:r>
              <a:rPr lang="en-GB" dirty="0"/>
              <a:t>Heading</a:t>
            </a:r>
            <a:endParaRPr lang="en-US" dirty="0"/>
          </a:p>
        </p:txBody>
      </p:sp>
      <p:cxnSp>
        <p:nvCxnSpPr>
          <p:cNvPr id="7" name="Straight Connector 6">
            <a:extLst>
              <a:ext uri="{FF2B5EF4-FFF2-40B4-BE49-F238E27FC236}">
                <a16:creationId xmlns:a16="http://schemas.microsoft.com/office/drawing/2014/main" id="{FA99885A-35EA-DDFA-D8D7-14938EB32708}"/>
              </a:ext>
            </a:extLst>
          </p:cNvPr>
          <p:cNvCxnSpPr>
            <a:cxnSpLocks/>
          </p:cNvCxnSpPr>
          <p:nvPr userDrawn="1"/>
        </p:nvCxnSpPr>
        <p:spPr>
          <a:xfrm>
            <a:off x="304800" y="1828800"/>
            <a:ext cx="4298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31247373-F299-3275-F0C4-8A5664ABA308}"/>
              </a:ext>
            </a:extLst>
          </p:cNvPr>
          <p:cNvSpPr>
            <a:spLocks noGrp="1"/>
          </p:cNvSpPr>
          <p:nvPr>
            <p:ph type="body" sz="quarter" idx="31" hasCustomPrompt="1"/>
          </p:nvPr>
        </p:nvSpPr>
        <p:spPr>
          <a:xfrm>
            <a:off x="4979548" y="1828800"/>
            <a:ext cx="4298950" cy="365125"/>
          </a:xfrm>
        </p:spPr>
        <p:txBody>
          <a:bodyPr lIns="0">
            <a:normAutofit/>
          </a:bodyPr>
          <a:lstStyle>
            <a:lvl1pPr>
              <a:defRPr sz="1800"/>
            </a:lvl1pPr>
          </a:lstStyle>
          <a:p>
            <a:pPr lvl="0"/>
            <a:r>
              <a:rPr lang="en-GB" dirty="0"/>
              <a:t>Heading</a:t>
            </a:r>
            <a:endParaRPr lang="en-US" dirty="0"/>
          </a:p>
        </p:txBody>
      </p:sp>
      <p:cxnSp>
        <p:nvCxnSpPr>
          <p:cNvPr id="13" name="Straight Connector 12">
            <a:extLst>
              <a:ext uri="{FF2B5EF4-FFF2-40B4-BE49-F238E27FC236}">
                <a16:creationId xmlns:a16="http://schemas.microsoft.com/office/drawing/2014/main" id="{6E29E31C-6F21-F739-BA6F-958836CF5DC5}"/>
              </a:ext>
            </a:extLst>
          </p:cNvPr>
          <p:cNvCxnSpPr>
            <a:cxnSpLocks/>
          </p:cNvCxnSpPr>
          <p:nvPr userDrawn="1"/>
        </p:nvCxnSpPr>
        <p:spPr>
          <a:xfrm>
            <a:off x="4979547" y="1828800"/>
            <a:ext cx="4298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800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15" name="Chart Placeholder 13">
            <a:extLst>
              <a:ext uri="{FF2B5EF4-FFF2-40B4-BE49-F238E27FC236}">
                <a16:creationId xmlns:a16="http://schemas.microsoft.com/office/drawing/2014/main" id="{1754A9DD-0D06-9B83-8213-D4AEA89883B7}"/>
              </a:ext>
            </a:extLst>
          </p:cNvPr>
          <p:cNvSpPr>
            <a:spLocks noGrp="1"/>
          </p:cNvSpPr>
          <p:nvPr>
            <p:ph type="chart" sz="quarter" idx="29"/>
          </p:nvPr>
        </p:nvSpPr>
        <p:spPr>
          <a:xfrm>
            <a:off x="4895477" y="2260599"/>
            <a:ext cx="4379976" cy="1684284"/>
          </a:xfrm>
          <a:solidFill>
            <a:schemeClr val="bg1"/>
          </a:solidFill>
        </p:spPr>
        <p:txBody>
          <a:bodyPr>
            <a:normAutofit/>
          </a:bodyPr>
          <a:lstStyle>
            <a:lvl1pPr>
              <a:defRPr sz="1200"/>
            </a:lvl1pPr>
          </a:lstStyle>
          <a:p>
            <a:endParaRPr lang="en-US" dirty="0"/>
          </a:p>
        </p:txBody>
      </p:sp>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3CF26AD4-16C3-44B2-B106-ED2A96C291CF}"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42330"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42329"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42329"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6" name="Chart Placeholder 13">
            <a:extLst>
              <a:ext uri="{FF2B5EF4-FFF2-40B4-BE49-F238E27FC236}">
                <a16:creationId xmlns:a16="http://schemas.microsoft.com/office/drawing/2014/main" id="{1EDBDCAC-C841-BFD2-20C3-A9F1E9FB967B}"/>
              </a:ext>
            </a:extLst>
          </p:cNvPr>
          <p:cNvSpPr>
            <a:spLocks noGrp="1"/>
          </p:cNvSpPr>
          <p:nvPr>
            <p:ph type="chart" sz="quarter" idx="30"/>
          </p:nvPr>
        </p:nvSpPr>
        <p:spPr>
          <a:xfrm>
            <a:off x="304800" y="2260599"/>
            <a:ext cx="4379976" cy="1684284"/>
          </a:xfrm>
          <a:solidFill>
            <a:schemeClr val="bg1"/>
          </a:solidFill>
        </p:spPr>
        <p:txBody>
          <a:bodyPr>
            <a:normAutofit/>
          </a:bodyPr>
          <a:lstStyle>
            <a:lvl1pPr>
              <a:defRPr sz="1200">
                <a:latin typeface="+mj-lt"/>
              </a:defRPr>
            </a:lvl1pPr>
          </a:lstStyle>
          <a:p>
            <a:endParaRPr lang="en-US" dirty="0"/>
          </a:p>
        </p:txBody>
      </p:sp>
      <p:sp>
        <p:nvSpPr>
          <p:cNvPr id="18" name="Text Placeholder 10">
            <a:extLst>
              <a:ext uri="{FF2B5EF4-FFF2-40B4-BE49-F238E27FC236}">
                <a16:creationId xmlns:a16="http://schemas.microsoft.com/office/drawing/2014/main" id="{093C26AF-FC60-7CDA-6ED8-833C44C23442}"/>
              </a:ext>
            </a:extLst>
          </p:cNvPr>
          <p:cNvSpPr>
            <a:spLocks noGrp="1"/>
          </p:cNvSpPr>
          <p:nvPr>
            <p:ph type="body" sz="quarter" idx="13" hasCustomPrompt="1"/>
          </p:nvPr>
        </p:nvSpPr>
        <p:spPr>
          <a:xfrm>
            <a:off x="304801" y="1828800"/>
            <a:ext cx="4379976" cy="365125"/>
          </a:xfrm>
        </p:spPr>
        <p:txBody>
          <a:bodyPr lIns="0">
            <a:normAutofit/>
          </a:bodyPr>
          <a:lstStyle>
            <a:lvl1pPr>
              <a:defRPr sz="1600"/>
            </a:lvl1pPr>
          </a:lstStyle>
          <a:p>
            <a:pPr lvl="0"/>
            <a:r>
              <a:rPr lang="en-GB" dirty="0"/>
              <a:t>Heading</a:t>
            </a:r>
            <a:endParaRPr lang="en-US" dirty="0"/>
          </a:p>
        </p:txBody>
      </p:sp>
      <p:cxnSp>
        <p:nvCxnSpPr>
          <p:cNvPr id="19" name="Straight Connector 18">
            <a:extLst>
              <a:ext uri="{FF2B5EF4-FFF2-40B4-BE49-F238E27FC236}">
                <a16:creationId xmlns:a16="http://schemas.microsoft.com/office/drawing/2014/main" id="{9ADB8255-1061-178B-0577-5A50F9882CD4}"/>
              </a:ext>
            </a:extLst>
          </p:cNvPr>
          <p:cNvCxnSpPr>
            <a:cxnSpLocks/>
          </p:cNvCxnSpPr>
          <p:nvPr userDrawn="1"/>
        </p:nvCxnSpPr>
        <p:spPr>
          <a:xfrm>
            <a:off x="304800" y="1828800"/>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ED6FEA4B-0774-F02A-1978-90080D2D3EB3}"/>
              </a:ext>
            </a:extLst>
          </p:cNvPr>
          <p:cNvSpPr>
            <a:spLocks noGrp="1"/>
          </p:cNvSpPr>
          <p:nvPr>
            <p:ph type="body" sz="quarter" idx="32" hasCustomPrompt="1"/>
          </p:nvPr>
        </p:nvSpPr>
        <p:spPr>
          <a:xfrm>
            <a:off x="4895477" y="1828800"/>
            <a:ext cx="4379976" cy="365125"/>
          </a:xfrm>
        </p:spPr>
        <p:txBody>
          <a:bodyPr lIns="0">
            <a:normAutofit/>
          </a:bodyPr>
          <a:lstStyle>
            <a:lvl1pPr>
              <a:defRPr sz="1600"/>
            </a:lvl1pPr>
          </a:lstStyle>
          <a:p>
            <a:pPr lvl="0"/>
            <a:r>
              <a:rPr lang="en-GB" dirty="0"/>
              <a:t>Heading</a:t>
            </a:r>
            <a:endParaRPr lang="en-US" dirty="0"/>
          </a:p>
        </p:txBody>
      </p:sp>
      <p:cxnSp>
        <p:nvCxnSpPr>
          <p:cNvPr id="21" name="Straight Connector 20">
            <a:extLst>
              <a:ext uri="{FF2B5EF4-FFF2-40B4-BE49-F238E27FC236}">
                <a16:creationId xmlns:a16="http://schemas.microsoft.com/office/drawing/2014/main" id="{F61DE6B8-FA2B-57C6-0D1A-796A5A1CFFF8}"/>
              </a:ext>
            </a:extLst>
          </p:cNvPr>
          <p:cNvCxnSpPr>
            <a:cxnSpLocks/>
          </p:cNvCxnSpPr>
          <p:nvPr userDrawn="1"/>
        </p:nvCxnSpPr>
        <p:spPr>
          <a:xfrm>
            <a:off x="4895476" y="1828800"/>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E18CC5B9-946A-9B28-621A-B025ED50B51F}"/>
              </a:ext>
            </a:extLst>
          </p:cNvPr>
          <p:cNvSpPr>
            <a:spLocks noGrp="1"/>
          </p:cNvSpPr>
          <p:nvPr>
            <p:ph type="body" sz="quarter" idx="33" hasCustomPrompt="1"/>
          </p:nvPr>
        </p:nvSpPr>
        <p:spPr>
          <a:xfrm>
            <a:off x="311804" y="4092575"/>
            <a:ext cx="4379976" cy="365125"/>
          </a:xfrm>
        </p:spPr>
        <p:txBody>
          <a:bodyPr lIns="0">
            <a:normAutofit/>
          </a:bodyPr>
          <a:lstStyle>
            <a:lvl1pPr>
              <a:defRPr sz="1600"/>
            </a:lvl1pPr>
          </a:lstStyle>
          <a:p>
            <a:pPr lvl="0"/>
            <a:r>
              <a:rPr lang="en-GB" dirty="0"/>
              <a:t>Heading</a:t>
            </a:r>
            <a:endParaRPr lang="en-US" dirty="0"/>
          </a:p>
        </p:txBody>
      </p:sp>
      <p:cxnSp>
        <p:nvCxnSpPr>
          <p:cNvPr id="23" name="Straight Connector 22">
            <a:extLst>
              <a:ext uri="{FF2B5EF4-FFF2-40B4-BE49-F238E27FC236}">
                <a16:creationId xmlns:a16="http://schemas.microsoft.com/office/drawing/2014/main" id="{558AE9F3-25F5-BC28-382E-7D7C8A920011}"/>
              </a:ext>
            </a:extLst>
          </p:cNvPr>
          <p:cNvCxnSpPr>
            <a:cxnSpLocks/>
          </p:cNvCxnSpPr>
          <p:nvPr userDrawn="1"/>
        </p:nvCxnSpPr>
        <p:spPr>
          <a:xfrm>
            <a:off x="311803" y="4092575"/>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426A1B13-5DEF-7456-AA59-5495E43E144D}"/>
              </a:ext>
            </a:extLst>
          </p:cNvPr>
          <p:cNvSpPr>
            <a:spLocks noGrp="1"/>
          </p:cNvSpPr>
          <p:nvPr>
            <p:ph type="body" sz="quarter" idx="34" hasCustomPrompt="1"/>
          </p:nvPr>
        </p:nvSpPr>
        <p:spPr>
          <a:xfrm>
            <a:off x="4902480" y="4092575"/>
            <a:ext cx="4379976" cy="365125"/>
          </a:xfrm>
        </p:spPr>
        <p:txBody>
          <a:bodyPr lIns="0">
            <a:normAutofit/>
          </a:bodyPr>
          <a:lstStyle>
            <a:lvl1pPr>
              <a:defRPr sz="1600"/>
            </a:lvl1pPr>
          </a:lstStyle>
          <a:p>
            <a:pPr lvl="0"/>
            <a:r>
              <a:rPr lang="en-GB" dirty="0"/>
              <a:t>Heading</a:t>
            </a:r>
            <a:endParaRPr lang="en-US" dirty="0"/>
          </a:p>
        </p:txBody>
      </p:sp>
      <p:cxnSp>
        <p:nvCxnSpPr>
          <p:cNvPr id="25" name="Straight Connector 24">
            <a:extLst>
              <a:ext uri="{FF2B5EF4-FFF2-40B4-BE49-F238E27FC236}">
                <a16:creationId xmlns:a16="http://schemas.microsoft.com/office/drawing/2014/main" id="{A81F22EA-6782-ABE0-2AC9-DF8D185212C4}"/>
              </a:ext>
            </a:extLst>
          </p:cNvPr>
          <p:cNvCxnSpPr>
            <a:cxnSpLocks/>
          </p:cNvCxnSpPr>
          <p:nvPr userDrawn="1"/>
        </p:nvCxnSpPr>
        <p:spPr>
          <a:xfrm>
            <a:off x="4902479" y="4092575"/>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hart Placeholder 13">
            <a:extLst>
              <a:ext uri="{FF2B5EF4-FFF2-40B4-BE49-F238E27FC236}">
                <a16:creationId xmlns:a16="http://schemas.microsoft.com/office/drawing/2014/main" id="{9B83446B-0049-8E46-DB22-E1533741750A}"/>
              </a:ext>
            </a:extLst>
          </p:cNvPr>
          <p:cNvSpPr>
            <a:spLocks noGrp="1"/>
          </p:cNvSpPr>
          <p:nvPr>
            <p:ph type="chart" sz="quarter" idx="35"/>
          </p:nvPr>
        </p:nvSpPr>
        <p:spPr>
          <a:xfrm>
            <a:off x="4895476" y="4487916"/>
            <a:ext cx="4379976" cy="1684284"/>
          </a:xfrm>
          <a:solidFill>
            <a:schemeClr val="bg1"/>
          </a:solidFill>
        </p:spPr>
        <p:txBody>
          <a:bodyPr>
            <a:normAutofit/>
          </a:bodyPr>
          <a:lstStyle>
            <a:lvl1pPr>
              <a:defRPr sz="1200"/>
            </a:lvl1pPr>
          </a:lstStyle>
          <a:p>
            <a:endParaRPr lang="en-US" dirty="0"/>
          </a:p>
        </p:txBody>
      </p:sp>
      <p:sp>
        <p:nvSpPr>
          <p:cNvPr id="27" name="Chart Placeholder 13">
            <a:extLst>
              <a:ext uri="{FF2B5EF4-FFF2-40B4-BE49-F238E27FC236}">
                <a16:creationId xmlns:a16="http://schemas.microsoft.com/office/drawing/2014/main" id="{E6526030-0E92-8FDA-31C0-566B1E01EB54}"/>
              </a:ext>
            </a:extLst>
          </p:cNvPr>
          <p:cNvSpPr>
            <a:spLocks noGrp="1"/>
          </p:cNvSpPr>
          <p:nvPr>
            <p:ph type="chart" sz="quarter" idx="36"/>
          </p:nvPr>
        </p:nvSpPr>
        <p:spPr>
          <a:xfrm>
            <a:off x="304799" y="4487916"/>
            <a:ext cx="4379976" cy="1684284"/>
          </a:xfrm>
          <a:solidFill>
            <a:schemeClr val="bg1"/>
          </a:solidFill>
        </p:spPr>
        <p:txBody>
          <a:bodyPr>
            <a:normAutofit/>
          </a:bodyPr>
          <a:lstStyle>
            <a:lvl1pPr>
              <a:defRPr sz="1200">
                <a:latin typeface="+mj-lt"/>
              </a:defRPr>
            </a:lvl1pPr>
          </a:lstStyle>
          <a:p>
            <a:endParaRPr lang="en-US" dirty="0"/>
          </a:p>
        </p:txBody>
      </p:sp>
    </p:spTree>
    <p:extLst>
      <p:ext uri="{BB962C8B-B14F-4D97-AF65-F5344CB8AC3E}">
        <p14:creationId xmlns:p14="http://schemas.microsoft.com/office/powerpoint/2010/main" val="2893655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FACACA-843F-2141-E1EF-C614AEE22E4E}"/>
              </a:ext>
            </a:extLst>
          </p:cNvPr>
          <p:cNvPicPr>
            <a:picLocks noChangeAspect="1"/>
          </p:cNvPicPr>
          <p:nvPr userDrawn="1"/>
        </p:nvPicPr>
        <p:blipFill>
          <a:blip r:embed="rId2"/>
          <a:stretch>
            <a:fillRect/>
          </a:stretch>
        </p:blipFill>
        <p:spPr>
          <a:xfrm>
            <a:off x="9377443" y="5562934"/>
            <a:ext cx="2523963" cy="1085182"/>
          </a:xfrm>
          <a:prstGeom prst="rect">
            <a:avLst/>
          </a:prstGeom>
        </p:spPr>
      </p:pic>
    </p:spTree>
    <p:extLst>
      <p:ext uri="{BB962C8B-B14F-4D97-AF65-F5344CB8AC3E}">
        <p14:creationId xmlns:p14="http://schemas.microsoft.com/office/powerpoint/2010/main" val="284363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3" name="Content Placeholder 2">
            <a:extLst>
              <a:ext uri="{FF2B5EF4-FFF2-40B4-BE49-F238E27FC236}">
                <a16:creationId xmlns:a16="http://schemas.microsoft.com/office/drawing/2014/main" id="{F8264FE3-0C12-CD8C-4F40-3C49C9C8A2E0}"/>
              </a:ext>
            </a:extLst>
          </p:cNvPr>
          <p:cNvSpPr>
            <a:spLocks noGrp="1"/>
          </p:cNvSpPr>
          <p:nvPr>
            <p:ph idx="1" hasCustomPrompt="1"/>
          </p:nvPr>
        </p:nvSpPr>
        <p:spPr/>
        <p:txBody>
          <a:bodyPr/>
          <a:lstStyle>
            <a:lvl1pPr>
              <a:defRPr/>
            </a:lvl1pPr>
            <a:lvl2pPr marL="173038" indent="-173038">
              <a:defRPr/>
            </a:lvl2pPr>
            <a:lvl3pPr marL="398463" indent="-171450">
              <a:defRPr/>
            </a:lvl3pPr>
            <a:lvl4pPr>
              <a:defRPr/>
            </a:lvl4pPr>
            <a:lvl5pPr>
              <a:defRPr/>
            </a:lvl5pPr>
          </a:lstStyle>
          <a:p>
            <a:pPr lvl="0"/>
            <a:r>
              <a:rPr lang="en-GB" dirty="0"/>
              <a:t>Heading</a:t>
            </a:r>
          </a:p>
          <a:p>
            <a:pPr lvl="1"/>
            <a:r>
              <a:rPr lang="en-GB" dirty="0"/>
              <a:t>Bullet 1</a:t>
            </a:r>
          </a:p>
          <a:p>
            <a:pPr lvl="2"/>
            <a:r>
              <a:rPr lang="en-GB" dirty="0"/>
              <a:t>Bullet 2</a:t>
            </a:r>
          </a:p>
          <a:p>
            <a:pPr lvl="3"/>
            <a:r>
              <a:rPr lang="en-GB" dirty="0"/>
              <a:t>Bullet 3</a:t>
            </a:r>
          </a:p>
          <a:p>
            <a:pPr lvl="4"/>
            <a:r>
              <a:rPr lang="en-GB" dirty="0"/>
              <a:t>Bullet 4</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3D04355F-0FBE-4845-8A59-8A46F94224D2}"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Tree>
    <p:extLst>
      <p:ext uri="{BB962C8B-B14F-4D97-AF65-F5344CB8AC3E}">
        <p14:creationId xmlns:p14="http://schemas.microsoft.com/office/powerpoint/2010/main" val="133594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2D22-15E0-6D3B-1C5A-4B57C8AA4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0129044-EE83-4E42-E2DF-136FB765DD56}"/>
              </a:ext>
            </a:extLst>
          </p:cNvPr>
          <p:cNvSpPr>
            <a:spLocks noGrp="1"/>
          </p:cNvSpPr>
          <p:nvPr>
            <p:ph sz="half" idx="1"/>
          </p:nvPr>
        </p:nvSpPr>
        <p:spPr>
          <a:xfrm>
            <a:off x="311803" y="1825625"/>
            <a:ext cx="5707997"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273027AD-5722-9085-FCAD-F95D603FFE74}"/>
              </a:ext>
            </a:extLst>
          </p:cNvPr>
          <p:cNvSpPr>
            <a:spLocks noGrp="1"/>
          </p:cNvSpPr>
          <p:nvPr>
            <p:ph sz="half" idx="2"/>
          </p:nvPr>
        </p:nvSpPr>
        <p:spPr>
          <a:xfrm>
            <a:off x="6172200" y="1825625"/>
            <a:ext cx="5705856"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6501C680-4501-4929-4883-F60C1901F6A8}"/>
              </a:ext>
            </a:extLst>
          </p:cNvPr>
          <p:cNvSpPr>
            <a:spLocks noGrp="1"/>
          </p:cNvSpPr>
          <p:nvPr>
            <p:ph type="dt" sz="half" idx="10"/>
          </p:nvPr>
        </p:nvSpPr>
        <p:spPr/>
        <p:txBody>
          <a:bodyPr/>
          <a:lstStyle/>
          <a:p>
            <a:fld id="{F47D7D24-E5BF-4C78-958F-0F65681521A8}" type="datetime1">
              <a:rPr lang="en-US" smtClean="0"/>
              <a:t>10/10/2023</a:t>
            </a:fld>
            <a:endParaRPr lang="en-US" dirty="0"/>
          </a:p>
        </p:txBody>
      </p:sp>
      <p:sp>
        <p:nvSpPr>
          <p:cNvPr id="6" name="Footer Placeholder 5">
            <a:extLst>
              <a:ext uri="{FF2B5EF4-FFF2-40B4-BE49-F238E27FC236}">
                <a16:creationId xmlns:a16="http://schemas.microsoft.com/office/drawing/2014/main" id="{BA27A9E0-739E-7EB7-5360-CA1C0E31BAF5}"/>
              </a:ext>
            </a:extLst>
          </p:cNvPr>
          <p:cNvSpPr>
            <a:spLocks noGrp="1"/>
          </p:cNvSpPr>
          <p:nvPr>
            <p:ph type="ftr" sz="quarter" idx="11"/>
          </p:nvPr>
        </p:nvSpPr>
        <p:spPr/>
        <p:txBody>
          <a:bodyPr/>
          <a:lstStyle/>
          <a:p>
            <a:r>
              <a:rPr lang="en-US"/>
              <a:t>Presentation title 2023</a:t>
            </a:r>
            <a:endParaRPr lang="en-US" dirty="0"/>
          </a:p>
        </p:txBody>
      </p:sp>
      <p:sp>
        <p:nvSpPr>
          <p:cNvPr id="7" name="Slide Number Placeholder 6">
            <a:extLst>
              <a:ext uri="{FF2B5EF4-FFF2-40B4-BE49-F238E27FC236}">
                <a16:creationId xmlns:a16="http://schemas.microsoft.com/office/drawing/2014/main" id="{A33408F9-FC93-E5AD-98AF-3B75082C7E26}"/>
              </a:ext>
            </a:extLst>
          </p:cNvPr>
          <p:cNvSpPr>
            <a:spLocks noGrp="1"/>
          </p:cNvSpPr>
          <p:nvPr>
            <p:ph type="sldNum" sz="quarter" idx="12"/>
          </p:nvPr>
        </p:nvSpPr>
        <p:spPr/>
        <p:txBody>
          <a:bodyPr/>
          <a:lstStyle/>
          <a:p>
            <a:fld id="{0D0D469B-4390-4DDA-9091-12DC16AD49FD}" type="slidenum">
              <a:rPr lang="en-US" smtClean="0"/>
              <a:t>‹#›</a:t>
            </a:fld>
            <a:endParaRPr lang="en-US" dirty="0"/>
          </a:p>
        </p:txBody>
      </p:sp>
    </p:spTree>
    <p:extLst>
      <p:ext uri="{BB962C8B-B14F-4D97-AF65-F5344CB8AC3E}">
        <p14:creationId xmlns:p14="http://schemas.microsoft.com/office/powerpoint/2010/main" val="252025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1">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2"/>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68504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2">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3"/>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200800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3">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dirty="0"/>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4"/>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109314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heading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76B0-9576-6A45-58C2-00152FB572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27CB9A-10D4-1432-9C96-F2DECF9CE50D}"/>
              </a:ext>
            </a:extLst>
          </p:cNvPr>
          <p:cNvSpPr>
            <a:spLocks noGrp="1"/>
          </p:cNvSpPr>
          <p:nvPr>
            <p:ph type="dt" sz="half" idx="10"/>
          </p:nvPr>
        </p:nvSpPr>
        <p:spPr/>
        <p:txBody>
          <a:bodyPr/>
          <a:lstStyle/>
          <a:p>
            <a:fld id="{3D0814F9-D859-431E-9AA5-A0AAE89994F3}" type="datetime1">
              <a:rPr lang="en-US" smtClean="0"/>
              <a:t>10/10/2023</a:t>
            </a:fld>
            <a:endParaRPr lang="en-US" dirty="0"/>
          </a:p>
        </p:txBody>
      </p:sp>
      <p:sp>
        <p:nvSpPr>
          <p:cNvPr id="4" name="Footer Placeholder 3">
            <a:extLst>
              <a:ext uri="{FF2B5EF4-FFF2-40B4-BE49-F238E27FC236}">
                <a16:creationId xmlns:a16="http://schemas.microsoft.com/office/drawing/2014/main" id="{90A39655-28C6-54D6-E192-F2E2A2BD4C7A}"/>
              </a:ext>
            </a:extLst>
          </p:cNvPr>
          <p:cNvSpPr>
            <a:spLocks noGrp="1"/>
          </p:cNvSpPr>
          <p:nvPr>
            <p:ph type="ftr" sz="quarter" idx="11"/>
          </p:nvPr>
        </p:nvSpPr>
        <p:spPr/>
        <p:txBody>
          <a:bodyPr/>
          <a:lstStyle/>
          <a:p>
            <a:r>
              <a:rPr lang="en-US"/>
              <a:t>Presentation title 2023</a:t>
            </a:r>
            <a:endParaRPr lang="en-US" dirty="0"/>
          </a:p>
        </p:txBody>
      </p:sp>
      <p:sp>
        <p:nvSpPr>
          <p:cNvPr id="5" name="Slide Number Placeholder 4">
            <a:extLst>
              <a:ext uri="{FF2B5EF4-FFF2-40B4-BE49-F238E27FC236}">
                <a16:creationId xmlns:a16="http://schemas.microsoft.com/office/drawing/2014/main" id="{E6B8BF65-035F-A358-F830-40E627A3728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11" name="Text Placeholder 10">
            <a:extLst>
              <a:ext uri="{FF2B5EF4-FFF2-40B4-BE49-F238E27FC236}">
                <a16:creationId xmlns:a16="http://schemas.microsoft.com/office/drawing/2014/main" id="{6B11861A-C3A4-FAC6-A2AA-C96C0AB5CE20}"/>
              </a:ext>
            </a:extLst>
          </p:cNvPr>
          <p:cNvSpPr>
            <a:spLocks noGrp="1"/>
          </p:cNvSpPr>
          <p:nvPr>
            <p:ph type="body" sz="quarter" idx="13" hasCustomPrompt="1"/>
          </p:nvPr>
        </p:nvSpPr>
        <p:spPr>
          <a:xfrm>
            <a:off x="304800" y="1828800"/>
            <a:ext cx="7596351" cy="365125"/>
          </a:xfrm>
        </p:spPr>
        <p:txBody>
          <a:bodyPr lIns="0">
            <a:normAutofit/>
          </a:bodyPr>
          <a:lstStyle>
            <a:lvl1pPr>
              <a:defRPr sz="1800"/>
            </a:lvl1pPr>
          </a:lstStyle>
          <a:p>
            <a:pPr lvl="0"/>
            <a:r>
              <a:rPr lang="en-GB" dirty="0"/>
              <a:t>Heading</a:t>
            </a:r>
            <a:endParaRPr lang="en-US" dirty="0"/>
          </a:p>
        </p:txBody>
      </p:sp>
      <p:cxnSp>
        <p:nvCxnSpPr>
          <p:cNvPr id="7" name="Straight Connector 6">
            <a:extLst>
              <a:ext uri="{FF2B5EF4-FFF2-40B4-BE49-F238E27FC236}">
                <a16:creationId xmlns:a16="http://schemas.microsoft.com/office/drawing/2014/main" id="{B312C8D4-CFFA-CB33-4567-29FFCC838EF2}"/>
              </a:ext>
            </a:extLst>
          </p:cNvPr>
          <p:cNvCxnSpPr>
            <a:cxnSpLocks/>
          </p:cNvCxnSpPr>
          <p:nvPr userDrawn="1"/>
        </p:nvCxnSpPr>
        <p:spPr>
          <a:xfrm>
            <a:off x="304800" y="1828800"/>
            <a:ext cx="1159816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53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p examp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76B0-9576-6A45-58C2-00152FB572EC}"/>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3" name="Date Placeholder 2">
            <a:extLst>
              <a:ext uri="{FF2B5EF4-FFF2-40B4-BE49-F238E27FC236}">
                <a16:creationId xmlns:a16="http://schemas.microsoft.com/office/drawing/2014/main" id="{AD27CB9A-10D4-1432-9C96-F2DECF9CE50D}"/>
              </a:ext>
            </a:extLst>
          </p:cNvPr>
          <p:cNvSpPr>
            <a:spLocks noGrp="1"/>
          </p:cNvSpPr>
          <p:nvPr>
            <p:ph type="dt" sz="half" idx="10"/>
          </p:nvPr>
        </p:nvSpPr>
        <p:spPr/>
        <p:txBody>
          <a:bodyPr/>
          <a:lstStyle/>
          <a:p>
            <a:fld id="{BF500FE8-6137-46F8-AD95-610D1F4D9874}" type="datetime1">
              <a:rPr lang="en-US" smtClean="0"/>
              <a:t>10/10/2023</a:t>
            </a:fld>
            <a:endParaRPr lang="en-US" dirty="0"/>
          </a:p>
        </p:txBody>
      </p:sp>
      <p:sp>
        <p:nvSpPr>
          <p:cNvPr id="4" name="Footer Placeholder 3">
            <a:extLst>
              <a:ext uri="{FF2B5EF4-FFF2-40B4-BE49-F238E27FC236}">
                <a16:creationId xmlns:a16="http://schemas.microsoft.com/office/drawing/2014/main" id="{90A39655-28C6-54D6-E192-F2E2A2BD4C7A}"/>
              </a:ext>
            </a:extLst>
          </p:cNvPr>
          <p:cNvSpPr>
            <a:spLocks noGrp="1"/>
          </p:cNvSpPr>
          <p:nvPr>
            <p:ph type="ftr" sz="quarter" idx="11"/>
          </p:nvPr>
        </p:nvSpPr>
        <p:spPr/>
        <p:txBody>
          <a:bodyPr/>
          <a:lstStyle/>
          <a:p>
            <a:r>
              <a:rPr lang="en-US"/>
              <a:t>Presentation title 2023</a:t>
            </a:r>
            <a:endParaRPr lang="en-US" dirty="0"/>
          </a:p>
        </p:txBody>
      </p:sp>
      <p:sp>
        <p:nvSpPr>
          <p:cNvPr id="5" name="Slide Number Placeholder 4">
            <a:extLst>
              <a:ext uri="{FF2B5EF4-FFF2-40B4-BE49-F238E27FC236}">
                <a16:creationId xmlns:a16="http://schemas.microsoft.com/office/drawing/2014/main" id="{E6B8BF65-035F-A358-F830-40E627A3728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7" name="Picture Placeholder 6">
            <a:extLst>
              <a:ext uri="{FF2B5EF4-FFF2-40B4-BE49-F238E27FC236}">
                <a16:creationId xmlns:a16="http://schemas.microsoft.com/office/drawing/2014/main" id="{99A10E3A-3896-0A23-51CC-2315562D3338}"/>
              </a:ext>
            </a:extLst>
          </p:cNvPr>
          <p:cNvSpPr>
            <a:spLocks noGrp="1"/>
          </p:cNvSpPr>
          <p:nvPr>
            <p:ph type="pic" sz="quarter" idx="13"/>
          </p:nvPr>
        </p:nvSpPr>
        <p:spPr>
          <a:xfrm>
            <a:off x="3086100" y="2187575"/>
            <a:ext cx="4208463" cy="3984625"/>
          </a:xfrm>
        </p:spPr>
        <p:txBody>
          <a:bodyPr/>
          <a:lstStyle/>
          <a:p>
            <a:endParaRPr lang="en-US" dirty="0"/>
          </a:p>
        </p:txBody>
      </p:sp>
      <p:sp>
        <p:nvSpPr>
          <p:cNvPr id="15" name="Picture Placeholder 6">
            <a:extLst>
              <a:ext uri="{FF2B5EF4-FFF2-40B4-BE49-F238E27FC236}">
                <a16:creationId xmlns:a16="http://schemas.microsoft.com/office/drawing/2014/main" id="{39E61F21-5B48-91A5-5918-E45234731969}"/>
              </a:ext>
            </a:extLst>
          </p:cNvPr>
          <p:cNvSpPr>
            <a:spLocks noGrp="1"/>
          </p:cNvSpPr>
          <p:nvPr>
            <p:ph type="pic" sz="quarter" idx="15"/>
          </p:nvPr>
        </p:nvSpPr>
        <p:spPr>
          <a:xfrm>
            <a:off x="7678737" y="2193925"/>
            <a:ext cx="4208463" cy="3984625"/>
          </a:xfrm>
        </p:spPr>
        <p:txBody>
          <a:bodyPr/>
          <a:lstStyle/>
          <a:p>
            <a:endParaRPr lang="en-US" dirty="0"/>
          </a:p>
        </p:txBody>
      </p:sp>
      <p:sp>
        <p:nvSpPr>
          <p:cNvPr id="8" name="Text Placeholder 10">
            <a:extLst>
              <a:ext uri="{FF2B5EF4-FFF2-40B4-BE49-F238E27FC236}">
                <a16:creationId xmlns:a16="http://schemas.microsoft.com/office/drawing/2014/main" id="{4F02CF4A-5F7B-356B-BFEC-B90B65F2ADF0}"/>
              </a:ext>
            </a:extLst>
          </p:cNvPr>
          <p:cNvSpPr>
            <a:spLocks noGrp="1"/>
          </p:cNvSpPr>
          <p:nvPr>
            <p:ph type="body" sz="quarter" idx="14" hasCustomPrompt="1"/>
          </p:nvPr>
        </p:nvSpPr>
        <p:spPr>
          <a:xfrm>
            <a:off x="3086100" y="1828800"/>
            <a:ext cx="4208463" cy="365125"/>
          </a:xfrm>
          <a:solidFill>
            <a:schemeClr val="accent1"/>
          </a:solidFill>
        </p:spPr>
        <p:txBody>
          <a:bodyPr lIns="91440">
            <a:normAutofit/>
          </a:bodyPr>
          <a:lstStyle>
            <a:lvl1pPr>
              <a:defRPr sz="1800">
                <a:solidFill>
                  <a:schemeClr val="bg1"/>
                </a:solidFill>
              </a:defRPr>
            </a:lvl1pPr>
          </a:lstStyle>
          <a:p>
            <a:pPr lvl="0"/>
            <a:r>
              <a:rPr lang="en-GB" dirty="0"/>
              <a:t>Heading</a:t>
            </a:r>
            <a:endParaRPr lang="en-US" dirty="0"/>
          </a:p>
        </p:txBody>
      </p:sp>
      <p:sp>
        <p:nvSpPr>
          <p:cNvPr id="16" name="Text Placeholder 10">
            <a:extLst>
              <a:ext uri="{FF2B5EF4-FFF2-40B4-BE49-F238E27FC236}">
                <a16:creationId xmlns:a16="http://schemas.microsoft.com/office/drawing/2014/main" id="{06DEDC95-A5DF-7E97-9532-D75F255D49D3}"/>
              </a:ext>
            </a:extLst>
          </p:cNvPr>
          <p:cNvSpPr>
            <a:spLocks noGrp="1"/>
          </p:cNvSpPr>
          <p:nvPr>
            <p:ph type="body" sz="quarter" idx="16" hasCustomPrompt="1"/>
          </p:nvPr>
        </p:nvSpPr>
        <p:spPr>
          <a:xfrm>
            <a:off x="7678737" y="1835150"/>
            <a:ext cx="4208463" cy="365125"/>
          </a:xfrm>
          <a:solidFill>
            <a:schemeClr val="accent4"/>
          </a:solidFill>
        </p:spPr>
        <p:txBody>
          <a:bodyPr lIns="91440">
            <a:normAutofit/>
          </a:bodyPr>
          <a:lstStyle>
            <a:lvl1pPr>
              <a:defRPr sz="1800">
                <a:solidFill>
                  <a:schemeClr val="bg1"/>
                </a:solidFill>
              </a:defRPr>
            </a:lvl1pPr>
          </a:lstStyle>
          <a:p>
            <a:pPr lvl="0"/>
            <a:r>
              <a:rPr lang="en-GB" dirty="0"/>
              <a:t>Heading</a:t>
            </a:r>
            <a:endParaRPr lang="en-US" dirty="0"/>
          </a:p>
        </p:txBody>
      </p:sp>
      <p:sp>
        <p:nvSpPr>
          <p:cNvPr id="22" name="Text Placeholder 8">
            <a:extLst>
              <a:ext uri="{FF2B5EF4-FFF2-40B4-BE49-F238E27FC236}">
                <a16:creationId xmlns:a16="http://schemas.microsoft.com/office/drawing/2014/main" id="{0C054FC6-51AE-C077-0FE1-70898A9E8503}"/>
              </a:ext>
            </a:extLst>
          </p:cNvPr>
          <p:cNvSpPr>
            <a:spLocks noGrp="1"/>
          </p:cNvSpPr>
          <p:nvPr>
            <p:ph type="body" sz="quarter" idx="24"/>
          </p:nvPr>
        </p:nvSpPr>
        <p:spPr>
          <a:xfrm>
            <a:off x="304800" y="1828800"/>
            <a:ext cx="2504966" cy="4343400"/>
          </a:xfrm>
          <a:solidFill>
            <a:schemeClr val="bg1"/>
          </a:solidFill>
        </p:spPr>
        <p:txBody>
          <a:bodyPr lIns="91440" tIns="91440" rIns="457200">
            <a:normAutofit/>
          </a:bodyPr>
          <a:lstStyle>
            <a:lvl1pPr>
              <a:defRPr sz="1200" spc="-30" baseline="0">
                <a:solidFill>
                  <a:schemeClr val="tx2"/>
                </a:solidFill>
              </a:defRPr>
            </a:lvl1pPr>
            <a:lvl2pPr marL="0" indent="0">
              <a:spcBef>
                <a:spcPts val="200"/>
              </a:spcBef>
              <a:spcAft>
                <a:spcPts val="200"/>
              </a:spcAft>
              <a:buClr>
                <a:schemeClr val="accent1"/>
              </a:buClr>
              <a:buNone/>
              <a:defRPr sz="1100" spc="-30" baseline="0">
                <a:solidFill>
                  <a:schemeClr val="accent1"/>
                </a:solidFill>
              </a:defRPr>
            </a:lvl2pPr>
            <a:lvl3pPr>
              <a:spcBef>
                <a:spcPts val="200"/>
              </a:spcBef>
              <a:spcAft>
                <a:spcPts val="200"/>
              </a:spcAft>
              <a:buClr>
                <a:schemeClr val="accent1"/>
              </a:buClr>
              <a:defRPr sz="1050" spc="-30" baseline="0">
                <a:solidFill>
                  <a:schemeClr val="tx2"/>
                </a:solidFill>
              </a:defRPr>
            </a:lvl3pPr>
            <a:lvl4pPr>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endParaRPr lang="en-GB" dirty="0"/>
          </a:p>
        </p:txBody>
      </p:sp>
    </p:spTree>
    <p:extLst>
      <p:ext uri="{BB962C8B-B14F-4D97-AF65-F5344CB8AC3E}">
        <p14:creationId xmlns:p14="http://schemas.microsoft.com/office/powerpoint/2010/main" val="345050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76B0-9576-6A45-58C2-00152FB572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27CB9A-10D4-1432-9C96-F2DECF9CE50D}"/>
              </a:ext>
            </a:extLst>
          </p:cNvPr>
          <p:cNvSpPr>
            <a:spLocks noGrp="1"/>
          </p:cNvSpPr>
          <p:nvPr>
            <p:ph type="dt" sz="half" idx="10"/>
          </p:nvPr>
        </p:nvSpPr>
        <p:spPr/>
        <p:txBody>
          <a:bodyPr/>
          <a:lstStyle/>
          <a:p>
            <a:fld id="{AABA898E-62B7-4398-958F-864CC93CA499}" type="datetime1">
              <a:rPr lang="en-US" smtClean="0"/>
              <a:t>10/10/2023</a:t>
            </a:fld>
            <a:endParaRPr lang="en-US" dirty="0"/>
          </a:p>
        </p:txBody>
      </p:sp>
      <p:sp>
        <p:nvSpPr>
          <p:cNvPr id="4" name="Footer Placeholder 3">
            <a:extLst>
              <a:ext uri="{FF2B5EF4-FFF2-40B4-BE49-F238E27FC236}">
                <a16:creationId xmlns:a16="http://schemas.microsoft.com/office/drawing/2014/main" id="{90A39655-28C6-54D6-E192-F2E2A2BD4C7A}"/>
              </a:ext>
            </a:extLst>
          </p:cNvPr>
          <p:cNvSpPr>
            <a:spLocks noGrp="1"/>
          </p:cNvSpPr>
          <p:nvPr>
            <p:ph type="ftr" sz="quarter" idx="11"/>
          </p:nvPr>
        </p:nvSpPr>
        <p:spPr/>
        <p:txBody>
          <a:bodyPr/>
          <a:lstStyle/>
          <a:p>
            <a:r>
              <a:rPr lang="en-US"/>
              <a:t>Presentation title 2023</a:t>
            </a:r>
            <a:endParaRPr lang="en-US" dirty="0"/>
          </a:p>
        </p:txBody>
      </p:sp>
      <p:sp>
        <p:nvSpPr>
          <p:cNvPr id="5" name="Slide Number Placeholder 4">
            <a:extLst>
              <a:ext uri="{FF2B5EF4-FFF2-40B4-BE49-F238E27FC236}">
                <a16:creationId xmlns:a16="http://schemas.microsoft.com/office/drawing/2014/main" id="{E6B8BF65-035F-A358-F830-40E627A3728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Picture Placeholder 15">
            <a:extLst>
              <a:ext uri="{FF2B5EF4-FFF2-40B4-BE49-F238E27FC236}">
                <a16:creationId xmlns:a16="http://schemas.microsoft.com/office/drawing/2014/main" id="{F52155B2-D27F-B594-07FC-ED24FBBE1296}"/>
              </a:ext>
            </a:extLst>
          </p:cNvPr>
          <p:cNvSpPr>
            <a:spLocks noGrp="1"/>
          </p:cNvSpPr>
          <p:nvPr>
            <p:ph type="pic" sz="quarter" idx="34"/>
          </p:nvPr>
        </p:nvSpPr>
        <p:spPr>
          <a:xfrm>
            <a:off x="304800" y="1828800"/>
            <a:ext cx="2165132" cy="1389600"/>
          </a:xfrm>
          <a:prstGeom prst="roundRect">
            <a:avLst>
              <a:gd name="adj" fmla="val 0"/>
            </a:avLst>
          </a:prstGeom>
          <a:noFill/>
        </p:spPr>
        <p:txBody>
          <a:bodyPr/>
          <a:lstStyle/>
          <a:p>
            <a:endParaRPr lang="en-GB" dirty="0"/>
          </a:p>
        </p:txBody>
      </p:sp>
      <p:sp>
        <p:nvSpPr>
          <p:cNvPr id="31" name="Picture Placeholder 15">
            <a:extLst>
              <a:ext uri="{FF2B5EF4-FFF2-40B4-BE49-F238E27FC236}">
                <a16:creationId xmlns:a16="http://schemas.microsoft.com/office/drawing/2014/main" id="{39213700-FC91-8F22-7409-90A9E19B86A6}"/>
              </a:ext>
            </a:extLst>
          </p:cNvPr>
          <p:cNvSpPr>
            <a:spLocks noGrp="1"/>
          </p:cNvSpPr>
          <p:nvPr>
            <p:ph type="pic" sz="quarter" idx="46"/>
          </p:nvPr>
        </p:nvSpPr>
        <p:spPr>
          <a:xfrm>
            <a:off x="2657367" y="1828800"/>
            <a:ext cx="2165132" cy="1389600"/>
          </a:xfrm>
          <a:prstGeom prst="roundRect">
            <a:avLst>
              <a:gd name="adj" fmla="val 0"/>
            </a:avLst>
          </a:prstGeom>
          <a:noFill/>
        </p:spPr>
        <p:txBody>
          <a:bodyPr/>
          <a:lstStyle/>
          <a:p>
            <a:endParaRPr lang="en-GB" dirty="0"/>
          </a:p>
        </p:txBody>
      </p:sp>
      <p:sp>
        <p:nvSpPr>
          <p:cNvPr id="32" name="Picture Placeholder 15">
            <a:extLst>
              <a:ext uri="{FF2B5EF4-FFF2-40B4-BE49-F238E27FC236}">
                <a16:creationId xmlns:a16="http://schemas.microsoft.com/office/drawing/2014/main" id="{20E5FF62-010D-3250-A6CB-CAD53DF96808}"/>
              </a:ext>
            </a:extLst>
          </p:cNvPr>
          <p:cNvSpPr>
            <a:spLocks noGrp="1"/>
          </p:cNvSpPr>
          <p:nvPr>
            <p:ph type="pic" sz="quarter" idx="47"/>
          </p:nvPr>
        </p:nvSpPr>
        <p:spPr>
          <a:xfrm>
            <a:off x="5009934" y="1828800"/>
            <a:ext cx="2165132" cy="1389600"/>
          </a:xfrm>
          <a:prstGeom prst="roundRect">
            <a:avLst>
              <a:gd name="adj" fmla="val 0"/>
            </a:avLst>
          </a:prstGeom>
          <a:noFill/>
        </p:spPr>
        <p:txBody>
          <a:bodyPr/>
          <a:lstStyle/>
          <a:p>
            <a:endParaRPr lang="en-GB" dirty="0"/>
          </a:p>
        </p:txBody>
      </p:sp>
      <p:sp>
        <p:nvSpPr>
          <p:cNvPr id="33" name="Picture Placeholder 15">
            <a:extLst>
              <a:ext uri="{FF2B5EF4-FFF2-40B4-BE49-F238E27FC236}">
                <a16:creationId xmlns:a16="http://schemas.microsoft.com/office/drawing/2014/main" id="{8E9CB2A2-E3D8-A46E-14AA-222F161B9076}"/>
              </a:ext>
            </a:extLst>
          </p:cNvPr>
          <p:cNvSpPr>
            <a:spLocks noGrp="1"/>
          </p:cNvSpPr>
          <p:nvPr>
            <p:ph type="pic" sz="quarter" idx="48"/>
          </p:nvPr>
        </p:nvSpPr>
        <p:spPr>
          <a:xfrm>
            <a:off x="7362501" y="1828800"/>
            <a:ext cx="2165132" cy="1389600"/>
          </a:xfrm>
          <a:prstGeom prst="roundRect">
            <a:avLst>
              <a:gd name="adj" fmla="val 0"/>
            </a:avLst>
          </a:prstGeom>
          <a:noFill/>
        </p:spPr>
        <p:txBody>
          <a:bodyPr/>
          <a:lstStyle/>
          <a:p>
            <a:endParaRPr lang="en-GB" dirty="0"/>
          </a:p>
        </p:txBody>
      </p:sp>
      <p:sp>
        <p:nvSpPr>
          <p:cNvPr id="34" name="Picture Placeholder 15">
            <a:extLst>
              <a:ext uri="{FF2B5EF4-FFF2-40B4-BE49-F238E27FC236}">
                <a16:creationId xmlns:a16="http://schemas.microsoft.com/office/drawing/2014/main" id="{DAA02544-82B7-186A-0085-3B2429DF7E26}"/>
              </a:ext>
            </a:extLst>
          </p:cNvPr>
          <p:cNvSpPr>
            <a:spLocks noGrp="1"/>
          </p:cNvSpPr>
          <p:nvPr>
            <p:ph type="pic" sz="quarter" idx="49"/>
          </p:nvPr>
        </p:nvSpPr>
        <p:spPr>
          <a:xfrm>
            <a:off x="9715066" y="1828800"/>
            <a:ext cx="2165132" cy="1389600"/>
          </a:xfrm>
          <a:prstGeom prst="roundRect">
            <a:avLst>
              <a:gd name="adj" fmla="val 0"/>
            </a:avLst>
          </a:prstGeom>
          <a:noFill/>
        </p:spPr>
        <p:txBody>
          <a:bodyPr/>
          <a:lstStyle/>
          <a:p>
            <a:endParaRPr lang="en-GB" dirty="0"/>
          </a:p>
        </p:txBody>
      </p:sp>
      <p:sp>
        <p:nvSpPr>
          <p:cNvPr id="35" name="Text Placeholder 8">
            <a:extLst>
              <a:ext uri="{FF2B5EF4-FFF2-40B4-BE49-F238E27FC236}">
                <a16:creationId xmlns:a16="http://schemas.microsoft.com/office/drawing/2014/main" id="{8AC3F386-2B6B-ADE1-D1B4-0A935E340C84}"/>
              </a:ext>
            </a:extLst>
          </p:cNvPr>
          <p:cNvSpPr>
            <a:spLocks noGrp="1"/>
          </p:cNvSpPr>
          <p:nvPr>
            <p:ph type="body" sz="quarter" idx="24"/>
          </p:nvPr>
        </p:nvSpPr>
        <p:spPr>
          <a:xfrm>
            <a:off x="2657365"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6" name="Text Placeholder 8">
            <a:extLst>
              <a:ext uri="{FF2B5EF4-FFF2-40B4-BE49-F238E27FC236}">
                <a16:creationId xmlns:a16="http://schemas.microsoft.com/office/drawing/2014/main" id="{4529BD79-18A0-5366-61B9-BF50D314529A}"/>
              </a:ext>
            </a:extLst>
          </p:cNvPr>
          <p:cNvSpPr>
            <a:spLocks noGrp="1"/>
          </p:cNvSpPr>
          <p:nvPr>
            <p:ph type="body" sz="quarter" idx="50"/>
          </p:nvPr>
        </p:nvSpPr>
        <p:spPr>
          <a:xfrm>
            <a:off x="304796"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7" name="Text Placeholder 8">
            <a:extLst>
              <a:ext uri="{FF2B5EF4-FFF2-40B4-BE49-F238E27FC236}">
                <a16:creationId xmlns:a16="http://schemas.microsoft.com/office/drawing/2014/main" id="{B28771F8-F8D4-12D1-BBFF-ECE5A8E336CC}"/>
              </a:ext>
            </a:extLst>
          </p:cNvPr>
          <p:cNvSpPr>
            <a:spLocks noGrp="1"/>
          </p:cNvSpPr>
          <p:nvPr>
            <p:ph type="body" sz="quarter" idx="51"/>
          </p:nvPr>
        </p:nvSpPr>
        <p:spPr>
          <a:xfrm>
            <a:off x="5009930"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8" name="Text Placeholder 8">
            <a:extLst>
              <a:ext uri="{FF2B5EF4-FFF2-40B4-BE49-F238E27FC236}">
                <a16:creationId xmlns:a16="http://schemas.microsoft.com/office/drawing/2014/main" id="{46CF5731-4F15-1A9B-404E-0900C32C1479}"/>
              </a:ext>
            </a:extLst>
          </p:cNvPr>
          <p:cNvSpPr>
            <a:spLocks noGrp="1"/>
          </p:cNvSpPr>
          <p:nvPr>
            <p:ph type="body" sz="quarter" idx="52"/>
          </p:nvPr>
        </p:nvSpPr>
        <p:spPr>
          <a:xfrm>
            <a:off x="7362495"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9" name="Text Placeholder 8">
            <a:extLst>
              <a:ext uri="{FF2B5EF4-FFF2-40B4-BE49-F238E27FC236}">
                <a16:creationId xmlns:a16="http://schemas.microsoft.com/office/drawing/2014/main" id="{CB19203B-F236-0482-3DF5-9661B8459E4D}"/>
              </a:ext>
            </a:extLst>
          </p:cNvPr>
          <p:cNvSpPr>
            <a:spLocks noGrp="1"/>
          </p:cNvSpPr>
          <p:nvPr>
            <p:ph type="body" sz="quarter" idx="53"/>
          </p:nvPr>
        </p:nvSpPr>
        <p:spPr>
          <a:xfrm>
            <a:off x="9715060"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11536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575BBA5-0CB9-1281-ACB0-78F407DEB250}"/>
              </a:ext>
            </a:extLst>
          </p:cNvPr>
          <p:cNvSpPr/>
          <p:nvPr userDrawn="1"/>
        </p:nvSpPr>
        <p:spPr>
          <a:xfrm>
            <a:off x="0" y="1506482"/>
            <a:ext cx="12192000" cy="5351517"/>
          </a:xfrm>
          <a:custGeom>
            <a:avLst/>
            <a:gdLst/>
            <a:ahLst/>
            <a:cxnLst/>
            <a:rect l="l" t="t" r="r" b="b"/>
            <a:pathLst>
              <a:path w="13392150" h="6734175">
                <a:moveTo>
                  <a:pt x="13391997" y="0"/>
                </a:moveTo>
                <a:lnTo>
                  <a:pt x="0" y="0"/>
                </a:lnTo>
                <a:lnTo>
                  <a:pt x="0" y="6733692"/>
                </a:lnTo>
                <a:lnTo>
                  <a:pt x="13391997" y="6733692"/>
                </a:lnTo>
                <a:lnTo>
                  <a:pt x="13391997" y="0"/>
                </a:lnTo>
                <a:close/>
              </a:path>
            </a:pathLst>
          </a:custGeom>
          <a:solidFill>
            <a:srgbClr val="EBF6FB"/>
          </a:solidFill>
        </p:spPr>
        <p:txBody>
          <a:bodyPr wrap="square" lIns="0" tIns="0" rIns="0" bIns="0" rtlCol="0"/>
          <a:lstStyle/>
          <a:p>
            <a:endParaRPr dirty="0"/>
          </a:p>
        </p:txBody>
      </p:sp>
      <p:sp>
        <p:nvSpPr>
          <p:cNvPr id="2" name="Title Placeholder 1">
            <a:extLst>
              <a:ext uri="{FF2B5EF4-FFF2-40B4-BE49-F238E27FC236}">
                <a16:creationId xmlns:a16="http://schemas.microsoft.com/office/drawing/2014/main" id="{2EB57CA7-0D5D-4D30-DBEC-E0553C29D05D}"/>
              </a:ext>
            </a:extLst>
          </p:cNvPr>
          <p:cNvSpPr>
            <a:spLocks noGrp="1"/>
          </p:cNvSpPr>
          <p:nvPr>
            <p:ph type="title"/>
          </p:nvPr>
        </p:nvSpPr>
        <p:spPr>
          <a:xfrm>
            <a:off x="304800" y="365126"/>
            <a:ext cx="11592910" cy="1004832"/>
          </a:xfrm>
          <a:prstGeom prst="rect">
            <a:avLst/>
          </a:prstGeom>
        </p:spPr>
        <p:txBody>
          <a:bodyPr vert="horz" lIns="0" tIns="45720" rIns="91440" bIns="45720" rtlCol="0" anchor="b" anchorCtr="0">
            <a:noAutofit/>
          </a:bodyPr>
          <a:lstStyle/>
          <a:p>
            <a:r>
              <a:rPr lang="en-GB" dirty="0"/>
              <a:t>Heading</a:t>
            </a:r>
            <a:endParaRPr lang="en-US" dirty="0"/>
          </a:p>
        </p:txBody>
      </p:sp>
      <p:sp>
        <p:nvSpPr>
          <p:cNvPr id="3" name="Text Placeholder 2">
            <a:extLst>
              <a:ext uri="{FF2B5EF4-FFF2-40B4-BE49-F238E27FC236}">
                <a16:creationId xmlns:a16="http://schemas.microsoft.com/office/drawing/2014/main" id="{0BC74794-4FBA-FC3F-8381-37EA5EDCAA02}"/>
              </a:ext>
            </a:extLst>
          </p:cNvPr>
          <p:cNvSpPr>
            <a:spLocks noGrp="1"/>
          </p:cNvSpPr>
          <p:nvPr>
            <p:ph type="body" idx="1"/>
          </p:nvPr>
        </p:nvSpPr>
        <p:spPr>
          <a:xfrm>
            <a:off x="304800" y="1825625"/>
            <a:ext cx="11582400" cy="4351338"/>
          </a:xfrm>
          <a:prstGeom prst="rect">
            <a:avLst/>
          </a:prstGeom>
        </p:spPr>
        <p:txBody>
          <a:bodyPr vert="horz" lIns="0" tIns="45720" rIns="91440" bIns="45720" rtlCol="0">
            <a:normAutofit/>
          </a:bodyPr>
          <a:lstStyle/>
          <a:p>
            <a:pPr lvl="0"/>
            <a:r>
              <a:rPr lang="en-GB" dirty="0"/>
              <a:t>Heading</a:t>
            </a:r>
          </a:p>
          <a:p>
            <a:pPr lvl="1"/>
            <a:r>
              <a:rPr lang="en-GB" dirty="0"/>
              <a:t>Bullet 1</a:t>
            </a:r>
          </a:p>
          <a:p>
            <a:pPr lvl="2"/>
            <a:r>
              <a:rPr lang="en-GB" dirty="0"/>
              <a:t>Bullet 2</a:t>
            </a:r>
          </a:p>
          <a:p>
            <a:pPr lvl="3"/>
            <a:r>
              <a:rPr lang="en-GB" dirty="0"/>
              <a:t>Bullet 3</a:t>
            </a:r>
          </a:p>
          <a:p>
            <a:pPr lvl="4"/>
            <a:r>
              <a:rPr lang="en-GB" dirty="0"/>
              <a:t>Bullet 4</a:t>
            </a:r>
            <a:endParaRPr lang="en-US" dirty="0"/>
          </a:p>
        </p:txBody>
      </p:sp>
      <p:sp>
        <p:nvSpPr>
          <p:cNvPr id="4" name="Date Placeholder 3">
            <a:extLst>
              <a:ext uri="{FF2B5EF4-FFF2-40B4-BE49-F238E27FC236}">
                <a16:creationId xmlns:a16="http://schemas.microsoft.com/office/drawing/2014/main" id="{7985D387-5069-62AB-FAD5-ED31BF035660}"/>
              </a:ext>
            </a:extLst>
          </p:cNvPr>
          <p:cNvSpPr>
            <a:spLocks noGrp="1"/>
          </p:cNvSpPr>
          <p:nvPr>
            <p:ph type="dt" sz="half" idx="2"/>
          </p:nvPr>
        </p:nvSpPr>
        <p:spPr>
          <a:xfrm>
            <a:off x="8600090" y="6356350"/>
            <a:ext cx="3280108" cy="365125"/>
          </a:xfrm>
          <a:prstGeom prst="rect">
            <a:avLst/>
          </a:prstGeom>
        </p:spPr>
        <p:txBody>
          <a:bodyPr vert="horz" lIns="91440" tIns="45720" rIns="91440" bIns="45720" rtlCol="0" anchor="ctr"/>
          <a:lstStyle>
            <a:lvl1pPr algn="r">
              <a:defRPr sz="800">
                <a:solidFill>
                  <a:schemeClr val="tx2"/>
                </a:solidFill>
                <a:latin typeface="+mj-lt"/>
              </a:defRPr>
            </a:lvl1pPr>
          </a:lstStyle>
          <a:p>
            <a:fld id="{2AEA3EB8-547D-40D4-BE36-94394BCA998C}" type="datetime1">
              <a:rPr lang="en-US" smtClean="0"/>
              <a:t>10/10/2023</a:t>
            </a:fld>
            <a:endParaRPr lang="en-US" dirty="0"/>
          </a:p>
        </p:txBody>
      </p:sp>
      <p:sp>
        <p:nvSpPr>
          <p:cNvPr id="5" name="Footer Placeholder 4">
            <a:extLst>
              <a:ext uri="{FF2B5EF4-FFF2-40B4-BE49-F238E27FC236}">
                <a16:creationId xmlns:a16="http://schemas.microsoft.com/office/drawing/2014/main" id="{6CBA67BD-A114-560D-FB9C-5AD90FACD128}"/>
              </a:ext>
            </a:extLst>
          </p:cNvPr>
          <p:cNvSpPr>
            <a:spLocks noGrp="1"/>
          </p:cNvSpPr>
          <p:nvPr>
            <p:ph type="ftr" sz="quarter" idx="3"/>
          </p:nvPr>
        </p:nvSpPr>
        <p:spPr>
          <a:xfrm>
            <a:off x="574562" y="6356350"/>
            <a:ext cx="7606861" cy="365125"/>
          </a:xfrm>
          <a:prstGeom prst="rect">
            <a:avLst/>
          </a:prstGeom>
        </p:spPr>
        <p:txBody>
          <a:bodyPr vert="horz" lIns="0" tIns="45720" rIns="91440" bIns="45720" rtlCol="0" anchor="ctr"/>
          <a:lstStyle>
            <a:lvl1pPr algn="l">
              <a:defRPr sz="800">
                <a:solidFill>
                  <a:schemeClr val="tx2"/>
                </a:solidFill>
                <a:latin typeface="+mj-lt"/>
              </a:defRPr>
            </a:lvl1pPr>
          </a:lstStyle>
          <a:p>
            <a:r>
              <a:rPr lang="en-US"/>
              <a:t>Presentation title 2023</a:t>
            </a:r>
            <a:endParaRPr lang="en-US" dirty="0"/>
          </a:p>
        </p:txBody>
      </p:sp>
      <p:sp>
        <p:nvSpPr>
          <p:cNvPr id="6" name="Slide Number Placeholder 5">
            <a:extLst>
              <a:ext uri="{FF2B5EF4-FFF2-40B4-BE49-F238E27FC236}">
                <a16:creationId xmlns:a16="http://schemas.microsoft.com/office/drawing/2014/main" id="{DC61F1CF-4298-B570-C396-D738E353C4AF}"/>
              </a:ext>
            </a:extLst>
          </p:cNvPr>
          <p:cNvSpPr>
            <a:spLocks noGrp="1"/>
          </p:cNvSpPr>
          <p:nvPr>
            <p:ph type="sldNum" sz="quarter" idx="4"/>
          </p:nvPr>
        </p:nvSpPr>
        <p:spPr>
          <a:xfrm>
            <a:off x="311803" y="6356350"/>
            <a:ext cx="262759" cy="365125"/>
          </a:xfrm>
          <a:prstGeom prst="rect">
            <a:avLst/>
          </a:prstGeom>
        </p:spPr>
        <p:txBody>
          <a:bodyPr vert="horz" lIns="0" tIns="45720" rIns="91440" bIns="45720" rtlCol="0" anchor="ctr"/>
          <a:lstStyle>
            <a:lvl1pPr algn="l">
              <a:defRPr sz="800">
                <a:solidFill>
                  <a:schemeClr val="tx2"/>
                </a:solidFill>
                <a:latin typeface="+mj-lt"/>
              </a:defRPr>
            </a:lvl1pPr>
          </a:lstStyle>
          <a:p>
            <a:fld id="{0D0D469B-4390-4DDA-9091-12DC16AD49FD}" type="slidenum">
              <a:rPr lang="en-US" smtClean="0"/>
              <a:pPr/>
              <a:t>‹#›</a:t>
            </a:fld>
            <a:endParaRPr lang="en-US" dirty="0"/>
          </a:p>
        </p:txBody>
      </p:sp>
    </p:spTree>
    <p:extLst>
      <p:ext uri="{BB962C8B-B14F-4D97-AF65-F5344CB8AC3E}">
        <p14:creationId xmlns:p14="http://schemas.microsoft.com/office/powerpoint/2010/main" val="1882523570"/>
      </p:ext>
    </p:extLst>
  </p:cSld>
  <p:clrMap bg1="lt1" tx1="dk1" bg2="lt2" tx2="dk2" accent1="accent1" accent2="accent2" accent3="accent3" accent4="accent4" accent5="accent5" accent6="accent6" hlink="hlink" folHlink="folHlink"/>
  <p:sldLayoutIdLst>
    <p:sldLayoutId id="2147483665" r:id="rId1"/>
    <p:sldLayoutId id="2147483650" r:id="rId2"/>
    <p:sldLayoutId id="2147483652" r:id="rId3"/>
    <p:sldLayoutId id="2147483666" r:id="rId4"/>
    <p:sldLayoutId id="2147483667" r:id="rId5"/>
    <p:sldLayoutId id="2147483668" r:id="rId6"/>
    <p:sldLayoutId id="2147483661" r:id="rId7"/>
    <p:sldLayoutId id="2147483654" r:id="rId8"/>
    <p:sldLayoutId id="2147483676" r:id="rId9"/>
    <p:sldLayoutId id="2147483674" r:id="rId10"/>
    <p:sldLayoutId id="2147483669" r:id="rId11"/>
    <p:sldLayoutId id="2147483672" r:id="rId12"/>
    <p:sldLayoutId id="2147483671" r:id="rId13"/>
    <p:sldLayoutId id="2147483670" r:id="rId14"/>
    <p:sldLayoutId id="2147483677" r:id="rId15"/>
  </p:sldLayoutIdLst>
  <p:hf hdr="0" dt="0"/>
  <p:txStyles>
    <p:titleStyle>
      <a:lvl1pPr marL="0" indent="0" algn="l" defTabSz="914400" rtl="0" eaLnBrk="1" latinLnBrk="0" hangingPunct="1">
        <a:lnSpc>
          <a:spcPct val="90000"/>
        </a:lnSpc>
        <a:spcBef>
          <a:spcPct val="0"/>
        </a:spcBef>
        <a:buFont typeface="Arial" panose="020B0604020202020204" pitchFamily="34" charset="0"/>
        <a:buNone/>
        <a:defRPr lang="en-US" sz="3200" b="1" i="0" kern="1200" spc="-90" dirty="0" smtClean="0">
          <a:solidFill>
            <a:schemeClr val="accent1"/>
          </a:solidFill>
          <a:latin typeface="Arial"/>
          <a:ea typeface="+mj-ea"/>
          <a:cs typeface="Arial"/>
        </a:defRPr>
      </a:lvl1pPr>
    </p:titleStyle>
    <p:body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guide id="2" pos="192" userDrawn="1">
          <p15:clr>
            <a:srgbClr val="F26B43"/>
          </p15:clr>
        </p15:guide>
        <p15:guide id="3" pos="7488" userDrawn="1">
          <p15:clr>
            <a:srgbClr val="F26B43"/>
          </p15:clr>
        </p15:guide>
        <p15:guide id="4" orient="horz" pos="1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nhs.uk/live-well/alcohol-advice/the-risks-of-drinking-too-much/"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youtube.com/watch?v=uZX14W4rVC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asyhealth.org.uk/" TargetMode="External"/><Relationship Id="rId5" Type="http://schemas.openxmlformats.org/officeDocument/2006/relationships/hyperlink" Target="https://www.nhs.uk/live-well/" TargetMode="External"/><Relationship Id="rId4" Type="http://schemas.openxmlformats.org/officeDocument/2006/relationships/hyperlink" Target="http://www.fitforwork.org/employe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youtube.com/watch?v=x6bz_ekkrYA&amp;t=6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youtube.com/watch?v=VLtnaeIVh2Q"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atpscan.global.hornetsecurity.com/index.php?atp_str=l2iND1Gkh0SGZoMrWLiMotoEPLK5fsC6wRVw9k4WxA7UIPOEZmXUgqleFvxMvLmgs2MG_S1VNCW_-pSYKDcKVk7d7qxkGqvXcWnY54CKTsTM6AdCOmje6r_NBorDoemwniDLbKBcZnuiov15Crft973cS21H8BqQp4UF7-q823107kmu8BlUX8w2xaPRxPOnC3-EY-NbxA2XjS6Dn3uw2uAGiXEJU-ViICB3kx0Mq-ccWlluRNRYMuiF71wPijXXQ8oUgg_8Hm54lZIOPzlSjLffSPtKP23alYffFiTL-KjcCTyTbkkDuRcgdOT8rb1NEncXhXdsbAkqFVA2u-AiXxfW_fDzDpv8m7dNqbqkfat_oNsGtWnOc0axtVAjOjojlgVFiZBHchOda1wGIzo6I3763bAZxjYUAf9ErMrro_E" TargetMode="External"/><Relationship Id="rId3" Type="http://schemas.openxmlformats.org/officeDocument/2006/relationships/hyperlink" Target="http://www.remploy.co.uk/" TargetMode="External"/><Relationship Id="rId7" Type="http://schemas.openxmlformats.org/officeDocument/2006/relationships/hyperlink" Target="http://www.mentalhealth.org.uk/" TargetMode="External"/><Relationship Id="rId2" Type="http://schemas.openxmlformats.org/officeDocument/2006/relationships/hyperlink" Target="http://www.nhs.uk/livewell/mentalhealth" TargetMode="External"/><Relationship Id="rId1" Type="http://schemas.openxmlformats.org/officeDocument/2006/relationships/slideLayout" Target="../slideLayouts/slideLayout7.xml"/><Relationship Id="rId6" Type="http://schemas.openxmlformats.org/officeDocument/2006/relationships/hyperlink" Target="mailto:jo@samaritans.org" TargetMode="External"/><Relationship Id="rId5" Type="http://schemas.openxmlformats.org/officeDocument/2006/relationships/hyperlink" Target="http://www.samaritans.org/" TargetMode="External"/><Relationship Id="rId4" Type="http://schemas.openxmlformats.org/officeDocument/2006/relationships/hyperlink" Target="http://www.rethink.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ighthousecl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hyperlink" Target="https://www.samaritans.org/" TargetMode="External"/><Relationship Id="rId7" Type="http://schemas.openxmlformats.org/officeDocument/2006/relationships/hyperlink" Target="mailto:pat@papyrus-uk.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papyrus-uk.org/" TargetMode="External"/><Relationship Id="rId11" Type="http://schemas.openxmlformats.org/officeDocument/2006/relationships/hyperlink" Target="https://www.youtube.com/watch?v=uYn9n6Mrwsw" TargetMode="External"/><Relationship Id="rId5" Type="http://schemas.openxmlformats.org/officeDocument/2006/relationships/hyperlink" Target="http://www.iamalive.org/" TargetMode="External"/><Relationship Id="rId10" Type="http://schemas.openxmlformats.org/officeDocument/2006/relationships/hyperlink" Target="NULL" TargetMode="External"/><Relationship Id="rId4" Type="http://schemas.openxmlformats.org/officeDocument/2006/relationships/hyperlink" Target="mailto:jo@samaritans.org" TargetMode="External"/><Relationship Id="rId9" Type="http://schemas.openxmlformats.org/officeDocument/2006/relationships/hyperlink" Target="NUL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jfif"/><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www.citizensadvice.org.u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wWGulLAa0O0" TargetMode="External"/><Relationship Id="rId4" Type="http://schemas.openxmlformats.org/officeDocument/2006/relationships/hyperlink" Target="http://www.livestrong.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RqJ85c9M0d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youtube.com/watch?v=XMcab1MFaLc"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food.gov.uk/business-guidance/the-eatwell-guide-and-resources" TargetMode="External"/><Relationship Id="rId5" Type="http://schemas.openxmlformats.org/officeDocument/2006/relationships/hyperlink" Target="https://www.nhs.uk/live-well/eat-well/" TargetMode="External"/><Relationship Id="rId4" Type="http://schemas.openxmlformats.org/officeDocument/2006/relationships/hyperlink" Target="http://www.fitforwork.org/employ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87CD0-7436-A5F3-BC5C-B40756EA973E}"/>
              </a:ext>
            </a:extLst>
          </p:cNvPr>
          <p:cNvSpPr>
            <a:spLocks noGrp="1"/>
          </p:cNvSpPr>
          <p:nvPr>
            <p:ph type="body" idx="1"/>
          </p:nvPr>
        </p:nvSpPr>
        <p:spPr>
          <a:xfrm>
            <a:off x="262964" y="3481528"/>
            <a:ext cx="5076291" cy="1133856"/>
          </a:xfrm>
        </p:spPr>
        <p:txBody>
          <a:bodyPr>
            <a:normAutofit/>
          </a:bodyPr>
          <a:lstStyle/>
          <a:p>
            <a:r>
              <a:rPr lang="en-US" dirty="0"/>
              <a:t>October 2023</a:t>
            </a:r>
          </a:p>
        </p:txBody>
      </p:sp>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dirty="0"/>
              <a:t>Wellbeing</a:t>
            </a:r>
          </a:p>
        </p:txBody>
      </p:sp>
      <p:pic>
        <p:nvPicPr>
          <p:cNvPr id="6" name="Picture Placeholder 5" descr="A highway with lights on&#10;&#10;Description automatically generated with medium confidence">
            <a:extLst>
              <a:ext uri="{FF2B5EF4-FFF2-40B4-BE49-F238E27FC236}">
                <a16:creationId xmlns:a16="http://schemas.microsoft.com/office/drawing/2014/main" id="{3861FEAA-9DC8-9E68-5A04-1983B65808F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5286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DEB79D-5D38-8C2F-C6B8-31C3A2D761F0}"/>
              </a:ext>
            </a:extLst>
          </p:cNvPr>
          <p:cNvSpPr txBox="1"/>
          <p:nvPr/>
        </p:nvSpPr>
        <p:spPr>
          <a:xfrm>
            <a:off x="6443392" y="2190665"/>
            <a:ext cx="5648514" cy="1004833"/>
          </a:xfrm>
          <a:prstGeom prst="rect">
            <a:avLst/>
          </a:prstGeom>
        </p:spPr>
        <p:txBody>
          <a:bodyPr vert="horz" lIns="91440" tIns="45720" rIns="91440" bIns="45720" rtlCol="0">
            <a:noAutofit/>
          </a:bodyPr>
          <a:lstStyle/>
          <a:p>
            <a:pPr algn="ctr">
              <a:spcBef>
                <a:spcPts val="600"/>
              </a:spcBef>
              <a:spcAft>
                <a:spcPts val="1000"/>
              </a:spcAft>
            </a:pPr>
            <a:r>
              <a:rPr lang="en-US" sz="2400" b="1" dirty="0">
                <a:solidFill>
                  <a:schemeClr val="tx2"/>
                </a:solidFill>
                <a:effectLst/>
                <a:latin typeface="Tahoma" panose="020B0604030504040204" pitchFamily="34" charset="0"/>
                <a:ea typeface="Tahoma" panose="020B0604030504040204" pitchFamily="34" charset="0"/>
                <a:cs typeface="Tahoma" panose="020B0604030504040204" pitchFamily="34" charset="0"/>
              </a:rPr>
              <a:t>Stay Hydrated, but try and drink less alcohol</a:t>
            </a:r>
          </a:p>
        </p:txBody>
      </p:sp>
      <p:pic>
        <p:nvPicPr>
          <p:cNvPr id="2" name="Picture 1" descr="A close-up of a toy&#10;&#10;Description automatically generated with low confidence">
            <a:extLst>
              <a:ext uri="{FF2B5EF4-FFF2-40B4-BE49-F238E27FC236}">
                <a16:creationId xmlns:a16="http://schemas.microsoft.com/office/drawing/2014/main" id="{83B1D85B-1935-2452-1183-3D7656099161}"/>
              </a:ext>
            </a:extLst>
          </p:cNvPr>
          <p:cNvPicPr>
            <a:picLocks noChangeAspect="1"/>
          </p:cNvPicPr>
          <p:nvPr/>
        </p:nvPicPr>
        <p:blipFill rotWithShape="1">
          <a:blip r:embed="rId3"/>
          <a:srcRect l="1729" r="21408" b="-1"/>
          <a:stretch/>
        </p:blipFill>
        <p:spPr>
          <a:xfrm>
            <a:off x="9818492" y="4487953"/>
            <a:ext cx="2373508" cy="2370047"/>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7" name="TextBox 6">
            <a:extLst>
              <a:ext uri="{FF2B5EF4-FFF2-40B4-BE49-F238E27FC236}">
                <a16:creationId xmlns:a16="http://schemas.microsoft.com/office/drawing/2014/main" id="{579AFD09-3953-59F9-BCDE-22EA719E91CF}"/>
              </a:ext>
            </a:extLst>
          </p:cNvPr>
          <p:cNvSpPr txBox="1"/>
          <p:nvPr/>
        </p:nvSpPr>
        <p:spPr>
          <a:xfrm>
            <a:off x="6443392" y="3195498"/>
            <a:ext cx="5454317" cy="1016560"/>
          </a:xfrm>
          <a:prstGeom prst="rect">
            <a:avLst/>
          </a:prstGeom>
          <a:noFill/>
        </p:spPr>
        <p:txBody>
          <a:bodyPr wrap="square">
            <a:spAutoFit/>
          </a:bodyPr>
          <a:lstStyle/>
          <a:p>
            <a:pPr algn="ctr">
              <a:lnSpc>
                <a:spcPct val="110000"/>
              </a:lnSpc>
              <a:spcBef>
                <a:spcPts val="600"/>
              </a:spcBef>
              <a:spcAft>
                <a:spcPts val="1000"/>
              </a:spcAft>
            </a:pPr>
            <a:r>
              <a:rPr lang="en-US" sz="2800" b="1" dirty="0">
                <a:solidFill>
                  <a:schemeClr val="tx2"/>
                </a:solidFill>
                <a:latin typeface="Calibri" panose="020F0502020204030204" pitchFamily="34" charset="0"/>
                <a:ea typeface="Constantia" panose="02030602050306030303" pitchFamily="18" charset="0"/>
                <a:cs typeface="Times New Roman" panose="02020603050405020304" pitchFamily="18" charset="0"/>
              </a:rPr>
              <a:t>About 3.5 </a:t>
            </a:r>
            <a:r>
              <a:rPr lang="en-US" sz="2800" b="1" dirty="0" err="1">
                <a:solidFill>
                  <a:schemeClr val="tx2"/>
                </a:solidFill>
                <a:latin typeface="Calibri" panose="020F0502020204030204" pitchFamily="34" charset="0"/>
                <a:ea typeface="Constantia" panose="02030602050306030303" pitchFamily="18" charset="0"/>
                <a:cs typeface="Times New Roman" panose="02020603050405020304" pitchFamily="18" charset="0"/>
              </a:rPr>
              <a:t>litres</a:t>
            </a:r>
            <a:r>
              <a:rPr lang="en-US" sz="2800" b="1" dirty="0">
                <a:solidFill>
                  <a:schemeClr val="tx2"/>
                </a:solidFill>
                <a:latin typeface="Calibri" panose="020F0502020204030204" pitchFamily="34" charset="0"/>
                <a:ea typeface="Constantia" panose="02030602050306030303" pitchFamily="18" charset="0"/>
                <a:cs typeface="Times New Roman" panose="02020603050405020304" pitchFamily="18" charset="0"/>
              </a:rPr>
              <a:t> a day for men and 2.5 </a:t>
            </a:r>
            <a:r>
              <a:rPr lang="en-US" sz="2800" b="1" dirty="0" err="1">
                <a:solidFill>
                  <a:schemeClr val="tx2"/>
                </a:solidFill>
                <a:latin typeface="Calibri" panose="020F0502020204030204" pitchFamily="34" charset="0"/>
                <a:ea typeface="Constantia" panose="02030602050306030303" pitchFamily="18" charset="0"/>
                <a:cs typeface="Times New Roman" panose="02020603050405020304" pitchFamily="18" charset="0"/>
              </a:rPr>
              <a:t>litres</a:t>
            </a:r>
            <a:r>
              <a:rPr lang="en-US" sz="2800" b="1" dirty="0">
                <a:solidFill>
                  <a:schemeClr val="tx2"/>
                </a:solidFill>
                <a:latin typeface="Calibri" panose="020F0502020204030204" pitchFamily="34" charset="0"/>
                <a:ea typeface="Constantia" panose="02030602050306030303" pitchFamily="18" charset="0"/>
                <a:cs typeface="Times New Roman" panose="02020603050405020304" pitchFamily="18" charset="0"/>
              </a:rPr>
              <a:t> for women.</a:t>
            </a:r>
          </a:p>
        </p:txBody>
      </p:sp>
      <p:sp>
        <p:nvSpPr>
          <p:cNvPr id="8" name="Title 21">
            <a:extLst>
              <a:ext uri="{FF2B5EF4-FFF2-40B4-BE49-F238E27FC236}">
                <a16:creationId xmlns:a16="http://schemas.microsoft.com/office/drawing/2014/main" id="{560DBA78-BCB8-C614-032D-42C9E41FDA17}"/>
              </a:ext>
            </a:extLst>
          </p:cNvPr>
          <p:cNvSpPr>
            <a:spLocks noGrp="1"/>
          </p:cNvSpPr>
          <p:nvPr>
            <p:ph type="title"/>
          </p:nvPr>
        </p:nvSpPr>
        <p:spPr>
          <a:xfrm>
            <a:off x="304800" y="365126"/>
            <a:ext cx="11592910" cy="1004832"/>
          </a:xfrm>
        </p:spPr>
        <p:txBody>
          <a:bodyPr/>
          <a:lstStyle/>
          <a:p>
            <a:r>
              <a:rPr lang="en-GB" dirty="0"/>
              <a:t>Health</a:t>
            </a:r>
            <a:endParaRPr lang="en-US" dirty="0"/>
          </a:p>
        </p:txBody>
      </p:sp>
      <p:pic>
        <p:nvPicPr>
          <p:cNvPr id="11" name="Picture 10" descr="A poster of different types of drinks&#10;&#10;Description automatically generated">
            <a:extLst>
              <a:ext uri="{FF2B5EF4-FFF2-40B4-BE49-F238E27FC236}">
                <a16:creationId xmlns:a16="http://schemas.microsoft.com/office/drawing/2014/main" id="{4241B4D0-4B01-96C4-C9E3-210D65234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17" y="1990291"/>
            <a:ext cx="5842483" cy="4703280"/>
          </a:xfrm>
          <a:prstGeom prst="rect">
            <a:avLst/>
          </a:prstGeom>
        </p:spPr>
      </p:pic>
      <p:sp>
        <p:nvSpPr>
          <p:cNvPr id="13" name="TextBox 12">
            <a:extLst>
              <a:ext uri="{FF2B5EF4-FFF2-40B4-BE49-F238E27FC236}">
                <a16:creationId xmlns:a16="http://schemas.microsoft.com/office/drawing/2014/main" id="{025A4D46-6209-9092-0330-01A136D85AC9}"/>
              </a:ext>
            </a:extLst>
          </p:cNvPr>
          <p:cNvSpPr txBox="1"/>
          <p:nvPr/>
        </p:nvSpPr>
        <p:spPr>
          <a:xfrm>
            <a:off x="6443392" y="5381592"/>
            <a:ext cx="3210838" cy="923330"/>
          </a:xfrm>
          <a:prstGeom prst="rect">
            <a:avLst/>
          </a:prstGeom>
          <a:noFill/>
        </p:spPr>
        <p:txBody>
          <a:bodyPr wrap="square">
            <a:spAutoFit/>
          </a:bodyPr>
          <a:lstStyle/>
          <a:p>
            <a:r>
              <a:rPr lang="en-GB" dirty="0">
                <a:hlinkClick r:id="rId5"/>
              </a:rPr>
              <a:t>https://www.nhs.uk/live-well/alcohol-advice/the-risks-of-drinking-too-much/</a:t>
            </a:r>
            <a:r>
              <a:rPr lang="en-GB" dirty="0"/>
              <a:t> </a:t>
            </a:r>
          </a:p>
        </p:txBody>
      </p:sp>
    </p:spTree>
    <p:extLst>
      <p:ext uri="{BB962C8B-B14F-4D97-AF65-F5344CB8AC3E}">
        <p14:creationId xmlns:p14="http://schemas.microsoft.com/office/powerpoint/2010/main" val="627170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Health</a:t>
            </a:r>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11</a:t>
            </a:fld>
            <a:endParaRPr lang="en-US" dirty="0"/>
          </a:p>
        </p:txBody>
      </p:sp>
      <p:pic>
        <p:nvPicPr>
          <p:cNvPr id="14" name="Content Placeholder 13">
            <a:extLst>
              <a:ext uri="{FF2B5EF4-FFF2-40B4-BE49-F238E27FC236}">
                <a16:creationId xmlns:a16="http://schemas.microsoft.com/office/drawing/2014/main" id="{2DD2FA82-2CC6-D861-8C02-77EB501B545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57884" y="1835458"/>
            <a:ext cx="4334612" cy="4351338"/>
          </a:xfrm>
        </p:spPr>
      </p:pic>
      <p:sp>
        <p:nvSpPr>
          <p:cNvPr id="15" name="Text Placeholder 4">
            <a:extLst>
              <a:ext uri="{FF2B5EF4-FFF2-40B4-BE49-F238E27FC236}">
                <a16:creationId xmlns:a16="http://schemas.microsoft.com/office/drawing/2014/main" id="{96CE6AC1-DCCB-CFB3-74BF-D2E94114CE0F}"/>
              </a:ext>
            </a:extLst>
          </p:cNvPr>
          <p:cNvSpPr txBox="1">
            <a:spLocks/>
          </p:cNvSpPr>
          <p:nvPr/>
        </p:nvSpPr>
        <p:spPr>
          <a:xfrm>
            <a:off x="304800" y="1710814"/>
            <a:ext cx="6086168" cy="3650326"/>
          </a:xfrm>
          <a:prstGeom prst="rect">
            <a:avLst/>
          </a:prstGeom>
        </p:spPr>
        <p:txBody>
          <a:bodyPr>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Fit for Work </a:t>
            </a:r>
            <a:r>
              <a:rPr lang="en-US" sz="1400" b="0" dirty="0"/>
              <a:t>can provide support if you are in work and or if you are off sick from work. If you have been (or are likely to be) off work for four weeks or more, you can be referred to an occupational health professional. For more information go to </a:t>
            </a:r>
            <a:r>
              <a:rPr lang="en-US" sz="1400" b="0" dirty="0">
                <a:hlinkClick r:id="rId4"/>
              </a:rPr>
              <a:t>www.fitforwork.org/employee</a:t>
            </a:r>
            <a:r>
              <a:rPr lang="en-US" sz="1400" b="0" dirty="0"/>
              <a:t> </a:t>
            </a:r>
          </a:p>
          <a:p>
            <a:endParaRPr lang="en-US" sz="1400" b="0" dirty="0"/>
          </a:p>
          <a:p>
            <a:r>
              <a:rPr lang="en-US" dirty="0"/>
              <a:t>NHS </a:t>
            </a:r>
            <a:r>
              <a:rPr lang="en-US" sz="1400" b="0" dirty="0"/>
              <a:t>has a website that provides information and practical advice for anyone on many health aspects. For more information go to </a:t>
            </a:r>
            <a:r>
              <a:rPr lang="en-US" sz="1400" b="0" dirty="0">
                <a:hlinkClick r:id="rId5"/>
              </a:rPr>
              <a:t>https://www.nhs.uk/live-well/</a:t>
            </a:r>
            <a:r>
              <a:rPr lang="en-US" sz="1400" b="0" dirty="0"/>
              <a:t>   </a:t>
            </a:r>
          </a:p>
          <a:p>
            <a:pPr lvl="1"/>
            <a:endParaRPr lang="en-GB" dirty="0"/>
          </a:p>
          <a:p>
            <a:pPr marL="0" lvl="1" indent="0">
              <a:buNone/>
            </a:pPr>
            <a:r>
              <a:rPr lang="en-US" sz="2000" b="1" dirty="0"/>
              <a:t>Easyhealth.org.uk</a:t>
            </a:r>
            <a:r>
              <a:rPr lang="en-US" sz="1400" dirty="0"/>
              <a:t> </a:t>
            </a:r>
            <a:r>
              <a:rPr lang="en-US" sz="1400" b="0" dirty="0"/>
              <a:t>is a website that provides information and further links. For more information go to </a:t>
            </a:r>
            <a:r>
              <a:rPr lang="en-GB" sz="1400" dirty="0">
                <a:hlinkClick r:id="rId6"/>
              </a:rPr>
              <a:t>https://www.easyhealth.org.uk/</a:t>
            </a:r>
            <a:r>
              <a:rPr lang="en-GB" sz="1400" dirty="0"/>
              <a:t> </a:t>
            </a:r>
          </a:p>
          <a:p>
            <a:pPr lvl="1"/>
            <a:endParaRPr lang="en-GB" dirty="0"/>
          </a:p>
          <a:p>
            <a:pPr lvl="1"/>
            <a:endParaRPr lang="en-GB" dirty="0"/>
          </a:p>
          <a:p>
            <a:endParaRPr lang="en-US" dirty="0"/>
          </a:p>
          <a:p>
            <a:endParaRPr lang="en-US" dirty="0"/>
          </a:p>
        </p:txBody>
      </p:sp>
      <p:sp>
        <p:nvSpPr>
          <p:cNvPr id="2" name="Text Placeholder 4">
            <a:extLst>
              <a:ext uri="{FF2B5EF4-FFF2-40B4-BE49-F238E27FC236}">
                <a16:creationId xmlns:a16="http://schemas.microsoft.com/office/drawing/2014/main" id="{1ECF13A8-70C3-2859-6DEE-88667D3C2A38}"/>
              </a:ext>
            </a:extLst>
          </p:cNvPr>
          <p:cNvSpPr txBox="1">
            <a:spLocks/>
          </p:cNvSpPr>
          <p:nvPr/>
        </p:nvSpPr>
        <p:spPr>
          <a:xfrm>
            <a:off x="304800" y="5434317"/>
            <a:ext cx="5494751" cy="653331"/>
          </a:xfrm>
          <a:prstGeom prst="rect">
            <a:avLst/>
          </a:prstGeom>
        </p:spPr>
        <p:txBody>
          <a:bodyPr>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lumMod val="75000"/>
                    <a:lumOff val="25000"/>
                  </a:schemeClr>
                </a:solidFill>
                <a:hlinkClick r:id="rId7">
                  <a:extLst>
                    <a:ext uri="{A12FA001-AC4F-418D-AE19-62706E023703}">
                      <ahyp:hlinkClr xmlns:ahyp="http://schemas.microsoft.com/office/drawing/2018/hyperlinkcolor" val="tx"/>
                    </a:ext>
                  </a:extLst>
                </a:hlinkClick>
              </a:rPr>
              <a:t>Video - Let’s be active for health for all</a:t>
            </a:r>
            <a:endParaRPr lang="en-US" dirty="0">
              <a:solidFill>
                <a:schemeClr val="tx2">
                  <a:lumMod val="75000"/>
                  <a:lumOff val="25000"/>
                </a:schemeClr>
              </a:solidFill>
            </a:endParaRPr>
          </a:p>
        </p:txBody>
      </p:sp>
    </p:spTree>
    <p:extLst>
      <p:ext uri="{BB962C8B-B14F-4D97-AF65-F5344CB8AC3E}">
        <p14:creationId xmlns:p14="http://schemas.microsoft.com/office/powerpoint/2010/main" val="175152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87CD0-7436-A5F3-BC5C-B40756EA973E}"/>
              </a:ext>
            </a:extLst>
          </p:cNvPr>
          <p:cNvSpPr>
            <a:spLocks noGrp="1"/>
          </p:cNvSpPr>
          <p:nvPr>
            <p:ph type="body" idx="1"/>
          </p:nvPr>
        </p:nvSpPr>
        <p:spPr>
          <a:xfrm>
            <a:off x="262964" y="3481528"/>
            <a:ext cx="5076291" cy="1133856"/>
          </a:xfrm>
        </p:spPr>
        <p:txBody>
          <a:bodyPr>
            <a:normAutofit lnSpcReduction="10000"/>
          </a:bodyPr>
          <a:lstStyle/>
          <a:p>
            <a:r>
              <a:rPr lang="en-US" dirty="0"/>
              <a:t>Extracts from the Midlands Collaborative Community Resource Pack</a:t>
            </a:r>
          </a:p>
        </p:txBody>
      </p:sp>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dirty="0"/>
              <a:t>Mental Health</a:t>
            </a:r>
          </a:p>
        </p:txBody>
      </p:sp>
      <p:pic>
        <p:nvPicPr>
          <p:cNvPr id="6" name="Picture Placeholder 5" descr="A group of people standing next to a truck&#10;&#10;Description automatically generated">
            <a:extLst>
              <a:ext uri="{FF2B5EF4-FFF2-40B4-BE49-F238E27FC236}">
                <a16:creationId xmlns:a16="http://schemas.microsoft.com/office/drawing/2014/main" id="{436E4C47-8580-8699-FEBC-6E5C135896B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850" r="11850"/>
          <a:stretch>
            <a:fillRect/>
          </a:stretch>
        </p:blipFill>
        <p:spPr/>
      </p:pic>
    </p:spTree>
    <p:extLst>
      <p:ext uri="{BB962C8B-B14F-4D97-AF65-F5344CB8AC3E}">
        <p14:creationId xmlns:p14="http://schemas.microsoft.com/office/powerpoint/2010/main" val="1602538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ED7F4B0-0E23-B3F4-6D6E-6A1F51EDD110}"/>
              </a:ext>
            </a:extLst>
          </p:cNvPr>
          <p:cNvSpPr txBox="1"/>
          <p:nvPr/>
        </p:nvSpPr>
        <p:spPr>
          <a:xfrm>
            <a:off x="1628777" y="2968809"/>
            <a:ext cx="6129336" cy="460191"/>
          </a:xfrm>
          <a:prstGeom prst="rect">
            <a:avLst/>
          </a:prstGeom>
          <a:noFill/>
        </p:spPr>
        <p:txBody>
          <a:bodyPr wrap="square">
            <a:spAutoFit/>
          </a:bodyPr>
          <a:lstStyle/>
          <a:p>
            <a:pPr>
              <a:lnSpc>
                <a:spcPct val="110000"/>
              </a:lnSpc>
              <a:spcBef>
                <a:spcPts val="600"/>
              </a:spcBef>
              <a:spcAft>
                <a:spcPts val="1000"/>
              </a:spcAft>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Talk about your feelings</a:t>
            </a:r>
            <a:endParaRPr lang="en-GB" sz="1100" b="1"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C6E1A27B-881C-7674-82C6-97BEFCF281FF}"/>
              </a:ext>
            </a:extLst>
          </p:cNvPr>
          <p:cNvPicPr>
            <a:picLocks noChangeAspect="1"/>
          </p:cNvPicPr>
          <p:nvPr/>
        </p:nvPicPr>
        <p:blipFill>
          <a:blip r:embed="rId3"/>
          <a:stretch>
            <a:fillRect/>
          </a:stretch>
        </p:blipFill>
        <p:spPr>
          <a:xfrm>
            <a:off x="7515224" y="2169547"/>
            <a:ext cx="3971925" cy="3971925"/>
          </a:xfrm>
          <a:prstGeom prst="rect">
            <a:avLst/>
          </a:prstGeom>
        </p:spPr>
      </p:pic>
      <p:sp>
        <p:nvSpPr>
          <p:cNvPr id="16" name="TextBox 15">
            <a:extLst>
              <a:ext uri="{FF2B5EF4-FFF2-40B4-BE49-F238E27FC236}">
                <a16:creationId xmlns:a16="http://schemas.microsoft.com/office/drawing/2014/main" id="{72A5F295-C6C1-F087-E5A2-45693D209FE6}"/>
              </a:ext>
            </a:extLst>
          </p:cNvPr>
          <p:cNvSpPr txBox="1"/>
          <p:nvPr/>
        </p:nvSpPr>
        <p:spPr>
          <a:xfrm>
            <a:off x="1628777" y="4717593"/>
            <a:ext cx="6096000" cy="460191"/>
          </a:xfrm>
          <a:prstGeom prst="rect">
            <a:avLst/>
          </a:prstGeom>
          <a:noFill/>
        </p:spPr>
        <p:txBody>
          <a:bodyPr wrap="square">
            <a:spAutoFit/>
          </a:bodyPr>
          <a:lstStyle/>
          <a:p>
            <a:pPr>
              <a:lnSpc>
                <a:spcPct val="110000"/>
              </a:lnSpc>
              <a:spcBef>
                <a:spcPts val="600"/>
              </a:spcBef>
              <a:spcAft>
                <a:spcPts val="1000"/>
              </a:spcAft>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Have you spotted the signs?</a:t>
            </a:r>
            <a:endParaRPr lang="en-GB" sz="24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21">
            <a:extLst>
              <a:ext uri="{FF2B5EF4-FFF2-40B4-BE49-F238E27FC236}">
                <a16:creationId xmlns:a16="http://schemas.microsoft.com/office/drawing/2014/main" id="{18ADFCF7-7160-F5D0-F601-F868D6469971}"/>
              </a:ext>
            </a:extLst>
          </p:cNvPr>
          <p:cNvSpPr>
            <a:spLocks noGrp="1"/>
          </p:cNvSpPr>
          <p:nvPr>
            <p:ph type="title"/>
          </p:nvPr>
        </p:nvSpPr>
        <p:spPr>
          <a:xfrm>
            <a:off x="304800" y="365126"/>
            <a:ext cx="11592910" cy="1004832"/>
          </a:xfrm>
        </p:spPr>
        <p:txBody>
          <a:bodyPr/>
          <a:lstStyle/>
          <a:p>
            <a:r>
              <a:rPr lang="en-GB" dirty="0"/>
              <a:t>Mental Health</a:t>
            </a:r>
            <a:endParaRPr lang="en-US" dirty="0"/>
          </a:p>
        </p:txBody>
      </p:sp>
    </p:spTree>
    <p:extLst>
      <p:ext uri="{BB962C8B-B14F-4D97-AF65-F5344CB8AC3E}">
        <p14:creationId xmlns:p14="http://schemas.microsoft.com/office/powerpoint/2010/main" val="36903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2B132B-1C29-5125-F427-8681045B6369}"/>
              </a:ext>
            </a:extLst>
          </p:cNvPr>
          <p:cNvSpPr txBox="1"/>
          <p:nvPr/>
        </p:nvSpPr>
        <p:spPr>
          <a:xfrm>
            <a:off x="773351" y="2117584"/>
            <a:ext cx="7496175" cy="2905988"/>
          </a:xfrm>
          <a:prstGeom prst="rect">
            <a:avLst/>
          </a:prstGeom>
          <a:noFill/>
        </p:spPr>
        <p:txBody>
          <a:bodyPr wrap="square">
            <a:spAutoFit/>
          </a:bodyPr>
          <a:lstStyle/>
          <a:p>
            <a:pPr marL="342900" indent="-342900">
              <a:lnSpc>
                <a:spcPct val="110000"/>
              </a:lnSpc>
              <a:spcBef>
                <a:spcPts val="600"/>
              </a:spcBef>
              <a:spcAft>
                <a:spcPts val="1000"/>
              </a:spcAft>
              <a:buFont typeface="Arial" panose="020B0604020202020204" pitchFamily="34" charset="0"/>
              <a:buChar char="•"/>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Emotional </a:t>
            </a:r>
          </a:p>
          <a:p>
            <a:pPr marL="342900" indent="-342900">
              <a:lnSpc>
                <a:spcPct val="110000"/>
              </a:lnSpc>
              <a:spcBef>
                <a:spcPts val="600"/>
              </a:spcBef>
              <a:spcAft>
                <a:spcPts val="1000"/>
              </a:spcAft>
              <a:buFont typeface="Arial" panose="020B0604020202020204" pitchFamily="34" charset="0"/>
              <a:buChar char="•"/>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Thinking or Decision Making </a:t>
            </a:r>
          </a:p>
          <a:p>
            <a:pPr marL="342900" indent="-342900">
              <a:lnSpc>
                <a:spcPct val="110000"/>
              </a:lnSpc>
              <a:spcBef>
                <a:spcPts val="600"/>
              </a:spcBef>
              <a:spcAft>
                <a:spcPts val="1000"/>
              </a:spcAft>
              <a:buFont typeface="Arial" panose="020B0604020202020204" pitchFamily="34" charset="0"/>
              <a:buChar char="•"/>
            </a:pPr>
            <a:r>
              <a:rPr lang="en-US" sz="2400" b="1" dirty="0" err="1">
                <a:solidFill>
                  <a:srgbClr val="002060"/>
                </a:solidFill>
                <a:effectLst/>
                <a:latin typeface="Tahoma" panose="020B0604030504040204" pitchFamily="34" charset="0"/>
                <a:ea typeface="Tahoma" panose="020B0604030504040204" pitchFamily="34" charset="0"/>
                <a:cs typeface="Tahoma" panose="020B0604030504040204" pitchFamily="34" charset="0"/>
              </a:rPr>
              <a:t>Behavioural</a:t>
            </a: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 </a:t>
            </a:r>
          </a:p>
          <a:p>
            <a:pPr marL="342900" indent="-342900">
              <a:lnSpc>
                <a:spcPct val="110000"/>
              </a:lnSpc>
              <a:spcBef>
                <a:spcPts val="600"/>
              </a:spcBef>
              <a:spcAft>
                <a:spcPts val="1000"/>
              </a:spcAft>
              <a:buFont typeface="Arial" panose="020B0604020202020204" pitchFamily="34" charset="0"/>
              <a:buChar char="•"/>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Physical </a:t>
            </a:r>
          </a:p>
          <a:p>
            <a:pPr marL="342900" indent="-342900">
              <a:lnSpc>
                <a:spcPct val="110000"/>
              </a:lnSpc>
              <a:spcBef>
                <a:spcPts val="600"/>
              </a:spcBef>
              <a:spcAft>
                <a:spcPts val="1000"/>
              </a:spcAft>
              <a:buFont typeface="Arial" panose="020B0604020202020204" pitchFamily="34" charset="0"/>
              <a:buChar char="•"/>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Work</a:t>
            </a:r>
            <a:endParaRPr lang="en-GB" sz="24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842CD060-EF43-5E99-5B4F-DBF348BA4315}"/>
              </a:ext>
            </a:extLst>
          </p:cNvPr>
          <p:cNvPicPr>
            <a:picLocks noChangeAspect="1"/>
          </p:cNvPicPr>
          <p:nvPr/>
        </p:nvPicPr>
        <p:blipFill rotWithShape="1">
          <a:blip r:embed="rId3"/>
          <a:srcRect l="-219" t="-15462" r="219" b="15462"/>
          <a:stretch/>
        </p:blipFill>
        <p:spPr>
          <a:xfrm>
            <a:off x="6846518" y="1057518"/>
            <a:ext cx="4343400" cy="5667375"/>
          </a:xfrm>
          <a:prstGeom prst="rect">
            <a:avLst/>
          </a:prstGeom>
        </p:spPr>
      </p:pic>
      <p:sp>
        <p:nvSpPr>
          <p:cNvPr id="6" name="Title 21">
            <a:extLst>
              <a:ext uri="{FF2B5EF4-FFF2-40B4-BE49-F238E27FC236}">
                <a16:creationId xmlns:a16="http://schemas.microsoft.com/office/drawing/2014/main" id="{D86023D8-209E-F9F5-F73F-41D2548A4F1C}"/>
              </a:ext>
            </a:extLst>
          </p:cNvPr>
          <p:cNvSpPr>
            <a:spLocks noGrp="1"/>
          </p:cNvSpPr>
          <p:nvPr>
            <p:ph type="title"/>
          </p:nvPr>
        </p:nvSpPr>
        <p:spPr>
          <a:xfrm>
            <a:off x="304800" y="365126"/>
            <a:ext cx="11592910" cy="1004832"/>
          </a:xfrm>
        </p:spPr>
        <p:txBody>
          <a:bodyPr/>
          <a:lstStyle/>
          <a:p>
            <a:r>
              <a:rPr lang="en-GB" dirty="0"/>
              <a:t>Mental Health</a:t>
            </a:r>
            <a:endParaRPr lang="en-US" dirty="0"/>
          </a:p>
        </p:txBody>
      </p:sp>
      <p:sp>
        <p:nvSpPr>
          <p:cNvPr id="7" name="TextBox 6">
            <a:extLst>
              <a:ext uri="{FF2B5EF4-FFF2-40B4-BE49-F238E27FC236}">
                <a16:creationId xmlns:a16="http://schemas.microsoft.com/office/drawing/2014/main" id="{E340F210-F743-DDC1-629C-AB8362D74AFE}"/>
              </a:ext>
            </a:extLst>
          </p:cNvPr>
          <p:cNvSpPr txBox="1"/>
          <p:nvPr/>
        </p:nvSpPr>
        <p:spPr>
          <a:xfrm>
            <a:off x="602294" y="5431150"/>
            <a:ext cx="5247361" cy="369332"/>
          </a:xfrm>
          <a:prstGeom prst="rect">
            <a:avLst/>
          </a:prstGeom>
          <a:noFill/>
        </p:spPr>
        <p:txBody>
          <a:bodyPr wrap="square">
            <a:spAutoFit/>
          </a:bodyPr>
          <a:lstStyle/>
          <a:p>
            <a:r>
              <a:rPr lang="en-US" b="1" dirty="0">
                <a:solidFill>
                  <a:schemeClr val="tx2">
                    <a:lumMod val="75000"/>
                    <a:lumOff val="25000"/>
                  </a:schemeClr>
                </a:solidFill>
                <a:hlinkClick r:id="rId4">
                  <a:extLst>
                    <a:ext uri="{A12FA001-AC4F-418D-AE19-62706E023703}">
                      <ahyp:hlinkClr xmlns:ahyp="http://schemas.microsoft.com/office/drawing/2018/hyperlinkcolor" val="tx"/>
                    </a:ext>
                  </a:extLst>
                </a:hlinkClick>
              </a:rPr>
              <a:t>Video - 5 Steps to Wellbeing Animation</a:t>
            </a:r>
            <a:endParaRPr lang="en-US" b="1" dirty="0">
              <a:solidFill>
                <a:schemeClr val="tx2">
                  <a:lumMod val="75000"/>
                  <a:lumOff val="25000"/>
                </a:schemeClr>
              </a:solidFill>
            </a:endParaRPr>
          </a:p>
        </p:txBody>
      </p:sp>
    </p:spTree>
    <p:extLst>
      <p:ext uri="{BB962C8B-B14F-4D97-AF65-F5344CB8AC3E}">
        <p14:creationId xmlns:p14="http://schemas.microsoft.com/office/powerpoint/2010/main" val="1933689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E295C7-B316-A1F7-9DFF-F9C206F20B03}"/>
              </a:ext>
            </a:extLst>
          </p:cNvPr>
          <p:cNvPicPr>
            <a:picLocks noChangeAspect="1"/>
          </p:cNvPicPr>
          <p:nvPr/>
        </p:nvPicPr>
        <p:blipFill rotWithShape="1">
          <a:blip r:embed="rId3"/>
          <a:srcRect b="9544"/>
          <a:stretch/>
        </p:blipFill>
        <p:spPr>
          <a:xfrm>
            <a:off x="6811936" y="2171461"/>
            <a:ext cx="4777381" cy="432141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6" name="TextBox 5">
            <a:extLst>
              <a:ext uri="{FF2B5EF4-FFF2-40B4-BE49-F238E27FC236}">
                <a16:creationId xmlns:a16="http://schemas.microsoft.com/office/drawing/2014/main" id="{5B6A8928-4874-BFFF-D157-34F13B58CE7A}"/>
              </a:ext>
            </a:extLst>
          </p:cNvPr>
          <p:cNvSpPr txBox="1"/>
          <p:nvPr/>
        </p:nvSpPr>
        <p:spPr>
          <a:xfrm>
            <a:off x="877108" y="2552746"/>
            <a:ext cx="5458838" cy="4192520"/>
          </a:xfrm>
          <a:prstGeom prst="rect">
            <a:avLst/>
          </a:prstGeom>
        </p:spPr>
        <p:txBody>
          <a:bodyPr vert="horz" lIns="91440" tIns="45720" rIns="91440" bIns="45720" rtlCol="0">
            <a:noAutofit/>
          </a:bodyPr>
          <a:lstStyle/>
          <a:p>
            <a:pPr>
              <a:lnSpc>
                <a:spcPct val="90000"/>
              </a:lnSpc>
              <a:spcBef>
                <a:spcPts val="600"/>
              </a:spcBef>
              <a:spcAft>
                <a:spcPts val="1000"/>
              </a:spcAft>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Stigma</a:t>
            </a:r>
            <a:endParaRPr lang="en-US" sz="24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nSpc>
                <a:spcPct val="90000"/>
              </a:lnSpc>
              <a:spcBef>
                <a:spcPts val="600"/>
              </a:spcBef>
              <a:spcAft>
                <a:spcPts val="1000"/>
              </a:spcAft>
            </a:pPr>
            <a:r>
              <a:rPr lang="en-US" dirty="0">
                <a:effectLst/>
                <a:latin typeface="Tahoma" panose="020B0604030504040204" pitchFamily="34" charset="0"/>
                <a:ea typeface="Tahoma" panose="020B0604030504040204" pitchFamily="34" charset="0"/>
                <a:cs typeface="Tahoma" panose="020B0604030504040204" pitchFamily="34" charset="0"/>
              </a:rPr>
              <a:t>We are conscious that mental health issues attract a lot of stigma and bad press; and we are committed to: </a:t>
            </a:r>
          </a:p>
          <a:p>
            <a:pPr marL="342900" lvl="0" indent="-228600">
              <a:lnSpc>
                <a:spcPct val="90000"/>
              </a:lnSpc>
              <a:buFont typeface="Arial" panose="020B0604020202020204" pitchFamily="34" charset="0"/>
              <a:buChar char="•"/>
            </a:pPr>
            <a:r>
              <a:rPr lang="en-US" dirty="0">
                <a:effectLst/>
                <a:latin typeface="Tahoma" panose="020B0604030504040204" pitchFamily="34" charset="0"/>
                <a:ea typeface="Tahoma" panose="020B0604030504040204" pitchFamily="34" charset="0"/>
                <a:cs typeface="Tahoma" panose="020B0604030504040204" pitchFamily="34" charset="0"/>
              </a:rPr>
              <a:t>Breaking down these barriers and raising the profile of mental health within the company.</a:t>
            </a:r>
          </a:p>
          <a:p>
            <a:pPr marL="342900" lvl="0" indent="-228600">
              <a:lnSpc>
                <a:spcPct val="90000"/>
              </a:lnSpc>
              <a:spcAft>
                <a:spcPts val="1000"/>
              </a:spcAft>
              <a:buFont typeface="Arial" panose="020B0604020202020204" pitchFamily="34" charset="0"/>
              <a:buChar char="•"/>
            </a:pPr>
            <a:r>
              <a:rPr lang="en-US" dirty="0">
                <a:effectLst/>
                <a:latin typeface="Tahoma" panose="020B0604030504040204" pitchFamily="34" charset="0"/>
                <a:ea typeface="Tahoma" panose="020B0604030504040204" pitchFamily="34" charset="0"/>
                <a:cs typeface="Tahoma" panose="020B0604030504040204" pitchFamily="34" charset="0"/>
              </a:rPr>
              <a:t>Positively influencing mental health issues within industry.</a:t>
            </a:r>
            <a:endParaRPr lang="en-US" sz="16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90000"/>
              </a:lnSpc>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Remember</a:t>
            </a:r>
            <a:r>
              <a:rPr lang="en-US" sz="2400" b="1" dirty="0">
                <a:effectLst/>
                <a:latin typeface="Tahoma" panose="020B0604030504040204" pitchFamily="34" charset="0"/>
                <a:ea typeface="Tahoma" panose="020B0604030504040204" pitchFamily="34" charset="0"/>
                <a:cs typeface="Tahoma" panose="020B0604030504040204" pitchFamily="34" charset="0"/>
              </a:rPr>
              <a:t> - You are not alone!</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F191C70E-D04D-9729-7572-51F0354569E5}"/>
              </a:ext>
            </a:extLst>
          </p:cNvPr>
          <p:cNvSpPr>
            <a:spLocks noGrp="1"/>
          </p:cNvSpPr>
          <p:nvPr>
            <p:ph type="title"/>
          </p:nvPr>
        </p:nvSpPr>
        <p:spPr/>
        <p:txBody>
          <a:bodyPr/>
          <a:lstStyle/>
          <a:p>
            <a:r>
              <a:rPr lang="en-GB" dirty="0"/>
              <a:t>Mental Health</a:t>
            </a:r>
          </a:p>
        </p:txBody>
      </p:sp>
      <p:sp>
        <p:nvSpPr>
          <p:cNvPr id="4" name="TextBox 3">
            <a:extLst>
              <a:ext uri="{FF2B5EF4-FFF2-40B4-BE49-F238E27FC236}">
                <a16:creationId xmlns:a16="http://schemas.microsoft.com/office/drawing/2014/main" id="{E46CC42B-9C07-6C47-8270-690852B15857}"/>
              </a:ext>
            </a:extLst>
          </p:cNvPr>
          <p:cNvSpPr txBox="1"/>
          <p:nvPr/>
        </p:nvSpPr>
        <p:spPr>
          <a:xfrm>
            <a:off x="877108" y="5751958"/>
            <a:ext cx="6093912" cy="646331"/>
          </a:xfrm>
          <a:prstGeom prst="rect">
            <a:avLst/>
          </a:prstGeom>
          <a:noFill/>
        </p:spPr>
        <p:txBody>
          <a:bodyPr wrap="square">
            <a:spAutoFit/>
          </a:bodyPr>
          <a:lstStyle/>
          <a:p>
            <a:r>
              <a:rPr lang="en-US" b="1" dirty="0">
                <a:solidFill>
                  <a:schemeClr val="tx2">
                    <a:lumMod val="75000"/>
                    <a:lumOff val="25000"/>
                  </a:schemeClr>
                </a:solidFill>
                <a:hlinkClick r:id="rId4">
                  <a:extLst>
                    <a:ext uri="{A12FA001-AC4F-418D-AE19-62706E023703}">
                      <ahyp:hlinkClr xmlns:ahyp="http://schemas.microsoft.com/office/drawing/2018/hyperlinkcolor" val="tx"/>
                    </a:ext>
                  </a:extLst>
                </a:hlinkClick>
              </a:rPr>
              <a:t>Video - Tyson Fury And The Invisible Opponent | CALM A Movement Against Suicide</a:t>
            </a:r>
            <a:r>
              <a:rPr lang="en-US" b="1" dirty="0">
                <a:solidFill>
                  <a:schemeClr val="tx2">
                    <a:lumMod val="75000"/>
                    <a:lumOff val="25000"/>
                  </a:schemeClr>
                </a:solidFill>
              </a:rPr>
              <a:t> </a:t>
            </a:r>
          </a:p>
        </p:txBody>
      </p:sp>
    </p:spTree>
    <p:extLst>
      <p:ext uri="{BB962C8B-B14F-4D97-AF65-F5344CB8AC3E}">
        <p14:creationId xmlns:p14="http://schemas.microsoft.com/office/powerpoint/2010/main" val="169509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79EE39-1033-E3D6-DF00-D91FBC433964}"/>
              </a:ext>
            </a:extLst>
          </p:cNvPr>
          <p:cNvSpPr txBox="1"/>
          <p:nvPr/>
        </p:nvSpPr>
        <p:spPr>
          <a:xfrm>
            <a:off x="483436" y="1198418"/>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Resources</a:t>
            </a:r>
            <a:endParaRPr lang="en-US" sz="4400" kern="12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E8BAF5BF-2822-63D7-03C2-9D856B6F9DE2}"/>
              </a:ext>
            </a:extLst>
          </p:cNvPr>
          <p:cNvSpPr txBox="1"/>
          <p:nvPr/>
        </p:nvSpPr>
        <p:spPr>
          <a:xfrm>
            <a:off x="392961" y="2133816"/>
            <a:ext cx="11406077" cy="4359057"/>
          </a:xfrm>
          <a:prstGeom prst="rect">
            <a:avLst/>
          </a:prstGeom>
        </p:spPr>
        <p:txBody>
          <a:bodyPr vert="horz" lIns="91440" tIns="45720" rIns="91440" bIns="45720" rtlCol="0" anchor="ctr">
            <a:normAutofit fontScale="85000" lnSpcReduction="10000"/>
          </a:bodyPr>
          <a:lstStyle/>
          <a:p>
            <a:pPr>
              <a:lnSpc>
                <a:spcPct val="110000"/>
              </a:lnSpc>
              <a:spcBef>
                <a:spcPts val="600"/>
              </a:spcBef>
              <a:spcAft>
                <a:spcPts val="1000"/>
              </a:spcAft>
            </a:pPr>
            <a:r>
              <a:rPr lang="en-US"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NHS Choices </a:t>
            </a:r>
            <a:r>
              <a:rPr lang="en-US" dirty="0">
                <a:effectLst/>
                <a:latin typeface="Tahoma" panose="020B0604030504040204" pitchFamily="34" charset="0"/>
                <a:ea typeface="Tahoma" panose="020B0604030504040204" pitchFamily="34" charset="0"/>
                <a:cs typeface="Tahoma" panose="020B0604030504040204" pitchFamily="34" charset="0"/>
              </a:rPr>
              <a:t>has a website that provides information and practical advice for anyone experiencing mental health issues. For more information go to </a:t>
            </a:r>
            <a:r>
              <a:rPr lang="en-US" u="sng" dirty="0">
                <a:effectLst/>
                <a:latin typeface="Tahoma" panose="020B0604030504040204" pitchFamily="34" charset="0"/>
                <a:ea typeface="Tahoma" panose="020B0604030504040204" pitchFamily="34" charset="0"/>
                <a:cs typeface="Tahoma" panose="020B0604030504040204" pitchFamily="34" charset="0"/>
                <a:hlinkClick r:id="rId2"/>
              </a:rPr>
              <a:t>www.nhs.uk/livewell/mentalhealth</a:t>
            </a:r>
            <a:endParaRPr lang="en-US" dirty="0">
              <a:effectLst/>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600"/>
              </a:spcBef>
              <a:spcAft>
                <a:spcPts val="1000"/>
              </a:spcAft>
            </a:pPr>
            <a:r>
              <a:rPr lang="en-US"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Remploy</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dirty="0">
                <a:effectLst/>
                <a:latin typeface="Tahoma" panose="020B0604030504040204" pitchFamily="34" charset="0"/>
                <a:ea typeface="Tahoma" panose="020B0604030504040204" pitchFamily="34" charset="0"/>
                <a:cs typeface="Tahoma" panose="020B0604030504040204" pitchFamily="34" charset="0"/>
              </a:rPr>
              <a:t>provide a free and confidential Workplace Mental Health Support Service if you are absent from work or finding work difficult because of a mental health condition. It aims to help people remain in (or return to) their role. For more information, go to </a:t>
            </a:r>
            <a:r>
              <a:rPr lang="en-US" u="sng" dirty="0">
                <a:effectLst/>
                <a:latin typeface="Tahoma" panose="020B0604030504040204" pitchFamily="34" charset="0"/>
                <a:ea typeface="Tahoma" panose="020B0604030504040204" pitchFamily="34" charset="0"/>
                <a:cs typeface="Tahoma" panose="020B0604030504040204" pitchFamily="34" charset="0"/>
                <a:hlinkClick r:id="rId3"/>
              </a:rPr>
              <a:t>www.remploy.co.uk</a:t>
            </a:r>
            <a:r>
              <a:rPr lang="en-US" dirty="0">
                <a:effectLst/>
                <a:latin typeface="Tahoma" panose="020B0604030504040204" pitchFamily="34" charset="0"/>
                <a:ea typeface="Tahoma" panose="020B0604030504040204" pitchFamily="34" charset="0"/>
                <a:cs typeface="Tahoma" panose="020B0604030504040204" pitchFamily="34" charset="0"/>
              </a:rPr>
              <a:t> or call 0300 456 8114.</a:t>
            </a:r>
          </a:p>
          <a:p>
            <a:pPr>
              <a:lnSpc>
                <a:spcPct val="110000"/>
              </a:lnSpc>
              <a:spcBef>
                <a:spcPts val="600"/>
              </a:spcBef>
              <a:spcAft>
                <a:spcPts val="1000"/>
              </a:spcAft>
            </a:pPr>
            <a:r>
              <a:rPr lang="en-US"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Rethink Mental Illness </a:t>
            </a:r>
            <a:r>
              <a:rPr lang="en-US" dirty="0">
                <a:effectLst/>
                <a:latin typeface="Tahoma" panose="020B0604030504040204" pitchFamily="34" charset="0"/>
                <a:ea typeface="Tahoma" panose="020B0604030504040204" pitchFamily="34" charset="0"/>
                <a:cs typeface="Tahoma" panose="020B0604030504040204" pitchFamily="34" charset="0"/>
              </a:rPr>
              <a:t>is the largest national voluntary sector provider of mental health services, offering support groups, advice and information on mental health issues. For more information, go to </a:t>
            </a:r>
            <a:r>
              <a:rPr lang="en-US" u="sng" dirty="0">
                <a:effectLst/>
                <a:latin typeface="Tahoma" panose="020B0604030504040204" pitchFamily="34" charset="0"/>
                <a:ea typeface="Tahoma" panose="020B0604030504040204" pitchFamily="34" charset="0"/>
                <a:cs typeface="Tahoma" panose="020B0604030504040204" pitchFamily="34" charset="0"/>
                <a:hlinkClick r:id="rId4"/>
              </a:rPr>
              <a:t>www.rethink.org</a:t>
            </a:r>
            <a:r>
              <a:rPr lang="en-US" dirty="0">
                <a:effectLst/>
                <a:latin typeface="Tahoma" panose="020B0604030504040204" pitchFamily="34" charset="0"/>
                <a:ea typeface="Tahoma" panose="020B0604030504040204" pitchFamily="34" charset="0"/>
                <a:cs typeface="Tahoma" panose="020B0604030504040204" pitchFamily="34" charset="0"/>
              </a:rPr>
              <a:t> or call 0300 5000 927.</a:t>
            </a:r>
          </a:p>
          <a:p>
            <a:pPr>
              <a:lnSpc>
                <a:spcPct val="110000"/>
              </a:lnSpc>
              <a:spcBef>
                <a:spcPts val="600"/>
              </a:spcBef>
              <a:spcAft>
                <a:spcPts val="1000"/>
              </a:spcAft>
            </a:pPr>
            <a:r>
              <a:rPr lang="en-US"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Samaritans</a:t>
            </a:r>
            <a:r>
              <a:rPr lang="en-US" b="1" dirty="0">
                <a:effectLst/>
                <a:latin typeface="Tahoma" panose="020B0604030504040204" pitchFamily="34" charset="0"/>
                <a:ea typeface="Tahoma" panose="020B0604030504040204" pitchFamily="34" charset="0"/>
                <a:cs typeface="Tahoma" panose="020B0604030504040204" pitchFamily="34" charset="0"/>
              </a:rPr>
              <a:t> </a:t>
            </a:r>
            <a:r>
              <a:rPr lang="en-US" dirty="0">
                <a:effectLst/>
                <a:latin typeface="Tahoma" panose="020B0604030504040204" pitchFamily="34" charset="0"/>
                <a:ea typeface="Tahoma" panose="020B0604030504040204" pitchFamily="34" charset="0"/>
                <a:cs typeface="Tahoma" panose="020B0604030504040204" pitchFamily="34" charset="0"/>
              </a:rPr>
              <a:t>provide confidential help and support 24 hours a day. For more information, go to </a:t>
            </a:r>
            <a:r>
              <a:rPr lang="en-US" u="sng" dirty="0">
                <a:effectLst/>
                <a:latin typeface="Tahoma" panose="020B0604030504040204" pitchFamily="34" charset="0"/>
                <a:ea typeface="Tahoma" panose="020B0604030504040204" pitchFamily="34" charset="0"/>
                <a:cs typeface="Tahoma" panose="020B0604030504040204" pitchFamily="34" charset="0"/>
                <a:hlinkClick r:id="rId5"/>
              </a:rPr>
              <a:t>www.samaritans.org</a:t>
            </a:r>
            <a:r>
              <a:rPr lang="en-US" dirty="0">
                <a:effectLst/>
                <a:latin typeface="Tahoma" panose="020B0604030504040204" pitchFamily="34" charset="0"/>
                <a:ea typeface="Tahoma" panose="020B0604030504040204" pitchFamily="34" charset="0"/>
                <a:cs typeface="Tahoma" panose="020B0604030504040204" pitchFamily="34" charset="0"/>
              </a:rPr>
              <a:t> or </a:t>
            </a:r>
            <a:r>
              <a:rPr lang="en-US" u="sng" dirty="0">
                <a:effectLst/>
                <a:latin typeface="Tahoma" panose="020B0604030504040204" pitchFamily="34" charset="0"/>
                <a:ea typeface="Tahoma" panose="020B0604030504040204" pitchFamily="34" charset="0"/>
                <a:cs typeface="Tahoma" panose="020B0604030504040204" pitchFamily="34" charset="0"/>
                <a:hlinkClick r:id="rId6"/>
              </a:rPr>
              <a:t>jo@samaritans.org</a:t>
            </a:r>
            <a:r>
              <a:rPr lang="en-US" dirty="0">
                <a:effectLst/>
                <a:latin typeface="Tahoma" panose="020B0604030504040204" pitchFamily="34" charset="0"/>
                <a:ea typeface="Tahoma" panose="020B0604030504040204" pitchFamily="34" charset="0"/>
                <a:cs typeface="Tahoma" panose="020B0604030504040204" pitchFamily="34" charset="0"/>
              </a:rPr>
              <a:t> or call 08457 90 90 90.</a:t>
            </a:r>
          </a:p>
          <a:p>
            <a:pPr>
              <a:lnSpc>
                <a:spcPct val="110000"/>
              </a:lnSpc>
              <a:spcBef>
                <a:spcPts val="600"/>
              </a:spcBef>
              <a:spcAft>
                <a:spcPts val="1000"/>
              </a:spcAft>
            </a:pPr>
            <a:r>
              <a:rPr lang="en-US"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The Mental Health Foundation </a:t>
            </a:r>
            <a:r>
              <a:rPr lang="en-US" dirty="0">
                <a:effectLst/>
                <a:latin typeface="Tahoma" panose="020B0604030504040204" pitchFamily="34" charset="0"/>
                <a:ea typeface="Tahoma" panose="020B0604030504040204" pitchFamily="34" charset="0"/>
                <a:cs typeface="Tahoma" panose="020B0604030504040204" pitchFamily="34" charset="0"/>
              </a:rPr>
              <a:t>provide guidance and advice in relation to managing mental health issues. For more information go to </a:t>
            </a:r>
            <a:r>
              <a:rPr lang="en-US" u="sng" dirty="0">
                <a:effectLst/>
                <a:latin typeface="Tahoma" panose="020B0604030504040204" pitchFamily="34" charset="0"/>
                <a:ea typeface="Tahoma" panose="020B0604030504040204" pitchFamily="34" charset="0"/>
                <a:cs typeface="Tahoma" panose="020B0604030504040204" pitchFamily="34" charset="0"/>
                <a:hlinkClick r:id="rId7"/>
              </a:rPr>
              <a:t>www.mentalhealth.org.uk</a:t>
            </a:r>
            <a:r>
              <a:rPr lang="en-US" dirty="0">
                <a:effectLst/>
                <a:latin typeface="Tahoma" panose="020B0604030504040204" pitchFamily="34" charset="0"/>
                <a:ea typeface="Tahoma" panose="020B0604030504040204" pitchFamily="34" charset="0"/>
                <a:cs typeface="Tahoma" panose="020B0604030504040204" pitchFamily="34" charset="0"/>
              </a:rPr>
              <a:t>  </a:t>
            </a:r>
          </a:p>
          <a:p>
            <a:pPr>
              <a:lnSpc>
                <a:spcPct val="110000"/>
              </a:lnSpc>
              <a:spcBef>
                <a:spcPts val="600"/>
              </a:spcBef>
              <a:spcAft>
                <a:spcPts val="1000"/>
              </a:spcAft>
            </a:pPr>
            <a:r>
              <a:rPr lang="en-US"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Highways Safety Hub </a:t>
            </a:r>
            <a:r>
              <a:rPr lang="en-US" dirty="0">
                <a:effectLst/>
                <a:latin typeface="Tahoma" panose="020B0604030504040204" pitchFamily="34" charset="0"/>
                <a:ea typeface="Tahoma" panose="020B0604030504040204" pitchFamily="34" charset="0"/>
                <a:cs typeface="Tahoma" panose="020B0604030504040204" pitchFamily="34" charset="0"/>
              </a:rPr>
              <a:t>provides further information including Common </a:t>
            </a:r>
            <a:r>
              <a:rPr lang="en-US" dirty="0">
                <a:latin typeface="Tahoma" panose="020B0604030504040204" pitchFamily="34" charset="0"/>
                <a:ea typeface="Tahoma" panose="020B0604030504040204" pitchFamily="34" charset="0"/>
                <a:cs typeface="Tahoma" panose="020B0604030504040204" pitchFamily="34" charset="0"/>
              </a:rPr>
              <a:t>Intent and raising the bar documents </a:t>
            </a:r>
            <a:r>
              <a:rPr lang="en-GB" sz="1800" u="sng" dirty="0">
                <a:solidFill>
                  <a:srgbClr val="0000FF"/>
                </a:solidFill>
                <a:effectLst/>
                <a:latin typeface="Calibri" panose="020F0502020204030204" pitchFamily="34" charset="0"/>
                <a:ea typeface="Calibri" panose="020F0502020204030204" pitchFamily="34" charset="0"/>
                <a:hlinkClick r:id="rId8" tooltip="https://www.highwayssafetyhub.com/mental-health.html"/>
              </a:rPr>
              <a:t>Mental Health (highwayssafetyhub.com)</a:t>
            </a:r>
            <a:endParaRPr lang="en-US" dirty="0">
              <a:effectLst/>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F01C1D72-46BD-EAC7-DAE3-3A635CF7EB5F}"/>
              </a:ext>
            </a:extLst>
          </p:cNvPr>
          <p:cNvSpPr>
            <a:spLocks noGrp="1"/>
          </p:cNvSpPr>
          <p:nvPr>
            <p:ph type="title"/>
          </p:nvPr>
        </p:nvSpPr>
        <p:spPr>
          <a:xfrm>
            <a:off x="304800" y="365126"/>
            <a:ext cx="11592910" cy="1004832"/>
          </a:xfrm>
        </p:spPr>
        <p:txBody>
          <a:bodyPr/>
          <a:lstStyle/>
          <a:p>
            <a:r>
              <a:rPr lang="en-GB" dirty="0"/>
              <a:t>Mental Health – Resources and support</a:t>
            </a:r>
          </a:p>
        </p:txBody>
      </p:sp>
    </p:spTree>
    <p:extLst>
      <p:ext uri="{BB962C8B-B14F-4D97-AF65-F5344CB8AC3E}">
        <p14:creationId xmlns:p14="http://schemas.microsoft.com/office/powerpoint/2010/main" val="206386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AC0D54-C1DF-1109-56D5-4D7380794D8B}"/>
              </a:ext>
            </a:extLst>
          </p:cNvPr>
          <p:cNvSpPr txBox="1"/>
          <p:nvPr/>
        </p:nvSpPr>
        <p:spPr>
          <a:xfrm>
            <a:off x="497428" y="2089295"/>
            <a:ext cx="8048625" cy="1128514"/>
          </a:xfrm>
          <a:prstGeom prst="rect">
            <a:avLst/>
          </a:prstGeom>
          <a:noFill/>
        </p:spPr>
        <p:txBody>
          <a:bodyPr wrap="square">
            <a:spAutoFit/>
          </a:bodyPr>
          <a:lstStyle/>
          <a:p>
            <a:pPr>
              <a:spcBef>
                <a:spcPts val="600"/>
              </a:spcBef>
              <a:spcAft>
                <a:spcPts val="1000"/>
              </a:spcAft>
            </a:pPr>
            <a:r>
              <a:rPr lang="en-US"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Lighthouse Club – Construction Industry Helpline. </a:t>
            </a:r>
          </a:p>
          <a:p>
            <a:pPr>
              <a:spcBef>
                <a:spcPts val="600"/>
              </a:spcBef>
              <a:spcAft>
                <a:spcPts val="1000"/>
              </a:spcAft>
            </a:pPr>
            <a:r>
              <a:rPr lang="en-US" b="1" u="sng" dirty="0">
                <a:solidFill>
                  <a:srgbClr val="595959"/>
                </a:solidFill>
                <a:effectLst/>
                <a:latin typeface="Tahoma" panose="020B0604030504040204" pitchFamily="34" charset="0"/>
                <a:ea typeface="Tahoma" panose="020B0604030504040204" pitchFamily="34" charset="0"/>
                <a:cs typeface="Tahoma" panose="020B0604030504040204" pitchFamily="34" charset="0"/>
                <a:hlinkClick r:id="rId3"/>
              </a:rPr>
              <a:t>Lighthouse Club - The Construction Industry Charity</a:t>
            </a:r>
            <a:r>
              <a:rPr lang="en-US" b="1" dirty="0">
                <a:solidFill>
                  <a:srgbClr val="595959"/>
                </a:solidFill>
                <a:effectLst/>
                <a:latin typeface="Tahoma" panose="020B0604030504040204" pitchFamily="34" charset="0"/>
                <a:ea typeface="Tahoma" panose="020B0604030504040204" pitchFamily="34" charset="0"/>
                <a:cs typeface="Tahoma" panose="020B0604030504040204" pitchFamily="34" charset="0"/>
              </a:rPr>
              <a:t> or call 0345 605 1956</a:t>
            </a:r>
            <a:endParaRPr lang="en-GB" dirty="0">
              <a:solidFill>
                <a:srgbClr val="595959"/>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A58124C8-A718-FF09-996E-0F92101A2F80}"/>
              </a:ext>
            </a:extLst>
          </p:cNvPr>
          <p:cNvSpPr txBox="1"/>
          <p:nvPr/>
        </p:nvSpPr>
        <p:spPr>
          <a:xfrm>
            <a:off x="497428" y="4751832"/>
            <a:ext cx="7838555" cy="646331"/>
          </a:xfrm>
          <a:prstGeom prst="rect">
            <a:avLst/>
          </a:prstGeom>
          <a:noFill/>
        </p:spPr>
        <p:txBody>
          <a:bodyPr wrap="square">
            <a:spAutoFit/>
          </a:bodyPr>
          <a:lstStyle/>
          <a:p>
            <a:pPr>
              <a:spcBef>
                <a:spcPts val="600"/>
              </a:spcBef>
              <a:spcAft>
                <a:spcPts val="1000"/>
              </a:spcAft>
            </a:pPr>
            <a:r>
              <a:rPr lang="en-US" sz="1800" dirty="0">
                <a:effectLst/>
                <a:latin typeface="Tahoma" panose="020B0604030504040204" pitchFamily="34" charset="0"/>
                <a:ea typeface="Tahoma" panose="020B0604030504040204" pitchFamily="34" charset="0"/>
                <a:cs typeface="Tahoma" panose="020B0604030504040204" pitchFamily="34" charset="0"/>
              </a:rPr>
              <a:t>You can also download the construction industry helpline App on either the App store for Apple devices or Google Play store for Android devices.</a:t>
            </a:r>
            <a:endParaRPr lang="en-GB" sz="1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2F3DA169-2443-83D1-29AB-9F60E688EF3C}"/>
              </a:ext>
            </a:extLst>
          </p:cNvPr>
          <p:cNvSpPr txBox="1"/>
          <p:nvPr/>
        </p:nvSpPr>
        <p:spPr>
          <a:xfrm>
            <a:off x="475336" y="3498282"/>
            <a:ext cx="8048625" cy="923330"/>
          </a:xfrm>
          <a:prstGeom prst="rect">
            <a:avLst/>
          </a:prstGeom>
          <a:noFill/>
        </p:spPr>
        <p:txBody>
          <a:bodyPr wrap="square">
            <a:spAutoFit/>
          </a:bodyPr>
          <a:lstStyle/>
          <a:p>
            <a:pPr>
              <a:spcBef>
                <a:spcPts val="600"/>
              </a:spcBef>
              <a:spcAft>
                <a:spcPts val="1000"/>
              </a:spcAft>
            </a:pPr>
            <a:r>
              <a:rPr lang="en-US" sz="1800" dirty="0">
                <a:effectLst/>
                <a:latin typeface="Tahoma" panose="020B0604030504040204" pitchFamily="34" charset="0"/>
                <a:ea typeface="Tahoma" panose="020B0604030504040204" pitchFamily="34" charset="0"/>
                <a:cs typeface="Tahoma" panose="020B0604030504040204" pitchFamily="34" charset="0"/>
              </a:rPr>
              <a:t>There are videos on YouTube to help raise awareness of the Lighthouse Club. </a:t>
            </a:r>
            <a:r>
              <a:rPr lang="en-US" dirty="0">
                <a:latin typeface="Tahoma" panose="020B0604030504040204" pitchFamily="34" charset="0"/>
                <a:ea typeface="Tahoma" panose="020B0604030504040204" pitchFamily="34" charset="0"/>
                <a:cs typeface="Tahoma" panose="020B0604030504040204" pitchFamily="34" charset="0"/>
              </a:rPr>
              <a:t>One of these</a:t>
            </a:r>
            <a:r>
              <a:rPr lang="en-US" sz="1800" dirty="0">
                <a:effectLst/>
                <a:latin typeface="Tahoma" panose="020B0604030504040204" pitchFamily="34" charset="0"/>
                <a:ea typeface="Tahoma" panose="020B0604030504040204" pitchFamily="34" charset="0"/>
                <a:cs typeface="Tahoma" panose="020B0604030504040204" pitchFamily="34" charset="0"/>
              </a:rPr>
              <a:t> can be viewed following the link below or by typing the address into the address bar of your search engine or scanning the QR code.</a:t>
            </a:r>
            <a:endParaRPr lang="en-GB" sz="14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1C2B1714-2E51-4301-D6B9-59EA075961A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23245" y="1916575"/>
            <a:ext cx="3163414" cy="3163414"/>
          </a:xfrm>
          <a:prstGeom prst="rect">
            <a:avLst/>
          </a:prstGeom>
        </p:spPr>
      </p:pic>
      <p:sp>
        <p:nvSpPr>
          <p:cNvPr id="13" name="TextBox 12">
            <a:extLst>
              <a:ext uri="{FF2B5EF4-FFF2-40B4-BE49-F238E27FC236}">
                <a16:creationId xmlns:a16="http://schemas.microsoft.com/office/drawing/2014/main" id="{0ED647D4-E8B2-BB4E-B7B9-555352A6E563}"/>
              </a:ext>
            </a:extLst>
          </p:cNvPr>
          <p:cNvSpPr txBox="1"/>
          <p:nvPr/>
        </p:nvSpPr>
        <p:spPr>
          <a:xfrm>
            <a:off x="497428" y="4395837"/>
            <a:ext cx="5990578" cy="381771"/>
          </a:xfrm>
          <a:prstGeom prst="rect">
            <a:avLst/>
          </a:prstGeom>
          <a:noFill/>
        </p:spPr>
        <p:txBody>
          <a:bodyPr wrap="square">
            <a:spAutoFit/>
          </a:bodyPr>
          <a:lstStyle/>
          <a:p>
            <a:pPr>
              <a:lnSpc>
                <a:spcPct val="110000"/>
              </a:lnSpc>
              <a:spcBef>
                <a:spcPts val="600"/>
              </a:spcBef>
              <a:spcAft>
                <a:spcPts val="1000"/>
              </a:spcAft>
            </a:pPr>
            <a:r>
              <a:rPr lang="en-US" sz="1800" u="sng" dirty="0">
                <a:solidFill>
                  <a:schemeClr val="tx2">
                    <a:lumMod val="50000"/>
                    <a:lumOff val="50000"/>
                  </a:schemeClr>
                </a:solidFill>
                <a:effectLst/>
                <a:latin typeface="Calibri" panose="020F0502020204030204" pitchFamily="34" charset="0"/>
                <a:ea typeface="Constantia" panose="02030602050306030303" pitchFamily="18" charset="0"/>
                <a:cs typeface="Calibri" panose="020F0502020204030204" pitchFamily="34" charset="0"/>
              </a:rPr>
              <a:t>https://www.youtube.com/watch?v=eK5I9sw-t1Q&amp;t=50s</a:t>
            </a:r>
            <a:endParaRPr lang="en-GB" sz="1400" dirty="0">
              <a:solidFill>
                <a:schemeClr val="tx2">
                  <a:lumMod val="50000"/>
                  <a:lumOff val="50000"/>
                </a:schemeClr>
              </a:solidFill>
              <a:effectLst/>
              <a:latin typeface="Calibri" panose="020F0502020204030204" pitchFamily="34" charset="0"/>
              <a:ea typeface="Constantia" panose="02030602050306030303" pitchFamily="18" charset="0"/>
              <a:cs typeface="Calibri" panose="020F0502020204030204" pitchFamily="34" charset="0"/>
            </a:endParaRPr>
          </a:p>
        </p:txBody>
      </p:sp>
      <p:pic>
        <p:nvPicPr>
          <p:cNvPr id="14" name="Picture 13">
            <a:extLst>
              <a:ext uri="{FF2B5EF4-FFF2-40B4-BE49-F238E27FC236}">
                <a16:creationId xmlns:a16="http://schemas.microsoft.com/office/drawing/2014/main" id="{61BB8540-E884-EEC9-59E2-127ADA919A77}"/>
              </a:ext>
            </a:extLst>
          </p:cNvPr>
          <p:cNvPicPr>
            <a:picLocks noChangeAspect="1"/>
          </p:cNvPicPr>
          <p:nvPr/>
        </p:nvPicPr>
        <p:blipFill>
          <a:blip r:embed="rId5"/>
          <a:stretch>
            <a:fillRect/>
          </a:stretch>
        </p:blipFill>
        <p:spPr>
          <a:xfrm>
            <a:off x="3401334" y="5577308"/>
            <a:ext cx="5389331" cy="890093"/>
          </a:xfrm>
          <a:prstGeom prst="rect">
            <a:avLst/>
          </a:prstGeom>
        </p:spPr>
      </p:pic>
      <p:sp>
        <p:nvSpPr>
          <p:cNvPr id="2" name="Title 1">
            <a:extLst>
              <a:ext uri="{FF2B5EF4-FFF2-40B4-BE49-F238E27FC236}">
                <a16:creationId xmlns:a16="http://schemas.microsoft.com/office/drawing/2014/main" id="{35C6A6FD-089F-B4CA-028D-A5F2D7B5B706}"/>
              </a:ext>
            </a:extLst>
          </p:cNvPr>
          <p:cNvSpPr txBox="1">
            <a:spLocks/>
          </p:cNvSpPr>
          <p:nvPr/>
        </p:nvSpPr>
        <p:spPr>
          <a:xfrm>
            <a:off x="299545" y="703074"/>
            <a:ext cx="11592910" cy="1004832"/>
          </a:xfrm>
          <a:prstGeom prst="rect">
            <a:avLst/>
          </a:prstGeom>
        </p:spPr>
        <p:txBody>
          <a:bodyPr/>
          <a:lstStyle>
            <a:lvl1pPr marL="0" indent="0" algn="l" defTabSz="914400" rtl="0" eaLnBrk="1" latinLnBrk="0" hangingPunct="1">
              <a:lnSpc>
                <a:spcPct val="90000"/>
              </a:lnSpc>
              <a:spcBef>
                <a:spcPct val="0"/>
              </a:spcBef>
              <a:buFont typeface="Arial" panose="020B0604020202020204" pitchFamily="34" charset="0"/>
              <a:buNone/>
              <a:defRPr lang="en-US" sz="3200" b="1" i="0" kern="1200" spc="-90" dirty="0" smtClean="0">
                <a:solidFill>
                  <a:schemeClr val="accent1"/>
                </a:solidFill>
                <a:latin typeface="Arial"/>
                <a:ea typeface="+mj-ea"/>
                <a:cs typeface="Arial"/>
              </a:defRPr>
            </a:lvl1pPr>
          </a:lstStyle>
          <a:p>
            <a:r>
              <a:rPr lang="en-GB" dirty="0"/>
              <a:t>Mental Health – Resources and support</a:t>
            </a:r>
          </a:p>
        </p:txBody>
      </p:sp>
    </p:spTree>
    <p:extLst>
      <p:ext uri="{BB962C8B-B14F-4D97-AF65-F5344CB8AC3E}">
        <p14:creationId xmlns:p14="http://schemas.microsoft.com/office/powerpoint/2010/main" val="3811937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43A253-80E6-1140-F889-C06F14D18646}"/>
              </a:ext>
            </a:extLst>
          </p:cNvPr>
          <p:cNvSpPr txBox="1"/>
          <p:nvPr/>
        </p:nvSpPr>
        <p:spPr>
          <a:xfrm>
            <a:off x="3802497" y="2016691"/>
            <a:ext cx="7495979" cy="2329842"/>
          </a:xfrm>
          <a:prstGeom prst="rect">
            <a:avLst/>
          </a:prstGeom>
          <a:noFill/>
        </p:spPr>
        <p:txBody>
          <a:bodyPr wrap="square" anchor="t">
            <a:normAutofit/>
          </a:bodyPr>
          <a:lstStyle/>
          <a:p>
            <a:pPr marL="190500" algn="ctr">
              <a:lnSpc>
                <a:spcPct val="107000"/>
              </a:lnSpc>
              <a:spcBef>
                <a:spcPts val="600"/>
              </a:spcBef>
              <a:spcAft>
                <a:spcPts val="800"/>
              </a:spcAft>
            </a:pPr>
            <a:r>
              <a:rPr lang="en-US" sz="4800" b="1" dirty="0">
                <a:solidFill>
                  <a:schemeClr val="tx2"/>
                </a:solidFill>
                <a:effectLst/>
                <a:latin typeface="Tahoma" panose="020B0604030504040204" pitchFamily="34" charset="0"/>
                <a:ea typeface="Tahoma" panose="020B0604030504040204" pitchFamily="34" charset="0"/>
                <a:cs typeface="Tahoma" panose="020B0604030504040204" pitchFamily="34" charset="0"/>
              </a:rPr>
              <a:t>Self-acceptance </a:t>
            </a:r>
          </a:p>
          <a:p>
            <a:pPr marL="190500" algn="ctr">
              <a:lnSpc>
                <a:spcPct val="107000"/>
              </a:lnSpc>
              <a:spcBef>
                <a:spcPts val="600"/>
              </a:spcBef>
              <a:spcAft>
                <a:spcPts val="800"/>
              </a:spcAft>
            </a:pPr>
            <a:r>
              <a:rPr lang="en-US" sz="4400" dirty="0">
                <a:solidFill>
                  <a:schemeClr val="tx2"/>
                </a:solidFill>
                <a:effectLst/>
                <a:latin typeface="Tahoma" panose="020B0604030504040204" pitchFamily="34" charset="0"/>
                <a:ea typeface="Tahoma" panose="020B0604030504040204" pitchFamily="34" charset="0"/>
                <a:cs typeface="Tahoma" panose="020B0604030504040204" pitchFamily="34" charset="0"/>
              </a:rPr>
              <a:t>Be proud of who you are</a:t>
            </a:r>
            <a:endParaRPr lang="en-GB" sz="4400" dirty="0">
              <a:solidFill>
                <a:schemeClr val="tx2"/>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8AEC35A8-F9B8-1DFC-1125-51650A581CDD}"/>
              </a:ext>
            </a:extLst>
          </p:cNvPr>
          <p:cNvPicPr>
            <a:picLocks noChangeAspect="1"/>
          </p:cNvPicPr>
          <p:nvPr/>
        </p:nvPicPr>
        <p:blipFill>
          <a:blip r:embed="rId3"/>
          <a:stretch>
            <a:fillRect/>
          </a:stretch>
        </p:blipFill>
        <p:spPr>
          <a:xfrm>
            <a:off x="-7502" y="1928812"/>
            <a:ext cx="3810000" cy="3000375"/>
          </a:xfrm>
          <a:prstGeom prst="rect">
            <a:avLst/>
          </a:prstGeom>
        </p:spPr>
      </p:pic>
      <p:pic>
        <p:nvPicPr>
          <p:cNvPr id="14" name="Picture 13">
            <a:extLst>
              <a:ext uri="{FF2B5EF4-FFF2-40B4-BE49-F238E27FC236}">
                <a16:creationId xmlns:a16="http://schemas.microsoft.com/office/drawing/2014/main" id="{11DFBBCA-A6E0-695E-811C-B0CDCA148C07}"/>
              </a:ext>
            </a:extLst>
          </p:cNvPr>
          <p:cNvPicPr>
            <a:picLocks noChangeAspect="1"/>
          </p:cNvPicPr>
          <p:nvPr/>
        </p:nvPicPr>
        <p:blipFill>
          <a:blip r:embed="rId4"/>
          <a:stretch>
            <a:fillRect/>
          </a:stretch>
        </p:blipFill>
        <p:spPr>
          <a:xfrm>
            <a:off x="7905592" y="4605007"/>
            <a:ext cx="4286408" cy="2009764"/>
          </a:xfrm>
          <a:prstGeom prst="rect">
            <a:avLst/>
          </a:prstGeom>
        </p:spPr>
      </p:pic>
      <p:sp>
        <p:nvSpPr>
          <p:cNvPr id="12" name="Title 11">
            <a:extLst>
              <a:ext uri="{FF2B5EF4-FFF2-40B4-BE49-F238E27FC236}">
                <a16:creationId xmlns:a16="http://schemas.microsoft.com/office/drawing/2014/main" id="{2AFF3DDD-B495-17EB-F6A9-48EFEA39362C}"/>
              </a:ext>
            </a:extLst>
          </p:cNvPr>
          <p:cNvSpPr>
            <a:spLocks noGrp="1"/>
          </p:cNvSpPr>
          <p:nvPr>
            <p:ph type="title"/>
          </p:nvPr>
        </p:nvSpPr>
        <p:spPr/>
        <p:txBody>
          <a:bodyPr/>
          <a:lstStyle/>
          <a:p>
            <a:r>
              <a:rPr lang="en-GB" dirty="0"/>
              <a:t>Mental Health </a:t>
            </a:r>
          </a:p>
        </p:txBody>
      </p:sp>
    </p:spTree>
    <p:extLst>
      <p:ext uri="{BB962C8B-B14F-4D97-AF65-F5344CB8AC3E}">
        <p14:creationId xmlns:p14="http://schemas.microsoft.com/office/powerpoint/2010/main" val="193396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C53AC2-A9EC-CDB9-9B8C-5F6141C35F45}"/>
              </a:ext>
            </a:extLst>
          </p:cNvPr>
          <p:cNvSpPr txBox="1"/>
          <p:nvPr/>
        </p:nvSpPr>
        <p:spPr>
          <a:xfrm>
            <a:off x="357513" y="2018540"/>
            <a:ext cx="11476973" cy="3210110"/>
          </a:xfrm>
          <a:prstGeom prst="rect">
            <a:avLst/>
          </a:prstGeom>
          <a:noFill/>
        </p:spPr>
        <p:txBody>
          <a:bodyPr wrap="square">
            <a:spAutoFit/>
          </a:bodyPr>
          <a:lstStyle/>
          <a:p>
            <a:pPr>
              <a:lnSpc>
                <a:spcPct val="90000"/>
              </a:lnSpc>
              <a:spcAft>
                <a:spcPts val="600"/>
              </a:spcAft>
            </a:pPr>
            <a:r>
              <a:rPr lang="en-US" sz="1800" b="1" dirty="0">
                <a:solidFill>
                  <a:schemeClr val="tx2"/>
                </a:solidFill>
                <a:effectLst/>
                <a:latin typeface="Tahoma" panose="020B0604030504040204" pitchFamily="34" charset="0"/>
                <a:ea typeface="Tahoma" panose="020B0604030504040204" pitchFamily="34" charset="0"/>
                <a:cs typeface="Tahoma" panose="020B0604030504040204" pitchFamily="34" charset="0"/>
              </a:rPr>
              <a:t>CALM (Campaign Against Living Miserably) </a:t>
            </a:r>
            <a:r>
              <a:rPr lang="en-US" sz="1800" dirty="0">
                <a:effectLst/>
                <a:latin typeface="Tahoma" panose="020B0604030504040204" pitchFamily="34" charset="0"/>
                <a:ea typeface="Tahoma" panose="020B0604030504040204" pitchFamily="34" charset="0"/>
                <a:cs typeface="Tahoma" panose="020B0604030504040204" pitchFamily="34" charset="0"/>
              </a:rPr>
              <a:t>– Phone: 0800 585 858 7 Days a  week 17:00 - Midnight (Men only)</a:t>
            </a:r>
          </a:p>
          <a:p>
            <a:pPr indent="-228600">
              <a:lnSpc>
                <a:spcPct val="90000"/>
              </a:lnSpc>
              <a:spcAft>
                <a:spcPts val="600"/>
              </a:spcAft>
              <a:buFont typeface="Arial" panose="020B0604020202020204" pitchFamily="34" charset="0"/>
              <a:buChar char="•"/>
            </a:pPr>
            <a:endParaRPr lang="en-GB" dirty="0">
              <a:solidFill>
                <a:srgbClr val="FFC000"/>
              </a:solidFill>
              <a:latin typeface="Tahoma" panose="020B0604030504040204" pitchFamily="34" charset="0"/>
              <a:ea typeface="Tahoma" panose="020B0604030504040204" pitchFamily="34" charset="0"/>
              <a:cs typeface="Tahoma" panose="020B0604030504040204" pitchFamily="34" charset="0"/>
            </a:endParaRPr>
          </a:p>
          <a:p>
            <a:pPr algn="just"/>
            <a:r>
              <a:rPr lang="en-GB" b="1" dirty="0">
                <a:solidFill>
                  <a:schemeClr val="tx2"/>
                </a:solidFill>
                <a:effectLst/>
                <a:latin typeface="Tahoma" panose="020B0604030504040204" pitchFamily="34" charset="0"/>
                <a:ea typeface="Tahoma" panose="020B0604030504040204" pitchFamily="34" charset="0"/>
                <a:cs typeface="Tahoma" panose="020B0604030504040204" pitchFamily="34" charset="0"/>
              </a:rPr>
              <a:t>PAPYRUS</a:t>
            </a:r>
            <a:r>
              <a:rPr lang="en-GB" dirty="0">
                <a:effectLst/>
                <a:latin typeface="Tahoma" panose="020B0604030504040204" pitchFamily="34" charset="0"/>
                <a:ea typeface="Tahoma" panose="020B0604030504040204" pitchFamily="34" charset="0"/>
                <a:cs typeface="Tahoma" panose="020B0604030504040204" pitchFamily="34" charset="0"/>
              </a:rPr>
              <a:t> (Prevention of Young Suicide) </a:t>
            </a:r>
            <a:r>
              <a:rPr lang="en-GB" dirty="0" err="1">
                <a:effectLst/>
                <a:latin typeface="Tahoma" panose="020B0604030504040204" pitchFamily="34" charset="0"/>
                <a:ea typeface="Tahoma" panose="020B0604030504040204" pitchFamily="34" charset="0"/>
                <a:cs typeface="Tahoma" panose="020B0604030504040204" pitchFamily="34" charset="0"/>
              </a:rPr>
              <a:t>HOPELineUK</a:t>
            </a:r>
            <a:r>
              <a:rPr lang="en-GB" dirty="0">
                <a:effectLst/>
                <a:latin typeface="Tahoma" panose="020B0604030504040204" pitchFamily="34" charset="0"/>
                <a:ea typeface="Tahoma" panose="020B0604030504040204" pitchFamily="34" charset="0"/>
                <a:cs typeface="Tahoma" panose="020B0604030504040204" pitchFamily="34" charset="0"/>
              </a:rPr>
              <a:t> – Phone: 0800 068 41 41 Monday to Friday 10:00 – 22:00, Weekends 14:00 to 22:00 and Bank Holidays 14:00 to 17:00.</a:t>
            </a:r>
          </a:p>
          <a:p>
            <a:pPr algn="just"/>
            <a:r>
              <a:rPr lang="en-GB" dirty="0">
                <a:effectLst/>
                <a:latin typeface="Tahoma" panose="020B0604030504040204" pitchFamily="34" charset="0"/>
                <a:ea typeface="Tahoma" panose="020B0604030504040204" pitchFamily="34" charset="0"/>
                <a:cs typeface="Tahoma" panose="020B0604030504040204" pitchFamily="34" charset="0"/>
              </a:rPr>
              <a:t> </a:t>
            </a:r>
          </a:p>
          <a:p>
            <a:pPr algn="just"/>
            <a:r>
              <a:rPr lang="en-GB" b="1" dirty="0">
                <a:solidFill>
                  <a:schemeClr val="tx2"/>
                </a:solidFill>
                <a:effectLst/>
                <a:latin typeface="Tahoma" panose="020B0604030504040204" pitchFamily="34" charset="0"/>
                <a:ea typeface="Tahoma" panose="020B0604030504040204" pitchFamily="34" charset="0"/>
                <a:cs typeface="Tahoma" panose="020B0604030504040204" pitchFamily="34" charset="0"/>
              </a:rPr>
              <a:t>The Samaritans </a:t>
            </a:r>
            <a:r>
              <a:rPr lang="en-GB" dirty="0">
                <a:effectLst/>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Phone: 116 123 (24/7/365) </a:t>
            </a:r>
            <a:r>
              <a:rPr lang="en-US" dirty="0">
                <a:latin typeface="Tahoma" panose="020B0604030504040204" pitchFamily="34" charset="0"/>
                <a:ea typeface="Tahoma" panose="020B0604030504040204" pitchFamily="34" charset="0"/>
                <a:cs typeface="Tahoma" panose="020B0604030504040204" pitchFamily="34" charset="0"/>
                <a:hlinkClick r:id="rId3"/>
              </a:rPr>
              <a:t>https://www.samaritans.org/</a:t>
            </a:r>
            <a:r>
              <a:rPr lang="en-US" dirty="0">
                <a:latin typeface="Tahoma" panose="020B0604030504040204" pitchFamily="34" charset="0"/>
                <a:ea typeface="Tahoma" panose="020B0604030504040204" pitchFamily="34" charset="0"/>
                <a:cs typeface="Tahoma" panose="020B0604030504040204" pitchFamily="34" charset="0"/>
              </a:rPr>
              <a:t> </a:t>
            </a:r>
            <a:r>
              <a:rPr lang="en-GB" u="sng" dirty="0">
                <a:effectLst/>
                <a:latin typeface="Tahoma" panose="020B0604030504040204" pitchFamily="34" charset="0"/>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jo@samaritans.org</a:t>
            </a:r>
            <a:endParaRPr lang="en-GB" dirty="0">
              <a:effectLst/>
              <a:latin typeface="Tahoma" panose="020B0604030504040204" pitchFamily="34" charset="0"/>
              <a:ea typeface="Tahoma" panose="020B0604030504040204" pitchFamily="34" charset="0"/>
              <a:cs typeface="Tahoma" panose="020B0604030504040204" pitchFamily="34" charset="0"/>
            </a:endParaRPr>
          </a:p>
          <a:p>
            <a:pPr algn="just"/>
            <a:r>
              <a:rPr lang="en-GB"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GB" dirty="0">
              <a:effectLst/>
              <a:latin typeface="Tahoma" panose="020B0604030504040204" pitchFamily="34" charset="0"/>
              <a:ea typeface="Tahoma" panose="020B0604030504040204" pitchFamily="34" charset="0"/>
              <a:cs typeface="Tahoma" panose="020B0604030504040204" pitchFamily="34" charset="0"/>
            </a:endParaRPr>
          </a:p>
          <a:p>
            <a:pPr algn="just"/>
            <a:r>
              <a:rPr lang="en-GB" b="1" dirty="0">
                <a:solidFill>
                  <a:schemeClr val="tx2"/>
                </a:solidFill>
                <a:effectLst/>
                <a:latin typeface="Tahoma" panose="020B0604030504040204" pitchFamily="34" charset="0"/>
                <a:ea typeface="Tahoma" panose="020B0604030504040204" pitchFamily="34" charset="0"/>
                <a:cs typeface="Tahoma" panose="020B0604030504040204" pitchFamily="34" charset="0"/>
              </a:rPr>
              <a:t>I Am Alive </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u="sng" dirty="0">
                <a:effectLst/>
                <a:latin typeface="Tahoma" panose="020B0604030504040204" pitchFamily="34" charset="0"/>
                <a:ea typeface="Tahoma" panose="020B0604030504040204" pitchFamily="34" charset="0"/>
                <a:cs typeface="Tahoma" panose="020B0604030504040204" pitchFamily="34" charset="0"/>
                <a:hlinkClick r:id="rId5">
                  <a:extLst>
                    <a:ext uri="{A12FA001-AC4F-418D-AE19-62706E023703}">
                      <ahyp:hlinkClr xmlns:ahyp="http://schemas.microsoft.com/office/drawing/2018/hyperlinkcolor" val="tx"/>
                    </a:ext>
                  </a:extLst>
                </a:hlinkClick>
              </a:rPr>
              <a:t>www.iamalive.org</a:t>
            </a:r>
            <a:endParaRPr lang="en-GB" dirty="0">
              <a:effectLst/>
              <a:latin typeface="Tahoma" panose="020B0604030504040204" pitchFamily="34" charset="0"/>
              <a:ea typeface="Tahoma" panose="020B0604030504040204" pitchFamily="34" charset="0"/>
              <a:cs typeface="Tahoma" panose="020B0604030504040204" pitchFamily="34" charset="0"/>
            </a:endParaRPr>
          </a:p>
          <a:p>
            <a:pPr algn="just"/>
            <a:r>
              <a:rPr lang="en-GB" u="none" strike="noStrike" dirty="0">
                <a:effectLst/>
                <a:latin typeface="Tahoma" panose="020B0604030504040204" pitchFamily="34" charset="0"/>
                <a:ea typeface="Tahoma" panose="020B0604030504040204" pitchFamily="34" charset="0"/>
                <a:cs typeface="Tahoma" panose="020B0604030504040204" pitchFamily="34" charset="0"/>
              </a:rPr>
              <a:t> </a:t>
            </a:r>
            <a:endParaRPr lang="en-GB" dirty="0">
              <a:effectLst/>
              <a:latin typeface="Tahoma" panose="020B0604030504040204" pitchFamily="34" charset="0"/>
              <a:ea typeface="Tahoma" panose="020B0604030504040204" pitchFamily="34" charset="0"/>
              <a:cs typeface="Tahoma" panose="020B0604030504040204" pitchFamily="34" charset="0"/>
            </a:endParaRPr>
          </a:p>
          <a:p>
            <a:pPr algn="just"/>
            <a:r>
              <a:rPr lang="en-GB" b="1" dirty="0">
                <a:solidFill>
                  <a:schemeClr val="tx2"/>
                </a:solidFill>
                <a:effectLst/>
                <a:latin typeface="Tahoma" panose="020B0604030504040204" pitchFamily="34" charset="0"/>
                <a:ea typeface="Tahoma" panose="020B0604030504040204" pitchFamily="34" charset="0"/>
                <a:cs typeface="Tahoma" panose="020B0604030504040204" pitchFamily="34" charset="0"/>
              </a:rPr>
              <a:t>PAPYRUS (Prevention of Young Suicide) </a:t>
            </a:r>
            <a:r>
              <a:rPr lang="en-GB" dirty="0" err="1">
                <a:effectLst/>
                <a:latin typeface="Tahoma" panose="020B0604030504040204" pitchFamily="34" charset="0"/>
                <a:ea typeface="Tahoma" panose="020B0604030504040204" pitchFamily="34" charset="0"/>
                <a:cs typeface="Tahoma" panose="020B0604030504040204" pitchFamily="34" charset="0"/>
              </a:rPr>
              <a:t>HOPELineUK</a:t>
            </a:r>
            <a:r>
              <a:rPr lang="en-GB" dirty="0">
                <a:effectLst/>
                <a:latin typeface="Tahoma" panose="020B0604030504040204" pitchFamily="34" charset="0"/>
                <a:ea typeface="Tahoma" panose="020B0604030504040204" pitchFamily="34" charset="0"/>
                <a:cs typeface="Tahoma" panose="020B0604030504040204" pitchFamily="34" charset="0"/>
              </a:rPr>
              <a:t> - </a:t>
            </a:r>
            <a:r>
              <a:rPr lang="en-GB" dirty="0">
                <a:effectLst/>
                <a:latin typeface="Tahoma" panose="020B0604030504040204" pitchFamily="34" charset="0"/>
                <a:ea typeface="Tahoma" panose="020B0604030504040204" pitchFamily="34" charset="0"/>
                <a:cs typeface="Tahoma" panose="020B0604030504040204" pitchFamily="34" charset="0"/>
                <a:hlinkClick r:id="rId6"/>
              </a:rPr>
              <a:t>https://www.papyrus-uk.org/</a:t>
            </a:r>
            <a:r>
              <a:rPr lang="en-GB" dirty="0">
                <a:effectLst/>
                <a:latin typeface="Tahoma" panose="020B0604030504040204" pitchFamily="34" charset="0"/>
                <a:ea typeface="Tahoma" panose="020B0604030504040204" pitchFamily="34" charset="0"/>
                <a:cs typeface="Tahoma" panose="020B0604030504040204" pitchFamily="34" charset="0"/>
              </a:rPr>
              <a:t> </a:t>
            </a:r>
            <a:r>
              <a:rPr lang="en-GB" u="sng" dirty="0">
                <a:effectLst/>
                <a:latin typeface="Tahoma" panose="020B0604030504040204" pitchFamily="34" charset="0"/>
                <a:ea typeface="Tahoma" panose="020B0604030504040204" pitchFamily="34" charset="0"/>
                <a:cs typeface="Tahoma" panose="020B0604030504040204" pitchFamily="34" charset="0"/>
                <a:hlinkClick r:id="rId7">
                  <a:extLst>
                    <a:ext uri="{A12FA001-AC4F-418D-AE19-62706E023703}">
                      <ahyp:hlinkClr xmlns:ahyp="http://schemas.microsoft.com/office/drawing/2018/hyperlinkcolor" val="tx"/>
                    </a:ext>
                  </a:extLst>
                </a:hlinkClick>
              </a:rPr>
              <a:t>pat@papyrus-uk.org</a:t>
            </a:r>
            <a:r>
              <a:rPr lang="en-GB" dirty="0">
                <a:effectLst/>
                <a:latin typeface="Tahoma" panose="020B0604030504040204" pitchFamily="34" charset="0"/>
                <a:ea typeface="Tahoma" panose="020B0604030504040204" pitchFamily="34" charset="0"/>
                <a:cs typeface="Tahoma" panose="020B0604030504040204" pitchFamily="34" charset="0"/>
              </a:rPr>
              <a:t> </a:t>
            </a:r>
          </a:p>
        </p:txBody>
      </p:sp>
      <p:sp>
        <p:nvSpPr>
          <p:cNvPr id="5" name="Title 11">
            <a:extLst>
              <a:ext uri="{FF2B5EF4-FFF2-40B4-BE49-F238E27FC236}">
                <a16:creationId xmlns:a16="http://schemas.microsoft.com/office/drawing/2014/main" id="{88886249-E919-1AA3-2E47-9DA35D0F21E0}"/>
              </a:ext>
            </a:extLst>
          </p:cNvPr>
          <p:cNvSpPr>
            <a:spLocks noGrp="1"/>
          </p:cNvSpPr>
          <p:nvPr>
            <p:ph type="title"/>
          </p:nvPr>
        </p:nvSpPr>
        <p:spPr>
          <a:xfrm>
            <a:off x="304800" y="365126"/>
            <a:ext cx="11592910" cy="1004832"/>
          </a:xfrm>
        </p:spPr>
        <p:txBody>
          <a:bodyPr/>
          <a:lstStyle/>
          <a:p>
            <a:r>
              <a:rPr lang="en-GB" dirty="0"/>
              <a:t>Mental Health - Helplines </a:t>
            </a:r>
          </a:p>
        </p:txBody>
      </p:sp>
      <p:sp>
        <p:nvSpPr>
          <p:cNvPr id="4" name="TextBox 3">
            <a:extLst>
              <a:ext uri="{FF2B5EF4-FFF2-40B4-BE49-F238E27FC236}">
                <a16:creationId xmlns:a16="http://schemas.microsoft.com/office/drawing/2014/main" id="{CB3460E5-A4A1-FB1F-89A9-A19342BCAFE6}"/>
              </a:ext>
            </a:extLst>
          </p:cNvPr>
          <p:cNvSpPr txBox="1"/>
          <p:nvPr/>
        </p:nvSpPr>
        <p:spPr>
          <a:xfrm>
            <a:off x="357513" y="5292545"/>
            <a:ext cx="6093912" cy="1200329"/>
          </a:xfrm>
          <a:prstGeom prst="rect">
            <a:avLst/>
          </a:prstGeom>
          <a:noFill/>
        </p:spPr>
        <p:txBody>
          <a:bodyPr wrap="square">
            <a:spAutoFit/>
          </a:bodyPr>
          <a:lstStyle/>
          <a:p>
            <a:r>
              <a:rPr lang="en-US" b="1" dirty="0">
                <a:solidFill>
                  <a:schemeClr val="tx2">
                    <a:lumMod val="75000"/>
                    <a:lumOff val="25000"/>
                  </a:schemeClr>
                </a:solidFill>
                <a:hlinkClick r:id="rId8" invalidUrl="https:///">
                  <a:extLst>
                    <a:ext uri="{A12FA001-AC4F-418D-AE19-62706E023703}">
                      <ahyp:hlinkClr xmlns:ahyp="http://schemas.microsoft.com/office/drawing/2018/hyperlinkcolor" val="tx"/>
                    </a:ext>
                  </a:extLst>
                </a:hlinkClick>
              </a:rPr>
              <a:t>Videos</a:t>
            </a:r>
          </a:p>
          <a:p>
            <a:endParaRPr lang="en-US" b="1" dirty="0">
              <a:solidFill>
                <a:schemeClr val="tx2">
                  <a:lumMod val="75000"/>
                  <a:lumOff val="25000"/>
                </a:schemeClr>
              </a:solidFill>
              <a:hlinkClick r:id="rId9" invalidUrl="https:///">
                <a:extLst>
                  <a:ext uri="{A12FA001-AC4F-418D-AE19-62706E023703}">
                    <ahyp:hlinkClr xmlns:ahyp="http://schemas.microsoft.com/office/drawing/2018/hyperlinkcolor" val="tx"/>
                  </a:ext>
                </a:extLst>
              </a:hlinkClick>
            </a:endParaRPr>
          </a:p>
          <a:p>
            <a:r>
              <a:rPr lang="en-US" b="1" dirty="0">
                <a:solidFill>
                  <a:schemeClr val="tx2">
                    <a:lumMod val="75000"/>
                    <a:lumOff val="25000"/>
                  </a:schemeClr>
                </a:solidFill>
                <a:hlinkClick r:id="rId10" invalidUrl="https:///">
                  <a:extLst>
                    <a:ext uri="{A12FA001-AC4F-418D-AE19-62706E023703}">
                      <ahyp:hlinkClr xmlns:ahyp="http://schemas.microsoft.com/office/drawing/2018/hyperlinkcolor" val="tx"/>
                    </a:ext>
                  </a:extLst>
                </a:hlinkClick>
              </a:rPr>
              <a:t>We are Mates in Mind.</a:t>
            </a:r>
            <a:endParaRPr lang="en-US" b="1" dirty="0">
              <a:solidFill>
                <a:schemeClr val="tx2">
                  <a:lumMod val="75000"/>
                  <a:lumOff val="25000"/>
                </a:schemeClr>
              </a:solidFill>
            </a:endParaRPr>
          </a:p>
          <a:p>
            <a:r>
              <a:rPr lang="en-US" b="1" dirty="0">
                <a:solidFill>
                  <a:schemeClr val="tx2">
                    <a:lumMod val="75000"/>
                    <a:lumOff val="25000"/>
                  </a:schemeClr>
                </a:solidFill>
                <a:hlinkClick r:id="rId11">
                  <a:extLst>
                    <a:ext uri="{A12FA001-AC4F-418D-AE19-62706E023703}">
                      <ahyp:hlinkClr xmlns:ahyp="http://schemas.microsoft.com/office/drawing/2018/hyperlinkcolor" val="tx"/>
                    </a:ext>
                  </a:extLst>
                </a:hlinkClick>
              </a:rPr>
              <a:t>Lighthouse Construction Industry Helpline UK (2022)</a:t>
            </a:r>
            <a:endParaRPr lang="en-US" b="1" dirty="0">
              <a:solidFill>
                <a:schemeClr val="tx2">
                  <a:lumMod val="75000"/>
                  <a:lumOff val="25000"/>
                </a:schemeClr>
              </a:solidFill>
            </a:endParaRPr>
          </a:p>
        </p:txBody>
      </p:sp>
    </p:spTree>
    <p:extLst>
      <p:ext uri="{BB962C8B-B14F-4D97-AF65-F5344CB8AC3E}">
        <p14:creationId xmlns:p14="http://schemas.microsoft.com/office/powerpoint/2010/main" val="250476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87CD0-7436-A5F3-BC5C-B40756EA973E}"/>
              </a:ext>
            </a:extLst>
          </p:cNvPr>
          <p:cNvSpPr>
            <a:spLocks noGrp="1"/>
          </p:cNvSpPr>
          <p:nvPr>
            <p:ph type="body" idx="1"/>
          </p:nvPr>
        </p:nvSpPr>
        <p:spPr>
          <a:xfrm>
            <a:off x="262964" y="3481528"/>
            <a:ext cx="5076291" cy="1133856"/>
          </a:xfrm>
        </p:spPr>
        <p:txBody>
          <a:bodyPr>
            <a:normAutofit fontScale="92500" lnSpcReduction="10000"/>
          </a:bodyPr>
          <a:lstStyle/>
          <a:p>
            <a:r>
              <a:rPr lang="en-US" dirty="0"/>
              <a:t>Mel Clarke</a:t>
            </a:r>
          </a:p>
          <a:p>
            <a:r>
              <a:rPr lang="en-US" dirty="0"/>
              <a:t>Health Safety and Wellbeing Director, National Highways</a:t>
            </a:r>
          </a:p>
        </p:txBody>
      </p:sp>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dirty="0"/>
              <a:t>Introduction Video</a:t>
            </a:r>
          </a:p>
        </p:txBody>
      </p:sp>
      <p:pic>
        <p:nvPicPr>
          <p:cNvPr id="6" name="Picture Placeholder 5" descr="A group of men in safety gear on a road&#10;&#10;Description automatically generated">
            <a:extLst>
              <a:ext uri="{FF2B5EF4-FFF2-40B4-BE49-F238E27FC236}">
                <a16:creationId xmlns:a16="http://schemas.microsoft.com/office/drawing/2014/main" id="{72A394C9-571C-2B79-37E1-6AC9BB9757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850" r="11850"/>
          <a:stretch>
            <a:fillRect/>
          </a:stretch>
        </p:blipFill>
        <p:spPr/>
      </p:pic>
    </p:spTree>
    <p:extLst>
      <p:ext uri="{BB962C8B-B14F-4D97-AF65-F5344CB8AC3E}">
        <p14:creationId xmlns:p14="http://schemas.microsoft.com/office/powerpoint/2010/main" val="212909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87CD0-7436-A5F3-BC5C-B40756EA973E}"/>
              </a:ext>
            </a:extLst>
          </p:cNvPr>
          <p:cNvSpPr>
            <a:spLocks noGrp="1"/>
          </p:cNvSpPr>
          <p:nvPr>
            <p:ph type="body" idx="1"/>
          </p:nvPr>
        </p:nvSpPr>
        <p:spPr>
          <a:xfrm>
            <a:off x="262964" y="3481528"/>
            <a:ext cx="5076291" cy="1133856"/>
          </a:xfrm>
        </p:spPr>
        <p:txBody>
          <a:bodyPr>
            <a:normAutofit lnSpcReduction="10000"/>
          </a:bodyPr>
          <a:lstStyle/>
          <a:p>
            <a:r>
              <a:rPr lang="en-US" dirty="0"/>
              <a:t>The importance of wellbeing for the workplace – source Public Health England</a:t>
            </a:r>
          </a:p>
        </p:txBody>
      </p:sp>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dirty="0"/>
              <a:t>Wellbeing at Work</a:t>
            </a:r>
          </a:p>
        </p:txBody>
      </p:sp>
      <p:pic>
        <p:nvPicPr>
          <p:cNvPr id="11" name="Picture Placeholder 10" descr="A truck on the road at night&#10;&#10;Description automatically generated">
            <a:extLst>
              <a:ext uri="{FF2B5EF4-FFF2-40B4-BE49-F238E27FC236}">
                <a16:creationId xmlns:a16="http://schemas.microsoft.com/office/drawing/2014/main" id="{99599607-0692-878F-D7F1-5F2C2AE8159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865" r="11865"/>
          <a:stretch>
            <a:fillRect/>
          </a:stretch>
        </p:blipFill>
        <p:spPr/>
      </p:pic>
    </p:spTree>
    <p:extLst>
      <p:ext uri="{BB962C8B-B14F-4D97-AF65-F5344CB8AC3E}">
        <p14:creationId xmlns:p14="http://schemas.microsoft.com/office/powerpoint/2010/main" val="833252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Why Wellbeing matters to Employers</a:t>
            </a:r>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21</a:t>
            </a:fld>
            <a:endParaRPr lang="en-US" dirty="0"/>
          </a:p>
        </p:txBody>
      </p:sp>
      <p:pic>
        <p:nvPicPr>
          <p:cNvPr id="14" name="Content Placeholder 13">
            <a:extLst>
              <a:ext uri="{FF2B5EF4-FFF2-40B4-BE49-F238E27FC236}">
                <a16:creationId xmlns:a16="http://schemas.microsoft.com/office/drawing/2014/main" id="{2DD2FA82-2CC6-D861-8C02-77EB501B545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680100" y="1517704"/>
            <a:ext cx="7253040" cy="5340296"/>
          </a:xfrm>
        </p:spPr>
      </p:pic>
      <p:sp>
        <p:nvSpPr>
          <p:cNvPr id="15" name="Text Placeholder 4">
            <a:extLst>
              <a:ext uri="{FF2B5EF4-FFF2-40B4-BE49-F238E27FC236}">
                <a16:creationId xmlns:a16="http://schemas.microsoft.com/office/drawing/2014/main" id="{96CE6AC1-DCCB-CFB3-74BF-D2E94114CE0F}"/>
              </a:ext>
            </a:extLst>
          </p:cNvPr>
          <p:cNvSpPr txBox="1">
            <a:spLocks/>
          </p:cNvSpPr>
          <p:nvPr/>
        </p:nvSpPr>
        <p:spPr>
          <a:xfrm>
            <a:off x="60467" y="1574276"/>
            <a:ext cx="2468505" cy="467466"/>
          </a:xfrm>
          <a:prstGeom prst="rect">
            <a:avLst/>
          </a:prstGeom>
        </p:spPr>
        <p:txBody>
          <a:bodyPr>
            <a:normAutofit lnSpcReduction="10000"/>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0" dirty="0"/>
          </a:p>
          <a:p>
            <a:endParaRPr lang="en-GB" b="0" dirty="0"/>
          </a:p>
          <a:p>
            <a:pPr lvl="1"/>
            <a:endParaRPr lang="en-GB" dirty="0"/>
          </a:p>
          <a:p>
            <a:endParaRPr lang="en-US" dirty="0"/>
          </a:p>
          <a:p>
            <a:endParaRPr lang="en-US" dirty="0"/>
          </a:p>
        </p:txBody>
      </p:sp>
    </p:spTree>
    <p:extLst>
      <p:ext uri="{BB962C8B-B14F-4D97-AF65-F5344CB8AC3E}">
        <p14:creationId xmlns:p14="http://schemas.microsoft.com/office/powerpoint/2010/main" val="348144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Why Employment matters to Health</a:t>
            </a:r>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22</a:t>
            </a:fld>
            <a:endParaRPr lang="en-US" dirty="0"/>
          </a:p>
        </p:txBody>
      </p:sp>
      <p:pic>
        <p:nvPicPr>
          <p:cNvPr id="14" name="Content Placeholder 13">
            <a:extLst>
              <a:ext uri="{FF2B5EF4-FFF2-40B4-BE49-F238E27FC236}">
                <a16:creationId xmlns:a16="http://schemas.microsoft.com/office/drawing/2014/main" id="{2DD2FA82-2CC6-D861-8C02-77EB501B545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51090" y="1529133"/>
            <a:ext cx="7215337" cy="5328867"/>
          </a:xfrm>
        </p:spPr>
      </p:pic>
      <p:sp>
        <p:nvSpPr>
          <p:cNvPr id="15" name="Text Placeholder 4">
            <a:extLst>
              <a:ext uri="{FF2B5EF4-FFF2-40B4-BE49-F238E27FC236}">
                <a16:creationId xmlns:a16="http://schemas.microsoft.com/office/drawing/2014/main" id="{96CE6AC1-DCCB-CFB3-74BF-D2E94114CE0F}"/>
              </a:ext>
            </a:extLst>
          </p:cNvPr>
          <p:cNvSpPr txBox="1">
            <a:spLocks/>
          </p:cNvSpPr>
          <p:nvPr/>
        </p:nvSpPr>
        <p:spPr>
          <a:xfrm>
            <a:off x="304800" y="1531704"/>
            <a:ext cx="5791200" cy="4661705"/>
          </a:xfrm>
          <a:prstGeom prst="rect">
            <a:avLst/>
          </a:prstGeom>
        </p:spPr>
        <p:txBody>
          <a:bodyPr>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dirty="0"/>
          </a:p>
          <a:p>
            <a:endParaRPr lang="en-US" dirty="0"/>
          </a:p>
          <a:p>
            <a:endParaRPr lang="en-US" dirty="0"/>
          </a:p>
        </p:txBody>
      </p:sp>
    </p:spTree>
    <p:extLst>
      <p:ext uri="{BB962C8B-B14F-4D97-AF65-F5344CB8AC3E}">
        <p14:creationId xmlns:p14="http://schemas.microsoft.com/office/powerpoint/2010/main" val="3044825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Creating Healthy Workplaces</a:t>
            </a:r>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23</a:t>
            </a:fld>
            <a:endParaRPr lang="en-US" dirty="0"/>
          </a:p>
        </p:txBody>
      </p:sp>
      <p:pic>
        <p:nvPicPr>
          <p:cNvPr id="14" name="Content Placeholder 13">
            <a:extLst>
              <a:ext uri="{FF2B5EF4-FFF2-40B4-BE49-F238E27FC236}">
                <a16:creationId xmlns:a16="http://schemas.microsoft.com/office/drawing/2014/main" id="{2DD2FA82-2CC6-D861-8C02-77EB501B545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854476" y="2138864"/>
            <a:ext cx="6597848" cy="3448580"/>
          </a:xfrm>
        </p:spPr>
      </p:pic>
      <p:sp>
        <p:nvSpPr>
          <p:cNvPr id="15" name="Text Placeholder 4">
            <a:extLst>
              <a:ext uri="{FF2B5EF4-FFF2-40B4-BE49-F238E27FC236}">
                <a16:creationId xmlns:a16="http://schemas.microsoft.com/office/drawing/2014/main" id="{96CE6AC1-DCCB-CFB3-74BF-D2E94114CE0F}"/>
              </a:ext>
            </a:extLst>
          </p:cNvPr>
          <p:cNvSpPr txBox="1">
            <a:spLocks/>
          </p:cNvSpPr>
          <p:nvPr/>
        </p:nvSpPr>
        <p:spPr>
          <a:xfrm>
            <a:off x="304800" y="1531704"/>
            <a:ext cx="5279923" cy="4961170"/>
          </a:xfrm>
          <a:prstGeom prst="rect">
            <a:avLst/>
          </a:prstGeom>
        </p:spPr>
        <p:txBody>
          <a:bodyPr>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
        <p:nvSpPr>
          <p:cNvPr id="3" name="TextBox 2">
            <a:extLst>
              <a:ext uri="{FF2B5EF4-FFF2-40B4-BE49-F238E27FC236}">
                <a16:creationId xmlns:a16="http://schemas.microsoft.com/office/drawing/2014/main" id="{35116415-232F-CB0E-4769-45CE2E72FF10}"/>
              </a:ext>
            </a:extLst>
          </p:cNvPr>
          <p:cNvSpPr txBox="1"/>
          <p:nvPr/>
        </p:nvSpPr>
        <p:spPr>
          <a:xfrm>
            <a:off x="311803" y="2640998"/>
            <a:ext cx="4442564" cy="1754326"/>
          </a:xfrm>
          <a:prstGeom prst="rect">
            <a:avLst/>
          </a:prstGeom>
          <a:noFill/>
        </p:spPr>
        <p:txBody>
          <a:bodyPr wrap="square">
            <a:spAutoFit/>
          </a:bodyPr>
          <a:lstStyle/>
          <a:p>
            <a:r>
              <a:rPr lang="en-US" b="1" i="0" dirty="0">
                <a:solidFill>
                  <a:schemeClr val="tx2"/>
                </a:solidFill>
                <a:effectLst/>
                <a:latin typeface="arial" panose="020B0604020202020204" pitchFamily="34" charset="0"/>
              </a:rPr>
              <a:t>Diversity</a:t>
            </a:r>
            <a:r>
              <a:rPr lang="en-US" b="0" i="0" dirty="0">
                <a:solidFill>
                  <a:schemeClr val="tx2"/>
                </a:solidFill>
                <a:effectLst/>
                <a:latin typeface="arial" panose="020B0604020202020204" pitchFamily="34" charset="0"/>
              </a:rPr>
              <a:t>, equality, and </a:t>
            </a:r>
            <a:r>
              <a:rPr lang="en-US" b="1" i="0" dirty="0">
                <a:solidFill>
                  <a:schemeClr val="tx2"/>
                </a:solidFill>
                <a:effectLst/>
                <a:latin typeface="arial" panose="020B0604020202020204" pitchFamily="34" charset="0"/>
              </a:rPr>
              <a:t>inclusion</a:t>
            </a:r>
            <a:r>
              <a:rPr lang="en-US" b="0" i="0" dirty="0">
                <a:solidFill>
                  <a:schemeClr val="tx2"/>
                </a:solidFill>
                <a:effectLst/>
                <a:latin typeface="arial" panose="020B0604020202020204" pitchFamily="34" charset="0"/>
              </a:rPr>
              <a:t> are three closely linked values held by many organizations.</a:t>
            </a:r>
          </a:p>
          <a:p>
            <a:endParaRPr lang="en-US" dirty="0">
              <a:solidFill>
                <a:schemeClr val="tx2"/>
              </a:solidFill>
              <a:latin typeface="arial" panose="020B0604020202020204" pitchFamily="34" charset="0"/>
            </a:endParaRPr>
          </a:p>
          <a:p>
            <a:r>
              <a:rPr lang="en-US" dirty="0">
                <a:solidFill>
                  <a:schemeClr val="tx2"/>
                </a:solidFill>
                <a:latin typeface="arial" panose="020B0604020202020204" pitchFamily="34" charset="0"/>
              </a:rPr>
              <a:t>They are also an important factor in creating healthy workplaces.</a:t>
            </a:r>
            <a:endParaRPr lang="en-GB" dirty="0">
              <a:solidFill>
                <a:schemeClr val="tx2"/>
              </a:solidFill>
            </a:endParaRPr>
          </a:p>
        </p:txBody>
      </p:sp>
    </p:spTree>
    <p:extLst>
      <p:ext uri="{BB962C8B-B14F-4D97-AF65-F5344CB8AC3E}">
        <p14:creationId xmlns:p14="http://schemas.microsoft.com/office/powerpoint/2010/main" val="2931701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MSK and work</a:t>
            </a:r>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24</a:t>
            </a:fld>
            <a:endParaRPr lang="en-US" dirty="0"/>
          </a:p>
        </p:txBody>
      </p:sp>
      <p:pic>
        <p:nvPicPr>
          <p:cNvPr id="14" name="Content Placeholder 13">
            <a:extLst>
              <a:ext uri="{FF2B5EF4-FFF2-40B4-BE49-F238E27FC236}">
                <a16:creationId xmlns:a16="http://schemas.microsoft.com/office/drawing/2014/main" id="{2DD2FA82-2CC6-D861-8C02-77EB501B545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832873" y="1369958"/>
            <a:ext cx="7430861" cy="5488042"/>
          </a:xfrm>
        </p:spPr>
      </p:pic>
      <p:sp>
        <p:nvSpPr>
          <p:cNvPr id="15" name="Text Placeholder 4">
            <a:extLst>
              <a:ext uri="{FF2B5EF4-FFF2-40B4-BE49-F238E27FC236}">
                <a16:creationId xmlns:a16="http://schemas.microsoft.com/office/drawing/2014/main" id="{96CE6AC1-DCCB-CFB3-74BF-D2E94114CE0F}"/>
              </a:ext>
            </a:extLst>
          </p:cNvPr>
          <p:cNvSpPr txBox="1">
            <a:spLocks/>
          </p:cNvSpPr>
          <p:nvPr/>
        </p:nvSpPr>
        <p:spPr>
          <a:xfrm>
            <a:off x="304800" y="1531704"/>
            <a:ext cx="2150301" cy="4661705"/>
          </a:xfrm>
          <a:prstGeom prst="rect">
            <a:avLst/>
          </a:prstGeom>
        </p:spPr>
        <p:txBody>
          <a:bodyPr>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1900" b="1" dirty="0"/>
              <a:t>The pain and disability of poor MSK health limits independence and the ability to participate in family, social and working life. </a:t>
            </a:r>
            <a:endParaRPr lang="en-GB" dirty="0"/>
          </a:p>
          <a:p>
            <a:endParaRPr lang="en-US" dirty="0"/>
          </a:p>
          <a:p>
            <a:endParaRPr lang="en-US" dirty="0"/>
          </a:p>
        </p:txBody>
      </p:sp>
    </p:spTree>
    <p:extLst>
      <p:ext uri="{BB962C8B-B14F-4D97-AF65-F5344CB8AC3E}">
        <p14:creationId xmlns:p14="http://schemas.microsoft.com/office/powerpoint/2010/main" val="3943276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Mental Health in the workplace</a:t>
            </a:r>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25</a:t>
            </a:fld>
            <a:endParaRPr lang="en-US" dirty="0"/>
          </a:p>
        </p:txBody>
      </p:sp>
      <p:pic>
        <p:nvPicPr>
          <p:cNvPr id="14" name="Content Placeholder 13">
            <a:extLst>
              <a:ext uri="{FF2B5EF4-FFF2-40B4-BE49-F238E27FC236}">
                <a16:creationId xmlns:a16="http://schemas.microsoft.com/office/drawing/2014/main" id="{2DD2FA82-2CC6-D861-8C02-77EB501B545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261647" y="1489892"/>
            <a:ext cx="7270660" cy="5369726"/>
          </a:xfrm>
        </p:spPr>
      </p:pic>
    </p:spTree>
    <p:extLst>
      <p:ext uri="{BB962C8B-B14F-4D97-AF65-F5344CB8AC3E}">
        <p14:creationId xmlns:p14="http://schemas.microsoft.com/office/powerpoint/2010/main" val="66901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Introduction</a:t>
            </a:r>
            <a:endParaRPr lang="en-US" dirty="0"/>
          </a:p>
        </p:txBody>
      </p:sp>
      <p:sp>
        <p:nvSpPr>
          <p:cNvPr id="36" name="Content Placeholder 35">
            <a:extLst>
              <a:ext uri="{FF2B5EF4-FFF2-40B4-BE49-F238E27FC236}">
                <a16:creationId xmlns:a16="http://schemas.microsoft.com/office/drawing/2014/main" id="{4A4F55B7-A322-EB8F-ED5C-A3881515B0C0}"/>
              </a:ext>
            </a:extLst>
          </p:cNvPr>
          <p:cNvSpPr>
            <a:spLocks noGrp="1"/>
          </p:cNvSpPr>
          <p:nvPr>
            <p:ph idx="1"/>
          </p:nvPr>
        </p:nvSpPr>
        <p:spPr>
          <a:xfrm>
            <a:off x="304800" y="1825625"/>
            <a:ext cx="11582400" cy="1379488"/>
          </a:xfrm>
        </p:spPr>
        <p:txBody>
          <a:bodyPr>
            <a:normAutofit/>
          </a:bodyPr>
          <a:lstStyle/>
          <a:p>
            <a:r>
              <a:rPr lang="en-US" dirty="0"/>
              <a:t>Mental and emotional health, physical health and a healthy lifestyle all contribute to an individual's health and wellbeing.</a:t>
            </a:r>
          </a:p>
          <a:p>
            <a:r>
              <a:rPr lang="en-US" dirty="0"/>
              <a:t> 'Wellbeing' is a broad concept and can relate to the following areas in particular:</a:t>
            </a:r>
            <a:endParaRPr lang="en-GB"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3</a:t>
            </a:fld>
            <a:endParaRPr lang="en-US" dirty="0"/>
          </a:p>
        </p:txBody>
      </p:sp>
      <p:sp>
        <p:nvSpPr>
          <p:cNvPr id="3" name="Content Placeholder 35">
            <a:extLst>
              <a:ext uri="{FF2B5EF4-FFF2-40B4-BE49-F238E27FC236}">
                <a16:creationId xmlns:a16="http://schemas.microsoft.com/office/drawing/2014/main" id="{EBBEB29F-EFD8-AB1A-A8D7-BE4A5CCF7E7E}"/>
              </a:ext>
            </a:extLst>
          </p:cNvPr>
          <p:cNvSpPr txBox="1">
            <a:spLocks/>
          </p:cNvSpPr>
          <p:nvPr/>
        </p:nvSpPr>
        <p:spPr>
          <a:xfrm>
            <a:off x="294290" y="3308106"/>
            <a:ext cx="11582400" cy="518018"/>
          </a:xfrm>
          <a:prstGeom prst="rect">
            <a:avLst/>
          </a:prstGeom>
        </p:spPr>
        <p:txBody>
          <a:bodyPr vert="horz" lIns="0" tIns="45720" rIns="91440" bIns="45720" rtlCol="0">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personal dignity (including treatment of the individual with respect</a:t>
            </a:r>
            <a:r>
              <a:rPr lang="en-GB" dirty="0"/>
              <a:t>)</a:t>
            </a:r>
          </a:p>
          <a:p>
            <a:pPr marL="0" lvl="1" indent="0">
              <a:buFont typeface="Arial" panose="020B0604020202020204" pitchFamily="34" charset="0"/>
              <a:buNone/>
            </a:pPr>
            <a:endParaRPr lang="en-GB" dirty="0"/>
          </a:p>
        </p:txBody>
      </p:sp>
      <p:sp>
        <p:nvSpPr>
          <p:cNvPr id="4" name="Content Placeholder 35">
            <a:extLst>
              <a:ext uri="{FF2B5EF4-FFF2-40B4-BE49-F238E27FC236}">
                <a16:creationId xmlns:a16="http://schemas.microsoft.com/office/drawing/2014/main" id="{603FB35E-6B71-108E-AF5F-D27CB7C2CB53}"/>
              </a:ext>
            </a:extLst>
          </p:cNvPr>
          <p:cNvSpPr txBox="1">
            <a:spLocks/>
          </p:cNvSpPr>
          <p:nvPr/>
        </p:nvSpPr>
        <p:spPr>
          <a:xfrm>
            <a:off x="311803" y="3842824"/>
            <a:ext cx="2305342" cy="451805"/>
          </a:xfrm>
          <a:prstGeom prst="rect">
            <a:avLst/>
          </a:prstGeom>
        </p:spPr>
        <p:txBody>
          <a:bodyPr vert="horz" lIns="0" tIns="45720" rIns="91440" bIns="45720" rtlCol="0">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physical health</a:t>
            </a:r>
            <a:endParaRPr lang="en-GB" dirty="0"/>
          </a:p>
        </p:txBody>
      </p:sp>
      <p:sp>
        <p:nvSpPr>
          <p:cNvPr id="5" name="Content Placeholder 35">
            <a:extLst>
              <a:ext uri="{FF2B5EF4-FFF2-40B4-BE49-F238E27FC236}">
                <a16:creationId xmlns:a16="http://schemas.microsoft.com/office/drawing/2014/main" id="{3CBBF6F1-98D8-E69C-D97C-278D2ED5F18B}"/>
              </a:ext>
            </a:extLst>
          </p:cNvPr>
          <p:cNvSpPr txBox="1">
            <a:spLocks/>
          </p:cNvSpPr>
          <p:nvPr/>
        </p:nvSpPr>
        <p:spPr>
          <a:xfrm>
            <a:off x="294290" y="4831729"/>
            <a:ext cx="11582400" cy="451805"/>
          </a:xfrm>
          <a:prstGeom prst="rect">
            <a:avLst/>
          </a:prstGeom>
        </p:spPr>
        <p:txBody>
          <a:bodyPr vert="horz" lIns="0" tIns="45720" rIns="91440" bIns="45720" rtlCol="0">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emotional wellbeing</a:t>
            </a:r>
            <a:endParaRPr lang="en-GB" dirty="0"/>
          </a:p>
        </p:txBody>
      </p:sp>
      <p:sp>
        <p:nvSpPr>
          <p:cNvPr id="6" name="Content Placeholder 35">
            <a:extLst>
              <a:ext uri="{FF2B5EF4-FFF2-40B4-BE49-F238E27FC236}">
                <a16:creationId xmlns:a16="http://schemas.microsoft.com/office/drawing/2014/main" id="{CC5FE2E9-1D37-CCBF-9BF6-E0EF91B8CE13}"/>
              </a:ext>
            </a:extLst>
          </p:cNvPr>
          <p:cNvSpPr txBox="1">
            <a:spLocks/>
          </p:cNvSpPr>
          <p:nvPr/>
        </p:nvSpPr>
        <p:spPr>
          <a:xfrm>
            <a:off x="294290" y="4379924"/>
            <a:ext cx="2901397" cy="451805"/>
          </a:xfrm>
          <a:prstGeom prst="rect">
            <a:avLst/>
          </a:prstGeom>
        </p:spPr>
        <p:txBody>
          <a:bodyPr vert="horz" lIns="0" tIns="45720" rIns="91440" bIns="45720" rtlCol="0">
            <a:normAutofit/>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mental health</a:t>
            </a:r>
            <a:endParaRPr lang="en-GB" dirty="0"/>
          </a:p>
        </p:txBody>
      </p:sp>
      <p:sp>
        <p:nvSpPr>
          <p:cNvPr id="7" name="Content Placeholder 35">
            <a:extLst>
              <a:ext uri="{FF2B5EF4-FFF2-40B4-BE49-F238E27FC236}">
                <a16:creationId xmlns:a16="http://schemas.microsoft.com/office/drawing/2014/main" id="{FD748963-2CA7-8439-A088-76EEBF47BF1D}"/>
              </a:ext>
            </a:extLst>
          </p:cNvPr>
          <p:cNvSpPr txBox="1">
            <a:spLocks/>
          </p:cNvSpPr>
          <p:nvPr/>
        </p:nvSpPr>
        <p:spPr>
          <a:xfrm>
            <a:off x="294290" y="5283534"/>
            <a:ext cx="11582400" cy="451805"/>
          </a:xfrm>
          <a:prstGeom prst="rect">
            <a:avLst/>
          </a:prstGeom>
        </p:spPr>
        <p:txBody>
          <a:bodyPr vert="horz" lIns="0" tIns="45720" rIns="91440" bIns="45720" rtlCol="0">
            <a:normAutofit lnSpcReduction="10000"/>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protection from abuse and neglect.</a:t>
            </a:r>
            <a:endParaRPr lang="en-GB" dirty="0"/>
          </a:p>
          <a:p>
            <a:pPr marL="0" lvl="1" indent="0">
              <a:buFont typeface="Arial" panose="020B0604020202020204" pitchFamily="34" charset="0"/>
              <a:buNone/>
            </a:pPr>
            <a:endParaRPr lang="en-GB" dirty="0"/>
          </a:p>
        </p:txBody>
      </p:sp>
    </p:spTree>
    <p:extLst>
      <p:ext uri="{BB962C8B-B14F-4D97-AF65-F5344CB8AC3E}">
        <p14:creationId xmlns:p14="http://schemas.microsoft.com/office/powerpoint/2010/main" val="152544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87CD0-7436-A5F3-BC5C-B40756EA973E}"/>
              </a:ext>
            </a:extLst>
          </p:cNvPr>
          <p:cNvSpPr>
            <a:spLocks noGrp="1"/>
          </p:cNvSpPr>
          <p:nvPr>
            <p:ph type="body" idx="1"/>
          </p:nvPr>
        </p:nvSpPr>
        <p:spPr>
          <a:xfrm>
            <a:off x="262964" y="3481528"/>
            <a:ext cx="5076291" cy="1133856"/>
          </a:xfrm>
        </p:spPr>
        <p:txBody>
          <a:bodyPr/>
          <a:lstStyle/>
          <a:p>
            <a:r>
              <a:rPr lang="en-US" dirty="0"/>
              <a:t>Taking care of yourself</a:t>
            </a:r>
          </a:p>
        </p:txBody>
      </p:sp>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dirty="0"/>
              <a:t>Putting the Well in Wellbeing</a:t>
            </a:r>
          </a:p>
        </p:txBody>
      </p:sp>
      <p:pic>
        <p:nvPicPr>
          <p:cNvPr id="6" name="Picture Placeholder 5" descr="A group of people standing next to a truck&#10;&#10;Description automatically generated">
            <a:extLst>
              <a:ext uri="{FF2B5EF4-FFF2-40B4-BE49-F238E27FC236}">
                <a16:creationId xmlns:a16="http://schemas.microsoft.com/office/drawing/2014/main" id="{436E4C47-8580-8699-FEBC-6E5C135896B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850" r="11850"/>
          <a:stretch>
            <a:fillRect/>
          </a:stretch>
        </p:blipFill>
        <p:spPr/>
      </p:pic>
    </p:spTree>
    <p:extLst>
      <p:ext uri="{BB962C8B-B14F-4D97-AF65-F5344CB8AC3E}">
        <p14:creationId xmlns:p14="http://schemas.microsoft.com/office/powerpoint/2010/main" val="120627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90E58349-A1D0-F10F-71F3-4930AB2279C4}"/>
              </a:ext>
            </a:extLst>
          </p:cNvPr>
          <p:cNvSpPr>
            <a:spLocks noGrp="1"/>
          </p:cNvSpPr>
          <p:nvPr>
            <p:ph type="title"/>
          </p:nvPr>
        </p:nvSpPr>
        <p:spPr/>
        <p:txBody>
          <a:bodyPr/>
          <a:lstStyle/>
          <a:p>
            <a:r>
              <a:rPr lang="en-US" dirty="0"/>
              <a:t>Individual Wellbeing</a:t>
            </a:r>
          </a:p>
        </p:txBody>
      </p:sp>
      <p:sp>
        <p:nvSpPr>
          <p:cNvPr id="7" name="Footer Placeholder 6">
            <a:extLst>
              <a:ext uri="{FF2B5EF4-FFF2-40B4-BE49-F238E27FC236}">
                <a16:creationId xmlns:a16="http://schemas.microsoft.com/office/drawing/2014/main" id="{733D9842-C4D9-6ABF-A3DD-14B158DF61AB}"/>
              </a:ext>
            </a:extLst>
          </p:cNvPr>
          <p:cNvSpPr>
            <a:spLocks noGrp="1"/>
          </p:cNvSpPr>
          <p:nvPr>
            <p:ph type="ftr" sz="quarter" idx="11"/>
          </p:nvPr>
        </p:nvSpPr>
        <p:spPr/>
        <p:txBody>
          <a:bodyPr/>
          <a:lstStyle/>
          <a:p>
            <a:r>
              <a:rPr lang="en-US"/>
              <a:t>Presentation title 2023</a:t>
            </a:r>
            <a:endParaRPr lang="en-US" dirty="0"/>
          </a:p>
        </p:txBody>
      </p:sp>
      <p:sp>
        <p:nvSpPr>
          <p:cNvPr id="8" name="Slide Number Placeholder 7">
            <a:extLst>
              <a:ext uri="{FF2B5EF4-FFF2-40B4-BE49-F238E27FC236}">
                <a16:creationId xmlns:a16="http://schemas.microsoft.com/office/drawing/2014/main" id="{BCA7EADB-0D01-B73A-2DD5-27C4CCCEFDC5}"/>
              </a:ext>
            </a:extLst>
          </p:cNvPr>
          <p:cNvSpPr>
            <a:spLocks noGrp="1"/>
          </p:cNvSpPr>
          <p:nvPr>
            <p:ph type="sldNum" sz="quarter" idx="12"/>
          </p:nvPr>
        </p:nvSpPr>
        <p:spPr/>
        <p:txBody>
          <a:bodyPr/>
          <a:lstStyle/>
          <a:p>
            <a:fld id="{0D0D469B-4390-4DDA-9091-12DC16AD49FD}" type="slidenum">
              <a:rPr lang="en-US" smtClean="0"/>
              <a:pPr/>
              <a:t>5</a:t>
            </a:fld>
            <a:endParaRPr lang="en-US" dirty="0"/>
          </a:p>
        </p:txBody>
      </p:sp>
      <p:sp>
        <p:nvSpPr>
          <p:cNvPr id="41" name="Text Placeholder 40">
            <a:extLst>
              <a:ext uri="{FF2B5EF4-FFF2-40B4-BE49-F238E27FC236}">
                <a16:creationId xmlns:a16="http://schemas.microsoft.com/office/drawing/2014/main" id="{BC08F3B2-16F4-C423-C6BA-DC73F1080244}"/>
              </a:ext>
            </a:extLst>
          </p:cNvPr>
          <p:cNvSpPr>
            <a:spLocks noGrp="1"/>
          </p:cNvSpPr>
          <p:nvPr>
            <p:ph type="body" sz="quarter" idx="13"/>
          </p:nvPr>
        </p:nvSpPr>
        <p:spPr>
          <a:xfrm>
            <a:off x="9141172" y="2389796"/>
            <a:ext cx="2739025" cy="4158641"/>
          </a:xfrm>
        </p:spPr>
        <p:txBody>
          <a:bodyPr>
            <a:normAutofit/>
          </a:bodyPr>
          <a:lstStyle/>
          <a:p>
            <a:r>
              <a:rPr lang="en-GB" sz="1400" dirty="0">
                <a:solidFill>
                  <a:srgbClr val="002060"/>
                </a:solidFill>
              </a:rPr>
              <a:t>Wellbeing can mean many different things.</a:t>
            </a:r>
          </a:p>
          <a:p>
            <a:pPr lvl="1"/>
            <a:r>
              <a:rPr lang="en-GB" sz="1400" dirty="0">
                <a:solidFill>
                  <a:srgbClr val="002060"/>
                </a:solidFill>
              </a:rPr>
              <a:t>Both Physical and Mental wellbeing are as important as the other, if you are struggling with either, reach out and ask for help, it’s one of the bravest words to say.</a:t>
            </a:r>
          </a:p>
          <a:p>
            <a:pPr lvl="1"/>
            <a:endParaRPr lang="en-GB" sz="1400" dirty="0">
              <a:solidFill>
                <a:srgbClr val="002060"/>
              </a:solidFill>
            </a:endParaRPr>
          </a:p>
          <a:p>
            <a:pPr lvl="1"/>
            <a:r>
              <a:rPr lang="en-GB" sz="1400" dirty="0">
                <a:solidFill>
                  <a:srgbClr val="002060"/>
                </a:solidFill>
              </a:rPr>
              <a:t>There will always be more people willing to help you than ignore you</a:t>
            </a:r>
            <a:r>
              <a:rPr lang="en-GB" sz="1400" dirty="0"/>
              <a:t>.</a:t>
            </a:r>
          </a:p>
          <a:p>
            <a:pPr lvl="1"/>
            <a:endParaRPr lang="en-GB" dirty="0"/>
          </a:p>
          <a:p>
            <a:pPr lvl="2"/>
            <a:endParaRPr lang="en-GB" dirty="0"/>
          </a:p>
          <a:p>
            <a:pPr lvl="1"/>
            <a:endParaRPr lang="en-US" dirty="0"/>
          </a:p>
          <a:p>
            <a:pPr lvl="1"/>
            <a:endParaRPr lang="en-US" dirty="0"/>
          </a:p>
          <a:p>
            <a:endParaRPr lang="en-US" dirty="0"/>
          </a:p>
        </p:txBody>
      </p:sp>
      <p:pic>
        <p:nvPicPr>
          <p:cNvPr id="48" name="Picture Placeholder 11">
            <a:extLst>
              <a:ext uri="{FF2B5EF4-FFF2-40B4-BE49-F238E27FC236}">
                <a16:creationId xmlns:a16="http://schemas.microsoft.com/office/drawing/2014/main" id="{103AA75C-72DC-EAA3-51FB-3FC9F00BAFA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9799" b="9799"/>
          <a:stretch/>
        </p:blipFill>
        <p:spPr>
          <a:xfrm>
            <a:off x="304800" y="2130729"/>
            <a:ext cx="4016374" cy="2650590"/>
          </a:xfrm>
        </p:spPr>
      </p:pic>
      <p:pic>
        <p:nvPicPr>
          <p:cNvPr id="49" name="Picture Placeholder 15">
            <a:extLst>
              <a:ext uri="{FF2B5EF4-FFF2-40B4-BE49-F238E27FC236}">
                <a16:creationId xmlns:a16="http://schemas.microsoft.com/office/drawing/2014/main" id="{637B4857-0F04-D6B3-F75F-7088DA35597F}"/>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2" b="4502"/>
          <a:stretch/>
        </p:blipFill>
        <p:spPr>
          <a:xfrm>
            <a:off x="3403819" y="4321479"/>
            <a:ext cx="3663385" cy="2415228"/>
          </a:xfrm>
        </p:spPr>
      </p:pic>
      <p:pic>
        <p:nvPicPr>
          <p:cNvPr id="50" name="Picture Placeholder 17">
            <a:extLst>
              <a:ext uri="{FF2B5EF4-FFF2-40B4-BE49-F238E27FC236}">
                <a16:creationId xmlns:a16="http://schemas.microsoft.com/office/drawing/2014/main" id="{8619E6C0-DC9C-3D80-DB1D-7670D79CE498}"/>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t="2139" b="2139"/>
          <a:stretch/>
        </p:blipFill>
        <p:spPr>
          <a:xfrm>
            <a:off x="5592338" y="1869755"/>
            <a:ext cx="3362400" cy="2219003"/>
          </a:xfrm>
        </p:spPr>
      </p:pic>
    </p:spTree>
    <p:extLst>
      <p:ext uri="{BB962C8B-B14F-4D97-AF65-F5344CB8AC3E}">
        <p14:creationId xmlns:p14="http://schemas.microsoft.com/office/powerpoint/2010/main" val="313492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Employee Assistance Programmes</a:t>
            </a:r>
            <a:endParaRPr lang="en-US" dirty="0"/>
          </a:p>
        </p:txBody>
      </p:sp>
      <p:sp>
        <p:nvSpPr>
          <p:cNvPr id="36" name="Content Placeholder 35">
            <a:extLst>
              <a:ext uri="{FF2B5EF4-FFF2-40B4-BE49-F238E27FC236}">
                <a16:creationId xmlns:a16="http://schemas.microsoft.com/office/drawing/2014/main" id="{4A4F55B7-A322-EB8F-ED5C-A3881515B0C0}"/>
              </a:ext>
            </a:extLst>
          </p:cNvPr>
          <p:cNvSpPr>
            <a:spLocks noGrp="1"/>
          </p:cNvSpPr>
          <p:nvPr>
            <p:ph sz="half" idx="1"/>
          </p:nvPr>
        </p:nvSpPr>
        <p:spPr>
          <a:xfrm>
            <a:off x="311803" y="1825625"/>
            <a:ext cx="11592910" cy="1305882"/>
          </a:xfrm>
        </p:spPr>
        <p:txBody>
          <a:bodyPr>
            <a:normAutofit/>
          </a:bodyPr>
          <a:lstStyle/>
          <a:p>
            <a:r>
              <a:rPr lang="en-US" dirty="0"/>
              <a:t>Employee Assistance </a:t>
            </a:r>
            <a:r>
              <a:rPr lang="en-US" dirty="0" err="1"/>
              <a:t>Programmes</a:t>
            </a:r>
            <a:r>
              <a:rPr lang="en-US" dirty="0"/>
              <a:t> are 24/7 confidential support services which employers sign up to. Check to see if your employer provides one. If support is not available through your employer, </a:t>
            </a:r>
            <a:r>
              <a:rPr lang="en-US" dirty="0">
                <a:hlinkClick r:id="rId3"/>
              </a:rPr>
              <a:t>https://www.citizensadvice.org.uk/</a:t>
            </a:r>
            <a:r>
              <a:rPr lang="en-US" dirty="0"/>
              <a:t> assist with advice on things life can throw at you.</a:t>
            </a:r>
          </a:p>
          <a:p>
            <a:endParaRPr lang="en-GB" dirty="0"/>
          </a:p>
          <a:p>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606861" cy="365125"/>
          </a:xfrm>
        </p:spPr>
        <p:txBody>
          <a:bodyPr/>
          <a:lstStyle/>
          <a:p>
            <a:r>
              <a:rPr lang="en-US"/>
              <a:t>Presentation title 2023</a:t>
            </a:r>
            <a:endParaRPr lang="en-US" dirty="0"/>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6</a:t>
            </a:fld>
            <a:endParaRPr lang="en-US" dirty="0"/>
          </a:p>
        </p:txBody>
      </p:sp>
      <p:sp>
        <p:nvSpPr>
          <p:cNvPr id="4" name="TextBox 3">
            <a:extLst>
              <a:ext uri="{FF2B5EF4-FFF2-40B4-BE49-F238E27FC236}">
                <a16:creationId xmlns:a16="http://schemas.microsoft.com/office/drawing/2014/main" id="{47820130-5922-675C-30CF-9CF8B7073127}"/>
              </a:ext>
            </a:extLst>
          </p:cNvPr>
          <p:cNvSpPr txBox="1"/>
          <p:nvPr/>
        </p:nvSpPr>
        <p:spPr>
          <a:xfrm>
            <a:off x="378864" y="3587174"/>
            <a:ext cx="11434272" cy="1477328"/>
          </a:xfrm>
          <a:prstGeom prst="rect">
            <a:avLst/>
          </a:prstGeom>
          <a:noFill/>
        </p:spPr>
        <p:txBody>
          <a:bodyPr wrap="square" rtlCol="0">
            <a:spAutoFit/>
          </a:bodyPr>
          <a:lstStyle/>
          <a:p>
            <a:pPr marL="458788" lvl="1" indent="-285750">
              <a:buFont typeface="Arial" panose="020B0604020202020204" pitchFamily="34" charset="0"/>
              <a:buChar char="•"/>
            </a:pPr>
            <a:r>
              <a:rPr lang="en-US" b="0" dirty="0">
                <a:solidFill>
                  <a:srgbClr val="002060"/>
                </a:solidFill>
              </a:rPr>
              <a:t>Home, family and work issues as well as financial matters including debt, buying a house and consumer rights. </a:t>
            </a:r>
          </a:p>
          <a:p>
            <a:pPr marL="458788" lvl="1" indent="-285750">
              <a:buFont typeface="Arial" panose="020B0604020202020204" pitchFamily="34" charset="0"/>
              <a:buChar char="•"/>
            </a:pPr>
            <a:r>
              <a:rPr lang="en-US" b="0" dirty="0">
                <a:solidFill>
                  <a:srgbClr val="002060"/>
                </a:solidFill>
              </a:rPr>
              <a:t>Medical concerns</a:t>
            </a:r>
          </a:p>
          <a:p>
            <a:pPr marL="458788" lvl="1" indent="-285750">
              <a:buFont typeface="Arial" panose="020B0604020202020204" pitchFamily="34" charset="0"/>
              <a:buChar char="•"/>
            </a:pPr>
            <a:r>
              <a:rPr lang="en-US" b="0" dirty="0">
                <a:solidFill>
                  <a:srgbClr val="002060"/>
                </a:solidFill>
              </a:rPr>
              <a:t>Challenging situations </a:t>
            </a:r>
          </a:p>
          <a:p>
            <a:endParaRPr lang="en-GB" dirty="0"/>
          </a:p>
        </p:txBody>
      </p:sp>
    </p:spTree>
    <p:extLst>
      <p:ext uri="{BB962C8B-B14F-4D97-AF65-F5344CB8AC3E}">
        <p14:creationId xmlns:p14="http://schemas.microsoft.com/office/powerpoint/2010/main" val="416116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Body Weight Exercises</a:t>
            </a:r>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dirty="0"/>
              <a:t>Presentation title 2023</a:t>
            </a:r>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7</a:t>
            </a:fld>
            <a:endParaRPr lang="en-US" dirty="0"/>
          </a:p>
        </p:txBody>
      </p:sp>
      <p:pic>
        <p:nvPicPr>
          <p:cNvPr id="14" name="Content Placeholder 13" descr="People doing outdoor yoga">
            <a:extLst>
              <a:ext uri="{FF2B5EF4-FFF2-40B4-BE49-F238E27FC236}">
                <a16:creationId xmlns:a16="http://schemas.microsoft.com/office/drawing/2014/main" id="{2DD2FA82-2CC6-D861-8C02-77EB501B54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23695" y="1509131"/>
            <a:ext cx="6525792" cy="4351338"/>
          </a:xfrm>
        </p:spPr>
      </p:pic>
      <p:sp>
        <p:nvSpPr>
          <p:cNvPr id="15" name="Text Placeholder 4">
            <a:extLst>
              <a:ext uri="{FF2B5EF4-FFF2-40B4-BE49-F238E27FC236}">
                <a16:creationId xmlns:a16="http://schemas.microsoft.com/office/drawing/2014/main" id="{96CE6AC1-DCCB-CFB3-74BF-D2E94114CE0F}"/>
              </a:ext>
            </a:extLst>
          </p:cNvPr>
          <p:cNvSpPr txBox="1">
            <a:spLocks/>
          </p:cNvSpPr>
          <p:nvPr/>
        </p:nvSpPr>
        <p:spPr>
          <a:xfrm>
            <a:off x="304799" y="1710814"/>
            <a:ext cx="4793293" cy="4782060"/>
          </a:xfrm>
          <a:prstGeom prst="rect">
            <a:avLst/>
          </a:prstGeom>
        </p:spPr>
        <p:txBody>
          <a:bodyPr>
            <a:normAutofit fontScale="92500" lnSpcReduction="10000"/>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Exercise can be daunting, but can bring joy and a feel good factor with it. You don’t have to run 10 miles or lift countless heavy weights for it to impact your life. Check out free online resources for body weight exercises. </a:t>
            </a:r>
          </a:p>
          <a:p>
            <a:pPr lvl="1"/>
            <a:r>
              <a:rPr lang="en-GB" dirty="0"/>
              <a:t>You can do them anywhere in your home.</a:t>
            </a:r>
          </a:p>
          <a:p>
            <a:pPr lvl="1"/>
            <a:r>
              <a:rPr lang="en-GB" dirty="0"/>
              <a:t>No need for expensive gym memberships or equipment.</a:t>
            </a:r>
          </a:p>
          <a:p>
            <a:pPr lvl="1"/>
            <a:r>
              <a:rPr lang="en-GB" dirty="0"/>
              <a:t>Anyone can join in, kids, partners, parents even Grandparents will be able to keep up.</a:t>
            </a:r>
          </a:p>
          <a:p>
            <a:pPr marL="0" lvl="1" indent="0">
              <a:buNone/>
            </a:pPr>
            <a:r>
              <a:rPr lang="en-GB" dirty="0"/>
              <a:t>Check out websites such as </a:t>
            </a:r>
            <a:r>
              <a:rPr lang="en-GB" dirty="0">
                <a:hlinkClick r:id="rId4"/>
              </a:rPr>
              <a:t>www.livestrong.com</a:t>
            </a:r>
            <a:r>
              <a:rPr lang="en-GB" dirty="0"/>
              <a:t> or find a video on YouTube</a:t>
            </a:r>
          </a:p>
          <a:p>
            <a:pPr marL="0" lvl="1" indent="0">
              <a:buNone/>
            </a:pPr>
            <a:endParaRPr lang="en-GB" dirty="0"/>
          </a:p>
          <a:p>
            <a:pPr lvl="1"/>
            <a:endParaRPr lang="en-GB" dirty="0"/>
          </a:p>
          <a:p>
            <a:endParaRPr lang="en-US" dirty="0"/>
          </a:p>
          <a:p>
            <a:endParaRPr lang="en-US" dirty="0"/>
          </a:p>
        </p:txBody>
      </p:sp>
      <p:sp>
        <p:nvSpPr>
          <p:cNvPr id="3" name="TextBox 2">
            <a:extLst>
              <a:ext uri="{FF2B5EF4-FFF2-40B4-BE49-F238E27FC236}">
                <a16:creationId xmlns:a16="http://schemas.microsoft.com/office/drawing/2014/main" id="{663539DC-B257-D25D-DA7B-DC3ED883A730}"/>
              </a:ext>
            </a:extLst>
          </p:cNvPr>
          <p:cNvSpPr txBox="1"/>
          <p:nvPr/>
        </p:nvSpPr>
        <p:spPr>
          <a:xfrm>
            <a:off x="2587508" y="6010456"/>
            <a:ext cx="9544698" cy="369332"/>
          </a:xfrm>
          <a:prstGeom prst="rect">
            <a:avLst/>
          </a:prstGeom>
          <a:noFill/>
        </p:spPr>
        <p:txBody>
          <a:bodyPr wrap="square">
            <a:spAutoFit/>
          </a:bodyPr>
          <a:lstStyle/>
          <a:p>
            <a:r>
              <a:rPr lang="en-US" b="1" dirty="0">
                <a:solidFill>
                  <a:schemeClr val="tx2">
                    <a:lumMod val="75000"/>
                    <a:lumOff val="25000"/>
                  </a:schemeClr>
                </a:solidFill>
                <a:hlinkClick r:id="rId5">
                  <a:extLst>
                    <a:ext uri="{A12FA001-AC4F-418D-AE19-62706E023703}">
                      <ahyp:hlinkClr xmlns:ahyp="http://schemas.microsoft.com/office/drawing/2018/hyperlinkcolor" val="tx"/>
                    </a:ext>
                  </a:extLst>
                </a:hlinkClick>
              </a:rPr>
              <a:t>Video - What happens inside your body when you exercise? British Heart Foundation</a:t>
            </a:r>
            <a:endParaRPr lang="en-US" b="1" dirty="0">
              <a:solidFill>
                <a:schemeClr val="tx2">
                  <a:lumMod val="75000"/>
                  <a:lumOff val="25000"/>
                </a:schemeClr>
              </a:solidFill>
            </a:endParaRPr>
          </a:p>
        </p:txBody>
      </p:sp>
    </p:spTree>
    <p:extLst>
      <p:ext uri="{BB962C8B-B14F-4D97-AF65-F5344CB8AC3E}">
        <p14:creationId xmlns:p14="http://schemas.microsoft.com/office/powerpoint/2010/main" val="140406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304800" y="365126"/>
            <a:ext cx="11592910" cy="1004832"/>
          </a:xfrm>
        </p:spPr>
        <p:txBody>
          <a:bodyPr/>
          <a:lstStyle/>
          <a:p>
            <a:r>
              <a:rPr lang="en-GB" dirty="0"/>
              <a:t>Health</a:t>
            </a:r>
            <a:endParaRPr lang="en-US" dirty="0"/>
          </a:p>
        </p:txBody>
      </p:sp>
      <p:sp>
        <p:nvSpPr>
          <p:cNvPr id="27" name="Footer Placeholder 26">
            <a:extLst>
              <a:ext uri="{FF2B5EF4-FFF2-40B4-BE49-F238E27FC236}">
                <a16:creationId xmlns:a16="http://schemas.microsoft.com/office/drawing/2014/main" id="{639CDA4C-6A4E-72AF-E89E-95987E0DFAD7}"/>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311803" y="6356350"/>
            <a:ext cx="262759" cy="365125"/>
          </a:xfrm>
        </p:spPr>
        <p:txBody>
          <a:bodyPr/>
          <a:lstStyle/>
          <a:p>
            <a:fld id="{0D0D469B-4390-4DDA-9091-12DC16AD49FD}" type="slidenum">
              <a:rPr lang="en-US" smtClean="0"/>
              <a:pPr/>
              <a:t>8</a:t>
            </a:fld>
            <a:endParaRPr lang="en-US" dirty="0"/>
          </a:p>
        </p:txBody>
      </p:sp>
      <p:pic>
        <p:nvPicPr>
          <p:cNvPr id="14" name="Content Placeholder 13">
            <a:extLst>
              <a:ext uri="{FF2B5EF4-FFF2-40B4-BE49-F238E27FC236}">
                <a16:creationId xmlns:a16="http://schemas.microsoft.com/office/drawing/2014/main" id="{2DD2FA82-2CC6-D861-8C02-77EB501B545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157884" y="1835458"/>
            <a:ext cx="4334612" cy="4351338"/>
          </a:xfrm>
        </p:spPr>
      </p:pic>
      <p:sp>
        <p:nvSpPr>
          <p:cNvPr id="15" name="Text Placeholder 4">
            <a:extLst>
              <a:ext uri="{FF2B5EF4-FFF2-40B4-BE49-F238E27FC236}">
                <a16:creationId xmlns:a16="http://schemas.microsoft.com/office/drawing/2014/main" id="{96CE6AC1-DCCB-CFB3-74BF-D2E94114CE0F}"/>
              </a:ext>
            </a:extLst>
          </p:cNvPr>
          <p:cNvSpPr txBox="1">
            <a:spLocks/>
          </p:cNvSpPr>
          <p:nvPr/>
        </p:nvSpPr>
        <p:spPr>
          <a:xfrm>
            <a:off x="304800" y="1710814"/>
            <a:ext cx="6086168" cy="1143570"/>
          </a:xfrm>
          <a:prstGeom prst="rect">
            <a:avLst/>
          </a:prstGeom>
        </p:spPr>
        <p:txBody>
          <a:bodyPr>
            <a:normAutofit lnSpcReduction="10000"/>
          </a:bodyPr>
          <a:lst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Your Health is one of the most important things you own. Most health implications can be managed providing they are identified early enough.</a:t>
            </a:r>
          </a:p>
          <a:p>
            <a:pPr lvl="1"/>
            <a:endParaRPr lang="en-GB" dirty="0"/>
          </a:p>
          <a:p>
            <a:pPr lvl="1"/>
            <a:endParaRPr lang="en-GB" dirty="0"/>
          </a:p>
          <a:p>
            <a:pPr lvl="1"/>
            <a:endParaRPr lang="en-GB" dirty="0"/>
          </a:p>
          <a:p>
            <a:endParaRPr lang="en-US" dirty="0"/>
          </a:p>
          <a:p>
            <a:endParaRPr lang="en-US" dirty="0"/>
          </a:p>
        </p:txBody>
      </p:sp>
      <p:sp>
        <p:nvSpPr>
          <p:cNvPr id="2" name="TextBox 1">
            <a:extLst>
              <a:ext uri="{FF2B5EF4-FFF2-40B4-BE49-F238E27FC236}">
                <a16:creationId xmlns:a16="http://schemas.microsoft.com/office/drawing/2014/main" id="{92C402C7-9DFE-2A59-6BA0-52B3B984EA5E}"/>
              </a:ext>
            </a:extLst>
          </p:cNvPr>
          <p:cNvSpPr txBox="1"/>
          <p:nvPr/>
        </p:nvSpPr>
        <p:spPr>
          <a:xfrm>
            <a:off x="574562" y="2939161"/>
            <a:ext cx="4334611" cy="923330"/>
          </a:xfrm>
          <a:prstGeom prst="rect">
            <a:avLst/>
          </a:prstGeom>
          <a:noFill/>
        </p:spPr>
        <p:txBody>
          <a:bodyPr wrap="square" rtlCol="0">
            <a:spAutoFit/>
          </a:bodyPr>
          <a:lstStyle/>
          <a:p>
            <a:pPr lvl="1"/>
            <a:r>
              <a:rPr lang="en-GB" dirty="0"/>
              <a:t>Speak to your GP or call NHS 111 for advice on any concerns you have.</a:t>
            </a:r>
          </a:p>
        </p:txBody>
      </p:sp>
      <p:sp>
        <p:nvSpPr>
          <p:cNvPr id="3" name="TextBox 2">
            <a:extLst>
              <a:ext uri="{FF2B5EF4-FFF2-40B4-BE49-F238E27FC236}">
                <a16:creationId xmlns:a16="http://schemas.microsoft.com/office/drawing/2014/main" id="{5722E6C6-9D5D-A303-AC1B-15D68C2927A7}"/>
              </a:ext>
            </a:extLst>
          </p:cNvPr>
          <p:cNvSpPr txBox="1"/>
          <p:nvPr/>
        </p:nvSpPr>
        <p:spPr>
          <a:xfrm>
            <a:off x="574562" y="4980384"/>
            <a:ext cx="5290093" cy="646331"/>
          </a:xfrm>
          <a:prstGeom prst="rect">
            <a:avLst/>
          </a:prstGeom>
          <a:noFill/>
        </p:spPr>
        <p:txBody>
          <a:bodyPr wrap="square" rtlCol="0">
            <a:spAutoFit/>
          </a:bodyPr>
          <a:lstStyle/>
          <a:p>
            <a:pPr lvl="1"/>
            <a:r>
              <a:rPr lang="en-GB" dirty="0"/>
              <a:t>There may be support avenues available through your employer.</a:t>
            </a:r>
          </a:p>
        </p:txBody>
      </p:sp>
      <p:sp>
        <p:nvSpPr>
          <p:cNvPr id="4" name="TextBox 3">
            <a:extLst>
              <a:ext uri="{FF2B5EF4-FFF2-40B4-BE49-F238E27FC236}">
                <a16:creationId xmlns:a16="http://schemas.microsoft.com/office/drawing/2014/main" id="{B78848C9-37D3-CD44-83D2-193B51C633E7}"/>
              </a:ext>
            </a:extLst>
          </p:cNvPr>
          <p:cNvSpPr txBox="1"/>
          <p:nvPr/>
        </p:nvSpPr>
        <p:spPr>
          <a:xfrm>
            <a:off x="574562" y="3947268"/>
            <a:ext cx="4638805" cy="923330"/>
          </a:xfrm>
          <a:prstGeom prst="rect">
            <a:avLst/>
          </a:prstGeom>
          <a:noFill/>
        </p:spPr>
        <p:txBody>
          <a:bodyPr wrap="square" rtlCol="0">
            <a:spAutoFit/>
          </a:bodyPr>
          <a:lstStyle/>
          <a:p>
            <a:pPr lvl="1"/>
            <a:r>
              <a:rPr lang="en-GB" dirty="0"/>
              <a:t>There is lots of information online, if you need help using the internet ask a friend or colleague for help.</a:t>
            </a:r>
          </a:p>
        </p:txBody>
      </p:sp>
      <p:sp>
        <p:nvSpPr>
          <p:cNvPr id="8" name="TextBox 7">
            <a:extLst>
              <a:ext uri="{FF2B5EF4-FFF2-40B4-BE49-F238E27FC236}">
                <a16:creationId xmlns:a16="http://schemas.microsoft.com/office/drawing/2014/main" id="{5097B3C0-0628-1CF4-DE9F-50E170A4D7E1}"/>
              </a:ext>
            </a:extLst>
          </p:cNvPr>
          <p:cNvSpPr txBox="1"/>
          <p:nvPr/>
        </p:nvSpPr>
        <p:spPr>
          <a:xfrm>
            <a:off x="304800" y="5796269"/>
            <a:ext cx="6093912" cy="369332"/>
          </a:xfrm>
          <a:prstGeom prst="rect">
            <a:avLst/>
          </a:prstGeom>
          <a:noFill/>
        </p:spPr>
        <p:txBody>
          <a:bodyPr wrap="square">
            <a:spAutoFit/>
          </a:bodyPr>
          <a:lstStyle/>
          <a:p>
            <a:r>
              <a:rPr lang="en-US" b="1" dirty="0">
                <a:solidFill>
                  <a:schemeClr val="tx2">
                    <a:lumMod val="75000"/>
                    <a:lumOff val="25000"/>
                  </a:schemeClr>
                </a:solidFill>
                <a:hlinkClick r:id="rId4">
                  <a:extLst>
                    <a:ext uri="{A12FA001-AC4F-418D-AE19-62706E023703}">
                      <ahyp:hlinkClr xmlns:ahyp="http://schemas.microsoft.com/office/drawing/2018/hyperlinkcolor" val="tx"/>
                    </a:ext>
                  </a:extLst>
                </a:hlinkClick>
              </a:rPr>
              <a:t>Video - NHS Better Health</a:t>
            </a:r>
            <a:endParaRPr lang="en-US" b="1" dirty="0">
              <a:solidFill>
                <a:schemeClr val="tx2">
                  <a:lumMod val="75000"/>
                  <a:lumOff val="25000"/>
                </a:schemeClr>
              </a:solidFill>
            </a:endParaRPr>
          </a:p>
        </p:txBody>
      </p:sp>
    </p:spTree>
    <p:extLst>
      <p:ext uri="{BB962C8B-B14F-4D97-AF65-F5344CB8AC3E}">
        <p14:creationId xmlns:p14="http://schemas.microsoft.com/office/powerpoint/2010/main" val="25779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E15070-7927-CBCE-709C-4CC5D6E74591}"/>
              </a:ext>
            </a:extLst>
          </p:cNvPr>
          <p:cNvSpPr txBox="1"/>
          <p:nvPr/>
        </p:nvSpPr>
        <p:spPr>
          <a:xfrm>
            <a:off x="162839" y="1871923"/>
            <a:ext cx="2281694" cy="460191"/>
          </a:xfrm>
          <a:prstGeom prst="rect">
            <a:avLst/>
          </a:prstGeom>
          <a:noFill/>
        </p:spPr>
        <p:txBody>
          <a:bodyPr wrap="square">
            <a:spAutoFit/>
          </a:bodyPr>
          <a:lstStyle/>
          <a:p>
            <a:pPr algn="ctr">
              <a:lnSpc>
                <a:spcPct val="110000"/>
              </a:lnSpc>
              <a:spcBef>
                <a:spcPts val="600"/>
              </a:spcBef>
              <a:spcAft>
                <a:spcPts val="1000"/>
              </a:spcAft>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Eating Well</a:t>
            </a:r>
            <a:endParaRPr lang="en-GB"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27F4D93B-C38D-DA3C-05F2-F8C3D912240B}"/>
              </a:ext>
            </a:extLst>
          </p:cNvPr>
          <p:cNvPicPr>
            <a:picLocks noChangeAspect="1"/>
          </p:cNvPicPr>
          <p:nvPr/>
        </p:nvPicPr>
        <p:blipFill>
          <a:blip r:embed="rId3"/>
          <a:stretch>
            <a:fillRect/>
          </a:stretch>
        </p:blipFill>
        <p:spPr>
          <a:xfrm>
            <a:off x="7772400" y="2313345"/>
            <a:ext cx="4019550" cy="4019550"/>
          </a:xfrm>
          <a:prstGeom prst="rect">
            <a:avLst/>
          </a:prstGeom>
        </p:spPr>
      </p:pic>
      <p:sp>
        <p:nvSpPr>
          <p:cNvPr id="6" name="TextBox 5">
            <a:extLst>
              <a:ext uri="{FF2B5EF4-FFF2-40B4-BE49-F238E27FC236}">
                <a16:creationId xmlns:a16="http://schemas.microsoft.com/office/drawing/2014/main" id="{CDE330A8-3D1E-0E0A-54CE-0815D7BCE0AA}"/>
              </a:ext>
            </a:extLst>
          </p:cNvPr>
          <p:cNvSpPr txBox="1"/>
          <p:nvPr/>
        </p:nvSpPr>
        <p:spPr>
          <a:xfrm>
            <a:off x="590550" y="2478000"/>
            <a:ext cx="7181850" cy="3218317"/>
          </a:xfrm>
          <a:prstGeom prst="rect">
            <a:avLst/>
          </a:prstGeom>
          <a:noFill/>
        </p:spPr>
        <p:txBody>
          <a:bodyPr wrap="square">
            <a:spAutoFit/>
          </a:bodyPr>
          <a:lstStyle/>
          <a:p>
            <a:pPr>
              <a:lnSpc>
                <a:spcPct val="110000"/>
              </a:lnSpc>
              <a:spcBef>
                <a:spcPts val="600"/>
              </a:spcBef>
              <a:spcAft>
                <a:spcPts val="1000"/>
              </a:spcAft>
            </a:pPr>
            <a:r>
              <a:rPr lang="en-US" sz="24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Resources</a:t>
            </a:r>
            <a:endParaRPr lang="en-GB" sz="24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600"/>
              </a:spcBef>
              <a:spcAft>
                <a:spcPts val="1000"/>
              </a:spcAft>
            </a:pPr>
            <a:r>
              <a:rPr lang="en-US" sz="18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NHS Eat Well </a:t>
            </a:r>
            <a:r>
              <a:rPr lang="en-US" sz="1800" dirty="0">
                <a:effectLst/>
                <a:latin typeface="Tahoma" panose="020B0604030504040204" pitchFamily="34" charset="0"/>
                <a:ea typeface="Tahoma" panose="020B0604030504040204" pitchFamily="34" charset="0"/>
                <a:cs typeface="Tahoma" panose="020B0604030504040204" pitchFamily="34" charset="0"/>
              </a:rPr>
              <a:t>can provide advice on food types, food labels, balanced diets and digestive health. For more information go to </a:t>
            </a:r>
            <a:r>
              <a:rPr lang="en-US" sz="1800" u="sng" dirty="0">
                <a:solidFill>
                  <a:srgbClr val="595959"/>
                </a:solidFill>
                <a:effectLst/>
                <a:latin typeface="Tahoma" panose="020B0604030504040204" pitchFamily="34" charset="0"/>
                <a:ea typeface="Tahoma" panose="020B0604030504040204" pitchFamily="34" charset="0"/>
                <a:cs typeface="Tahoma" panose="020B0604030504040204" pitchFamily="34" charset="0"/>
                <a:hlinkClick r:id="rId4"/>
              </a:rPr>
              <a:t>www.</a:t>
            </a:r>
            <a:r>
              <a:rPr lang="en-US" dirty="0">
                <a:hlinkClick r:id="rId5"/>
              </a:rPr>
              <a:t> Eat well - NHS (www.nhs.uk)</a:t>
            </a:r>
            <a:r>
              <a:rPr lang="en-US" sz="1800" u="sng" dirty="0">
                <a:solidFill>
                  <a:srgbClr val="595959"/>
                </a:solidFill>
                <a:effectLst/>
                <a:latin typeface="Tahoma" panose="020B0604030504040204" pitchFamily="34" charset="0"/>
                <a:ea typeface="Tahoma" panose="020B0604030504040204" pitchFamily="34" charset="0"/>
                <a:cs typeface="Tahoma" panose="020B0604030504040204" pitchFamily="34" charset="0"/>
                <a:hlinkClick r:id="rId4"/>
              </a:rPr>
              <a:t>.org/employee</a:t>
            </a:r>
            <a:r>
              <a:rPr lang="en-US" sz="1800" u="sng" dirty="0">
                <a:solidFill>
                  <a:srgbClr val="835D00"/>
                </a:solidFill>
                <a:effectLst/>
                <a:latin typeface="Tahoma" panose="020B0604030504040204" pitchFamily="34" charset="0"/>
                <a:ea typeface="Tahoma" panose="020B0604030504040204" pitchFamily="34" charset="0"/>
                <a:cs typeface="Tahoma" panose="020B0604030504040204" pitchFamily="34" charset="0"/>
              </a:rPr>
              <a:t>.</a:t>
            </a:r>
            <a:endParaRPr lang="en-GB" sz="1400" dirty="0">
              <a:solidFill>
                <a:srgbClr val="595959"/>
              </a:solidFill>
              <a:effectLst/>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600"/>
              </a:spcBef>
              <a:spcAft>
                <a:spcPts val="1000"/>
              </a:spcAft>
            </a:pPr>
            <a:r>
              <a:rPr lang="en-US" sz="1800" b="1" dirty="0">
                <a:solidFill>
                  <a:srgbClr val="002060"/>
                </a:solidFill>
                <a:effectLst/>
                <a:latin typeface="Tahoma" panose="020B0604030504040204" pitchFamily="34" charset="0"/>
                <a:ea typeface="Tahoma" panose="020B0604030504040204" pitchFamily="34" charset="0"/>
                <a:cs typeface="Tahoma" panose="020B0604030504040204" pitchFamily="34" charset="0"/>
              </a:rPr>
              <a:t>Food Standards Agency</a:t>
            </a:r>
            <a:r>
              <a:rPr lang="en-US" sz="1800" dirty="0">
                <a:solidFill>
                  <a:srgbClr val="595959"/>
                </a:solidFill>
                <a:effectLst/>
                <a:latin typeface="Tahoma" panose="020B0604030504040204" pitchFamily="34" charset="0"/>
                <a:ea typeface="Tahoma" panose="020B0604030504040204" pitchFamily="34" charset="0"/>
                <a:cs typeface="Tahoma" panose="020B0604030504040204" pitchFamily="34" charset="0"/>
              </a:rPr>
              <a:t> </a:t>
            </a:r>
            <a:r>
              <a:rPr lang="en-US" sz="1800" dirty="0">
                <a:effectLst/>
                <a:latin typeface="Tahoma" panose="020B0604030504040204" pitchFamily="34" charset="0"/>
                <a:ea typeface="Tahoma" panose="020B0604030504040204" pitchFamily="34" charset="0"/>
                <a:cs typeface="Tahoma" panose="020B0604030504040204" pitchFamily="34" charset="0"/>
              </a:rPr>
              <a:t>provides an Eat Well guide and other resources to help maintain a balanced diet. For information go to </a:t>
            </a:r>
            <a:r>
              <a:rPr lang="en-US" dirty="0">
                <a:hlinkClick r:id="rId6"/>
              </a:rPr>
              <a:t>The Eatwell Guide and Resources | Food Standards Agency</a:t>
            </a:r>
            <a:r>
              <a:rPr lang="en-US" sz="1800" dirty="0">
                <a:effectLst/>
                <a:latin typeface="Tahoma" panose="020B0604030504040204" pitchFamily="34" charset="0"/>
                <a:ea typeface="Tahoma" panose="020B0604030504040204" pitchFamily="34" charset="0"/>
                <a:cs typeface="Tahoma" panose="020B0604030504040204" pitchFamily="34" charset="0"/>
              </a:rPr>
              <a:t>.</a:t>
            </a:r>
          </a:p>
          <a:p>
            <a:pPr>
              <a:lnSpc>
                <a:spcPct val="110000"/>
              </a:lnSpc>
              <a:spcBef>
                <a:spcPts val="600"/>
              </a:spcBef>
              <a:spcAft>
                <a:spcPts val="1000"/>
              </a:spcAft>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7" name="Title 21">
            <a:extLst>
              <a:ext uri="{FF2B5EF4-FFF2-40B4-BE49-F238E27FC236}">
                <a16:creationId xmlns:a16="http://schemas.microsoft.com/office/drawing/2014/main" id="{5681EFBF-2818-4C89-4357-D7B648C1D963}"/>
              </a:ext>
            </a:extLst>
          </p:cNvPr>
          <p:cNvSpPr>
            <a:spLocks noGrp="1"/>
          </p:cNvSpPr>
          <p:nvPr>
            <p:ph type="title"/>
          </p:nvPr>
        </p:nvSpPr>
        <p:spPr>
          <a:xfrm>
            <a:off x="304800" y="365126"/>
            <a:ext cx="11592910" cy="1004832"/>
          </a:xfrm>
        </p:spPr>
        <p:txBody>
          <a:bodyPr/>
          <a:lstStyle/>
          <a:p>
            <a:r>
              <a:rPr lang="en-GB" dirty="0"/>
              <a:t>Health</a:t>
            </a:r>
            <a:endParaRPr lang="en-US" dirty="0"/>
          </a:p>
        </p:txBody>
      </p:sp>
      <p:sp>
        <p:nvSpPr>
          <p:cNvPr id="11" name="TextBox 10">
            <a:extLst>
              <a:ext uri="{FF2B5EF4-FFF2-40B4-BE49-F238E27FC236}">
                <a16:creationId xmlns:a16="http://schemas.microsoft.com/office/drawing/2014/main" id="{89757A8A-D776-922A-92DF-7A882CBB7FF8}"/>
              </a:ext>
            </a:extLst>
          </p:cNvPr>
          <p:cNvSpPr txBox="1"/>
          <p:nvPr/>
        </p:nvSpPr>
        <p:spPr>
          <a:xfrm>
            <a:off x="705894" y="5696317"/>
            <a:ext cx="6093912" cy="369332"/>
          </a:xfrm>
          <a:prstGeom prst="rect">
            <a:avLst/>
          </a:prstGeom>
          <a:noFill/>
        </p:spPr>
        <p:txBody>
          <a:bodyPr wrap="square">
            <a:spAutoFit/>
          </a:bodyPr>
          <a:lstStyle/>
          <a:p>
            <a:r>
              <a:rPr lang="en-US" b="1" dirty="0">
                <a:solidFill>
                  <a:schemeClr val="tx2">
                    <a:lumMod val="75000"/>
                    <a:lumOff val="25000"/>
                  </a:schemeClr>
                </a:solidFill>
                <a:hlinkClick r:id="rId7">
                  <a:extLst>
                    <a:ext uri="{A12FA001-AC4F-418D-AE19-62706E023703}">
                      <ahyp:hlinkClr xmlns:ahyp="http://schemas.microsoft.com/office/drawing/2018/hyperlinkcolor" val="tx"/>
                    </a:ext>
                  </a:extLst>
                </a:hlinkClick>
              </a:rPr>
              <a:t>Video - A healthy diet, a healthier world</a:t>
            </a:r>
            <a:endParaRPr lang="en-US" b="1" dirty="0">
              <a:solidFill>
                <a:schemeClr val="tx2">
                  <a:lumMod val="75000"/>
                  <a:lumOff val="25000"/>
                </a:schemeClr>
              </a:solidFill>
            </a:endParaRPr>
          </a:p>
        </p:txBody>
      </p:sp>
    </p:spTree>
    <p:extLst>
      <p:ext uri="{BB962C8B-B14F-4D97-AF65-F5344CB8AC3E}">
        <p14:creationId xmlns:p14="http://schemas.microsoft.com/office/powerpoint/2010/main" val="147702117"/>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002E5F"/>
      </a:dk2>
      <a:lt2>
        <a:srgbClr val="E7E6E6"/>
      </a:lt2>
      <a:accent1>
        <a:srgbClr val="008BCB"/>
      </a:accent1>
      <a:accent2>
        <a:srgbClr val="00A6AA"/>
      </a:accent2>
      <a:accent3>
        <a:srgbClr val="F49600"/>
      </a:accent3>
      <a:accent4>
        <a:srgbClr val="CB2686"/>
      </a:accent4>
      <a:accent5>
        <a:srgbClr val="5B1356"/>
      </a:accent5>
      <a:accent6>
        <a:srgbClr val="6E6E6E"/>
      </a:accent6>
      <a:hlink>
        <a:srgbClr val="008BCB"/>
      </a:hlink>
      <a:folHlink>
        <a:srgbClr val="002E5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1ca31e0-2cea-46fc-b310-7332a12ed9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1CB7C4710CFA43B274DEDCF4B7B23B" ma:contentTypeVersion="16" ma:contentTypeDescription="Create a new document." ma:contentTypeScope="" ma:versionID="88f4b73a0ccbe6560a2ae8f81edc3c19">
  <xsd:schema xmlns:xsd="http://www.w3.org/2001/XMLSchema" xmlns:xs="http://www.w3.org/2001/XMLSchema" xmlns:p="http://schemas.microsoft.com/office/2006/metadata/properties" xmlns:ns3="d1ca31e0-2cea-46fc-b310-7332a12ed9cc" xmlns:ns4="1939c456-bc4f-459d-b184-a3de5588008d" targetNamespace="http://schemas.microsoft.com/office/2006/metadata/properties" ma:root="true" ma:fieldsID="dbca4bbc456bcf14c83ec0b21a2b7b5c" ns3:_="" ns4:_="">
    <xsd:import namespace="d1ca31e0-2cea-46fc-b310-7332a12ed9cc"/>
    <xsd:import namespace="1939c456-bc4f-459d-b184-a3de5588008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a31e0-2cea-46fc-b310-7332a12ed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39c456-bc4f-459d-b184-a3de5588008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2302E8-2907-45AB-8627-10B9F9F93CD3}">
  <ds:schemaRefs>
    <ds:schemaRef ds:uri="http://schemas.microsoft.com/office/2006/documentManagement/types"/>
    <ds:schemaRef ds:uri="http://purl.org/dc/elements/1.1/"/>
    <ds:schemaRef ds:uri="1939c456-bc4f-459d-b184-a3de5588008d"/>
    <ds:schemaRef ds:uri="http://purl.org/dc/dcmitype/"/>
    <ds:schemaRef ds:uri="http://purl.org/dc/terms/"/>
    <ds:schemaRef ds:uri="d1ca31e0-2cea-46fc-b310-7332a12ed9cc"/>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40A5BA7-02B3-4E38-B209-606974984BC4}">
  <ds:schemaRefs>
    <ds:schemaRef ds:uri="http://schemas.microsoft.com/sharepoint/v3/contenttype/forms"/>
  </ds:schemaRefs>
</ds:datastoreItem>
</file>

<file path=customXml/itemProps3.xml><?xml version="1.0" encoding="utf-8"?>
<ds:datastoreItem xmlns:ds="http://schemas.openxmlformats.org/officeDocument/2006/customXml" ds:itemID="{BEEE40CC-9035-444C-ADCB-8BE1868ED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ca31e0-2cea-46fc-b310-7332a12ed9cc"/>
    <ds:schemaRef ds:uri="1939c456-bc4f-459d-b184-a3de558800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1141</TotalTime>
  <Words>3593</Words>
  <Application>Microsoft Office PowerPoint</Application>
  <PresentationFormat>Widescreen</PresentationFormat>
  <Paragraphs>281</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vt:lpstr>
      <vt:lpstr>Calibri</vt:lpstr>
      <vt:lpstr>Constantia</vt:lpstr>
      <vt:lpstr>Lato</vt:lpstr>
      <vt:lpstr>Tahoma</vt:lpstr>
      <vt:lpstr>Office Theme</vt:lpstr>
      <vt:lpstr>Wellbeing</vt:lpstr>
      <vt:lpstr>Introduction Video</vt:lpstr>
      <vt:lpstr>Introduction</vt:lpstr>
      <vt:lpstr>Putting the Well in Wellbeing</vt:lpstr>
      <vt:lpstr>Individual Wellbeing</vt:lpstr>
      <vt:lpstr>Employee Assistance Programmes</vt:lpstr>
      <vt:lpstr>Body Weight Exercises</vt:lpstr>
      <vt:lpstr>Health</vt:lpstr>
      <vt:lpstr>Health</vt:lpstr>
      <vt:lpstr>Health</vt:lpstr>
      <vt:lpstr>Health</vt:lpstr>
      <vt:lpstr>Mental Health</vt:lpstr>
      <vt:lpstr>Mental Health</vt:lpstr>
      <vt:lpstr>Mental Health</vt:lpstr>
      <vt:lpstr>Mental Health</vt:lpstr>
      <vt:lpstr>Mental Health – Resources and support</vt:lpstr>
      <vt:lpstr>PowerPoint Presentation</vt:lpstr>
      <vt:lpstr>Mental Health </vt:lpstr>
      <vt:lpstr>Mental Health - Helplines </vt:lpstr>
      <vt:lpstr>Wellbeing at Work</vt:lpstr>
      <vt:lpstr>Why Wellbeing matters to Employers</vt:lpstr>
      <vt:lpstr>Why Employment matters to Health</vt:lpstr>
      <vt:lpstr>Creating Healthy Workplaces</vt:lpstr>
      <vt:lpstr>MSK and work</vt:lpstr>
      <vt:lpstr>Mental Health in the workplace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Fowler</dc:creator>
  <cp:lastModifiedBy>Philip Farrar (Galliford Try)</cp:lastModifiedBy>
  <cp:revision>34</cp:revision>
  <dcterms:created xsi:type="dcterms:W3CDTF">2023-08-29T09:26:37Z</dcterms:created>
  <dcterms:modified xsi:type="dcterms:W3CDTF">2023-10-10T07:15:11Z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044fab-b8f8-44ef-8df8-0d16afa306ac_Enabled">
    <vt:lpwstr>true</vt:lpwstr>
  </property>
  <property fmtid="{D5CDD505-2E9C-101B-9397-08002B2CF9AE}" pid="3" name="MSIP_Label_2e044fab-b8f8-44ef-8df8-0d16afa306ac_SetDate">
    <vt:lpwstr>2023-09-07T15:08:31Z</vt:lpwstr>
  </property>
  <property fmtid="{D5CDD505-2E9C-101B-9397-08002B2CF9AE}" pid="4" name="MSIP_Label_2e044fab-b8f8-44ef-8df8-0d16afa306ac_Method">
    <vt:lpwstr>Standard</vt:lpwstr>
  </property>
  <property fmtid="{D5CDD505-2E9C-101B-9397-08002B2CF9AE}" pid="5" name="MSIP_Label_2e044fab-b8f8-44ef-8df8-0d16afa306ac_Name">
    <vt:lpwstr>Official</vt:lpwstr>
  </property>
  <property fmtid="{D5CDD505-2E9C-101B-9397-08002B2CF9AE}" pid="6" name="MSIP_Label_2e044fab-b8f8-44ef-8df8-0d16afa306ac_SiteId">
    <vt:lpwstr>01708fae-bf2b-4808-8961-2716b70730ad</vt:lpwstr>
  </property>
  <property fmtid="{D5CDD505-2E9C-101B-9397-08002B2CF9AE}" pid="7" name="MSIP_Label_2e044fab-b8f8-44ef-8df8-0d16afa306ac_ActionId">
    <vt:lpwstr>512fced4-079c-4c3c-9760-4604aea92aab</vt:lpwstr>
  </property>
  <property fmtid="{D5CDD505-2E9C-101B-9397-08002B2CF9AE}" pid="8" name="MSIP_Label_2e044fab-b8f8-44ef-8df8-0d16afa306ac_ContentBits">
    <vt:lpwstr>0</vt:lpwstr>
  </property>
  <property fmtid="{D5CDD505-2E9C-101B-9397-08002B2CF9AE}" pid="9" name="ContentTypeId">
    <vt:lpwstr>0x010100981CB7C4710CFA43B274DEDCF4B7B23B</vt:lpwstr>
  </property>
</Properties>
</file>