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sldIdLst>
    <p:sldId id="1379" r:id="rId5"/>
    <p:sldId id="3373" r:id="rId6"/>
    <p:sldId id="3374" r:id="rId7"/>
    <p:sldId id="3375" r:id="rId8"/>
    <p:sldId id="3376" r:id="rId9"/>
    <p:sldId id="3377" r:id="rId10"/>
    <p:sldId id="3386" r:id="rId11"/>
    <p:sldId id="3378" r:id="rId12"/>
    <p:sldId id="3379" r:id="rId13"/>
    <p:sldId id="3380" r:id="rId14"/>
    <p:sldId id="3383" r:id="rId15"/>
    <p:sldId id="3384" r:id="rId16"/>
    <p:sldId id="3385" r:id="rId17"/>
    <p:sldId id="3382" r:id="rId18"/>
    <p:sldId id="3381" r:id="rId19"/>
    <p:sldId id="3372" r:id="rId20"/>
  </p:sldIdLst>
  <p:sldSz cx="12192000" cy="6858000"/>
  <p:notesSz cx="6669088" cy="9872663"/>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65B"/>
    <a:srgbClr val="CFA57C"/>
    <a:srgbClr val="E27637"/>
    <a:srgbClr val="00A7E7"/>
    <a:srgbClr val="328E96"/>
    <a:srgbClr val="405663"/>
    <a:srgbClr val="FFCB08"/>
    <a:srgbClr val="0083BF"/>
    <a:srgbClr val="AC1C22"/>
    <a:srgbClr val="DDC9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31FEC-A136-4585-AD81-36DD128EB8B6}" v="1" dt="2023-10-09T07:59:41.4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2" autoAdjust="0"/>
    <p:restoredTop sz="87427" autoAdjust="0"/>
  </p:normalViewPr>
  <p:slideViewPr>
    <p:cSldViewPr snapToGrid="0">
      <p:cViewPr varScale="1">
        <p:scale>
          <a:sx n="71" d="100"/>
          <a:sy n="71" d="100"/>
        </p:scale>
        <p:origin x="1051"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lkington, John" userId="7e9fcf8f-5f98-491c-884e-7ce3751bd772" providerId="ADAL" clId="{07431FEC-A136-4585-AD81-36DD128EB8B6}"/>
    <pc:docChg chg="custSel addSld modSld">
      <pc:chgData name="Pilkington, John" userId="7e9fcf8f-5f98-491c-884e-7ce3751bd772" providerId="ADAL" clId="{07431FEC-A136-4585-AD81-36DD128EB8B6}" dt="2023-10-09T08:03:58.387" v="137" actId="27107"/>
      <pc:docMkLst>
        <pc:docMk/>
      </pc:docMkLst>
      <pc:sldChg chg="addSp delSp modSp add mod">
        <pc:chgData name="Pilkington, John" userId="7e9fcf8f-5f98-491c-884e-7ce3751bd772" providerId="ADAL" clId="{07431FEC-A136-4585-AD81-36DD128EB8B6}" dt="2023-10-09T08:03:58.387" v="137" actId="27107"/>
        <pc:sldMkLst>
          <pc:docMk/>
          <pc:sldMk cId="3975820728" sldId="3386"/>
        </pc:sldMkLst>
        <pc:spChg chg="mod">
          <ac:chgData name="Pilkington, John" userId="7e9fcf8f-5f98-491c-884e-7ce3751bd772" providerId="ADAL" clId="{07431FEC-A136-4585-AD81-36DD128EB8B6}" dt="2023-10-09T08:03:58.387" v="137" actId="27107"/>
          <ac:spMkLst>
            <pc:docMk/>
            <pc:sldMk cId="3975820728" sldId="3386"/>
            <ac:spMk id="2" creationId="{1791388A-3508-01A0-F920-EEA047714281}"/>
          </ac:spMkLst>
        </pc:spChg>
        <pc:picChg chg="del">
          <ac:chgData name="Pilkington, John" userId="7e9fcf8f-5f98-491c-884e-7ce3751bd772" providerId="ADAL" clId="{07431FEC-A136-4585-AD81-36DD128EB8B6}" dt="2023-10-09T07:54:52.293" v="2" actId="478"/>
          <ac:picMkLst>
            <pc:docMk/>
            <pc:sldMk cId="3975820728" sldId="3386"/>
            <ac:picMk id="5" creationId="{43F17FC4-0D0B-2AA1-99BD-F9CFFA6EF9AF}"/>
          </ac:picMkLst>
        </pc:picChg>
        <pc:picChg chg="del">
          <ac:chgData name="Pilkington, John" userId="7e9fcf8f-5f98-491c-884e-7ce3751bd772" providerId="ADAL" clId="{07431FEC-A136-4585-AD81-36DD128EB8B6}" dt="2023-10-09T07:54:49.787" v="1" actId="478"/>
          <ac:picMkLst>
            <pc:docMk/>
            <pc:sldMk cId="3975820728" sldId="3386"/>
            <ac:picMk id="6" creationId="{2B8124F0-ADB2-5BD6-0B17-3017B09A034E}"/>
          </ac:picMkLst>
        </pc:picChg>
        <pc:picChg chg="add mod">
          <ac:chgData name="Pilkington, John" userId="7e9fcf8f-5f98-491c-884e-7ce3751bd772" providerId="ADAL" clId="{07431FEC-A136-4585-AD81-36DD128EB8B6}" dt="2023-10-09T07:59:48.973" v="56" actId="1076"/>
          <ac:picMkLst>
            <pc:docMk/>
            <pc:sldMk cId="3975820728" sldId="3386"/>
            <ac:picMk id="8" creationId="{0F2CABD2-BB0E-C599-A4CB-254FEE0171E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1F18D89B-45AA-4B1A-B84A-29C2FA36565B}" type="datetimeFigureOut">
              <a:rPr lang="en-GB" smtClean="0"/>
              <a:t>09/10/2023</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20"/>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8"/>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8"/>
            <a:ext cx="2889938" cy="495347"/>
          </a:xfrm>
          <a:prstGeom prst="rect">
            <a:avLst/>
          </a:prstGeom>
        </p:spPr>
        <p:txBody>
          <a:bodyPr vert="horz" lIns="91440" tIns="45720" rIns="91440" bIns="45720" rtlCol="0" anchor="b"/>
          <a:lstStyle>
            <a:lvl1pPr algn="r">
              <a:defRPr sz="1200"/>
            </a:lvl1pPr>
          </a:lstStyle>
          <a:p>
            <a:fld id="{F1B5690E-5F6B-4BC4-BC2B-425D4219DC44}" type="slidenum">
              <a:rPr lang="en-GB" smtClean="0"/>
              <a:t>‹#›</a:t>
            </a:fld>
            <a:endParaRPr lang="en-GB"/>
          </a:p>
        </p:txBody>
      </p:sp>
    </p:spTree>
    <p:extLst>
      <p:ext uri="{BB962C8B-B14F-4D97-AF65-F5344CB8AC3E}">
        <p14:creationId xmlns:p14="http://schemas.microsoft.com/office/powerpoint/2010/main" val="592639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NW</a:t>
            </a:r>
          </a:p>
        </p:txBody>
      </p:sp>
      <p:sp>
        <p:nvSpPr>
          <p:cNvPr id="4" name="Slide Number Placeholder 3"/>
          <p:cNvSpPr>
            <a:spLocks noGrp="1"/>
          </p:cNvSpPr>
          <p:nvPr>
            <p:ph type="sldNum" sz="quarter" idx="5"/>
          </p:nvPr>
        </p:nvSpPr>
        <p:spPr/>
        <p:txBody>
          <a:bodyPr/>
          <a:lstStyle/>
          <a:p>
            <a:fld id="{F1B5690E-5F6B-4BC4-BC2B-425D4219DC44}" type="slidenum">
              <a:rPr lang="en-GB" smtClean="0"/>
              <a:t>1</a:t>
            </a:fld>
            <a:endParaRPr lang="en-GB"/>
          </a:p>
        </p:txBody>
      </p:sp>
    </p:spTree>
    <p:extLst>
      <p:ext uri="{BB962C8B-B14F-4D97-AF65-F5344CB8AC3E}">
        <p14:creationId xmlns:p14="http://schemas.microsoft.com/office/powerpoint/2010/main" val="162534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5690E-5F6B-4BC4-BC2B-425D4219DC44}" type="slidenum">
              <a:rPr lang="en-GB" smtClean="0"/>
              <a:t>7</a:t>
            </a:fld>
            <a:endParaRPr lang="en-GB"/>
          </a:p>
        </p:txBody>
      </p:sp>
    </p:spTree>
    <p:extLst>
      <p:ext uri="{BB962C8B-B14F-4D97-AF65-F5344CB8AC3E}">
        <p14:creationId xmlns:p14="http://schemas.microsoft.com/office/powerpoint/2010/main" val="2130320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5690E-5F6B-4BC4-BC2B-425D4219DC44}" type="slidenum">
              <a:rPr lang="en-GB" smtClean="0"/>
              <a:t>10</a:t>
            </a:fld>
            <a:endParaRPr lang="en-GB"/>
          </a:p>
        </p:txBody>
      </p:sp>
    </p:spTree>
    <p:extLst>
      <p:ext uri="{BB962C8B-B14F-4D97-AF65-F5344CB8AC3E}">
        <p14:creationId xmlns:p14="http://schemas.microsoft.com/office/powerpoint/2010/main" val="91636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5690E-5F6B-4BC4-BC2B-425D4219DC44}" type="slidenum">
              <a:rPr lang="en-GB" smtClean="0"/>
              <a:t>14</a:t>
            </a:fld>
            <a:endParaRPr lang="en-GB"/>
          </a:p>
        </p:txBody>
      </p:sp>
    </p:spTree>
    <p:extLst>
      <p:ext uri="{BB962C8B-B14F-4D97-AF65-F5344CB8AC3E}">
        <p14:creationId xmlns:p14="http://schemas.microsoft.com/office/powerpoint/2010/main" val="335005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5690E-5F6B-4BC4-BC2B-425D4219DC44}" type="slidenum">
              <a:rPr lang="en-GB" smtClean="0"/>
              <a:t>15</a:t>
            </a:fld>
            <a:endParaRPr lang="en-GB"/>
          </a:p>
        </p:txBody>
      </p:sp>
    </p:spTree>
    <p:extLst>
      <p:ext uri="{BB962C8B-B14F-4D97-AF65-F5344CB8AC3E}">
        <p14:creationId xmlns:p14="http://schemas.microsoft.com/office/powerpoint/2010/main" val="3178287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1B5690E-5F6B-4BC4-BC2B-425D4219DC44}" type="slidenum">
              <a:rPr lang="en-GB" smtClean="0"/>
              <a:t>16</a:t>
            </a:fld>
            <a:endParaRPr lang="en-GB"/>
          </a:p>
        </p:txBody>
      </p:sp>
    </p:spTree>
    <p:extLst>
      <p:ext uri="{BB962C8B-B14F-4D97-AF65-F5344CB8AC3E}">
        <p14:creationId xmlns:p14="http://schemas.microsoft.com/office/powerpoint/2010/main" val="1283992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Content A">
    <p:spTree>
      <p:nvGrpSpPr>
        <p:cNvPr id="1" name=""/>
        <p:cNvGrpSpPr/>
        <p:nvPr/>
      </p:nvGrpSpPr>
      <p:grpSpPr>
        <a:xfrm>
          <a:off x="0" y="0"/>
          <a:ext cx="0" cy="0"/>
          <a:chOff x="0" y="0"/>
          <a:chExt cx="0" cy="0"/>
        </a:xfrm>
      </p:grpSpPr>
      <p:sp>
        <p:nvSpPr>
          <p:cNvPr id="20" name="Content Placeholder 19"/>
          <p:cNvSpPr>
            <a:spLocks noGrp="1"/>
          </p:cNvSpPr>
          <p:nvPr>
            <p:ph sz="quarter" idx="15"/>
          </p:nvPr>
        </p:nvSpPr>
        <p:spPr>
          <a:xfrm>
            <a:off x="430803" y="1844675"/>
            <a:ext cx="9936631" cy="414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31801" y="476250"/>
            <a:ext cx="9935633" cy="741363"/>
          </a:xfrm>
        </p:spPr>
        <p:txBody>
          <a:bodyPr anchor="b"/>
          <a:lstStyle>
            <a:lvl1pPr>
              <a:defRPr spc="30" baseline="0"/>
            </a:lvl1pPr>
          </a:lstStyle>
          <a:p>
            <a:r>
              <a:rPr lang="en-US" dirty="0"/>
              <a:t>Click to edit Master title style</a:t>
            </a:r>
          </a:p>
        </p:txBody>
      </p:sp>
      <p:sp>
        <p:nvSpPr>
          <p:cNvPr id="8" name="Text Placeholder 15"/>
          <p:cNvSpPr>
            <a:spLocks noGrp="1"/>
          </p:cNvSpPr>
          <p:nvPr>
            <p:ph type="body" sz="quarter" idx="14"/>
          </p:nvPr>
        </p:nvSpPr>
        <p:spPr>
          <a:xfrm>
            <a:off x="431801" y="1217613"/>
            <a:ext cx="9935633"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pic>
        <p:nvPicPr>
          <p:cNvPr id="6" name="Picture 5" descr="A picture containing text, sign&#10;&#10;Description automatically generated">
            <a:extLst>
              <a:ext uri="{FF2B5EF4-FFF2-40B4-BE49-F238E27FC236}">
                <a16:creationId xmlns:a16="http://schemas.microsoft.com/office/drawing/2014/main" id="{04C4772A-F5D9-025B-2F59-6DB5A03E9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6498" y="560301"/>
            <a:ext cx="2529183" cy="397085"/>
          </a:xfrm>
          <a:prstGeom prst="rect">
            <a:avLst/>
          </a:prstGeom>
        </p:spPr>
      </p:pic>
    </p:spTree>
    <p:extLst>
      <p:ext uri="{BB962C8B-B14F-4D97-AF65-F5344CB8AC3E}">
        <p14:creationId xmlns:p14="http://schemas.microsoft.com/office/powerpoint/2010/main" val="231323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62">
          <p15:clr>
            <a:srgbClr val="F26B43"/>
          </p15:clr>
        </p15:guide>
        <p15:guide id="2" orient="horz" pos="3770">
          <p15:clr>
            <a:srgbClr val="F26B43"/>
          </p15:clr>
        </p15:guide>
        <p15:guide id="3" pos="4898">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7309-B338-49CC-9EF3-635037073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BF1AF64-FA74-426F-B120-7039974F1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CF5AFD-ED37-4104-82E0-BDEE9D73C0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913B84-0A96-4D93-BF3C-6BCD72D8515D}"/>
              </a:ext>
            </a:extLst>
          </p:cNvPr>
          <p:cNvSpPr>
            <a:spLocks noGrp="1"/>
          </p:cNvSpPr>
          <p:nvPr>
            <p:ph type="dt" sz="half" idx="10"/>
          </p:nvPr>
        </p:nvSpPr>
        <p:spPr/>
        <p:txBody>
          <a:bodyPr/>
          <a:lstStyle/>
          <a:p>
            <a:fld id="{0722BCCC-8D9D-4EF0-B9DC-85B5698ADC8C}" type="datetimeFigureOut">
              <a:rPr lang="en-GB" smtClean="0"/>
              <a:t>09/10/2023</a:t>
            </a:fld>
            <a:endParaRPr lang="en-GB"/>
          </a:p>
        </p:txBody>
      </p:sp>
      <p:sp>
        <p:nvSpPr>
          <p:cNvPr id="6" name="Footer Placeholder 5">
            <a:extLst>
              <a:ext uri="{FF2B5EF4-FFF2-40B4-BE49-F238E27FC236}">
                <a16:creationId xmlns:a16="http://schemas.microsoft.com/office/drawing/2014/main" id="{2815C2C9-EBF9-4F84-A579-D91844320A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5F31CF-D9AD-4E2F-8708-D14D4EC5BBD3}"/>
              </a:ext>
            </a:extLst>
          </p:cNvPr>
          <p:cNvSpPr>
            <a:spLocks noGrp="1"/>
          </p:cNvSpPr>
          <p:nvPr>
            <p:ph type="sldNum" sz="quarter" idx="12"/>
          </p:nvPr>
        </p:nvSpPr>
        <p:spPr/>
        <p:txBody>
          <a:bodyPr/>
          <a:lstStyle/>
          <a:p>
            <a:fld id="{05123977-25B3-482B-9342-84EBE877F423}" type="slidenum">
              <a:rPr lang="en-GB" smtClean="0"/>
              <a:t>‹#›</a:t>
            </a:fld>
            <a:endParaRPr lang="en-GB"/>
          </a:p>
        </p:txBody>
      </p:sp>
      <p:pic>
        <p:nvPicPr>
          <p:cNvPr id="8" name="Picture 7" descr="A picture containing text, sign&#10;&#10;Description automatically generated">
            <a:extLst>
              <a:ext uri="{FF2B5EF4-FFF2-40B4-BE49-F238E27FC236}">
                <a16:creationId xmlns:a16="http://schemas.microsoft.com/office/drawing/2014/main" id="{BB644795-8C3C-282B-D744-6667FC8A2D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6498" y="560301"/>
            <a:ext cx="2529183" cy="397085"/>
          </a:xfrm>
          <a:prstGeom prst="rect">
            <a:avLst/>
          </a:prstGeom>
        </p:spPr>
      </p:pic>
    </p:spTree>
    <p:extLst>
      <p:ext uri="{BB962C8B-B14F-4D97-AF65-F5344CB8AC3E}">
        <p14:creationId xmlns:p14="http://schemas.microsoft.com/office/powerpoint/2010/main" val="671356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F20D8-E936-4533-BF70-BF713147E52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E611A9-A29F-48DF-9A43-7C1F6FE7D7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C4BC78-3921-4D47-9BAC-C4630D33A4F4}"/>
              </a:ext>
            </a:extLst>
          </p:cNvPr>
          <p:cNvSpPr>
            <a:spLocks noGrp="1"/>
          </p:cNvSpPr>
          <p:nvPr>
            <p:ph type="dt" sz="half" idx="10"/>
          </p:nvPr>
        </p:nvSpPr>
        <p:spPr/>
        <p:txBody>
          <a:bodyPr/>
          <a:lstStyle/>
          <a:p>
            <a:fld id="{0722BCCC-8D9D-4EF0-B9DC-85B5698ADC8C}" type="datetimeFigureOut">
              <a:rPr lang="en-GB" smtClean="0"/>
              <a:t>09/10/2023</a:t>
            </a:fld>
            <a:endParaRPr lang="en-GB"/>
          </a:p>
        </p:txBody>
      </p:sp>
      <p:sp>
        <p:nvSpPr>
          <p:cNvPr id="5" name="Footer Placeholder 4">
            <a:extLst>
              <a:ext uri="{FF2B5EF4-FFF2-40B4-BE49-F238E27FC236}">
                <a16:creationId xmlns:a16="http://schemas.microsoft.com/office/drawing/2014/main" id="{40B170E1-B769-44DE-8C83-65C363B9C8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65B119-0C49-421E-B9F5-BC8CCC49C911}"/>
              </a:ext>
            </a:extLst>
          </p:cNvPr>
          <p:cNvSpPr>
            <a:spLocks noGrp="1"/>
          </p:cNvSpPr>
          <p:nvPr>
            <p:ph type="sldNum" sz="quarter" idx="12"/>
          </p:nvPr>
        </p:nvSpPr>
        <p:spPr/>
        <p:txBody>
          <a:bodyPr/>
          <a:lstStyle/>
          <a:p>
            <a:fld id="{05123977-25B3-482B-9342-84EBE877F423}" type="slidenum">
              <a:rPr lang="en-GB" smtClean="0"/>
              <a:t>‹#›</a:t>
            </a:fld>
            <a:endParaRPr lang="en-GB"/>
          </a:p>
        </p:txBody>
      </p:sp>
    </p:spTree>
    <p:extLst>
      <p:ext uri="{BB962C8B-B14F-4D97-AF65-F5344CB8AC3E}">
        <p14:creationId xmlns:p14="http://schemas.microsoft.com/office/powerpoint/2010/main" val="1906760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7F1D61-624B-4C90-A0D7-BC435F0168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0B4429-E53C-4FBF-9A48-22CA6BF18C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386F0E-3BBD-4BB7-B61E-160F072C6E3F}"/>
              </a:ext>
            </a:extLst>
          </p:cNvPr>
          <p:cNvSpPr>
            <a:spLocks noGrp="1"/>
          </p:cNvSpPr>
          <p:nvPr>
            <p:ph type="dt" sz="half" idx="10"/>
          </p:nvPr>
        </p:nvSpPr>
        <p:spPr/>
        <p:txBody>
          <a:bodyPr/>
          <a:lstStyle/>
          <a:p>
            <a:fld id="{0722BCCC-8D9D-4EF0-B9DC-85B5698ADC8C}" type="datetimeFigureOut">
              <a:rPr lang="en-GB" smtClean="0"/>
              <a:t>09/10/2023</a:t>
            </a:fld>
            <a:endParaRPr lang="en-GB"/>
          </a:p>
        </p:txBody>
      </p:sp>
      <p:sp>
        <p:nvSpPr>
          <p:cNvPr id="5" name="Footer Placeholder 4">
            <a:extLst>
              <a:ext uri="{FF2B5EF4-FFF2-40B4-BE49-F238E27FC236}">
                <a16:creationId xmlns:a16="http://schemas.microsoft.com/office/drawing/2014/main" id="{56F25A99-131F-423A-B272-A537C09A60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19B91F-5780-4D0D-89CA-4FB26E64AA86}"/>
              </a:ext>
            </a:extLst>
          </p:cNvPr>
          <p:cNvSpPr>
            <a:spLocks noGrp="1"/>
          </p:cNvSpPr>
          <p:nvPr>
            <p:ph type="sldNum" sz="quarter" idx="12"/>
          </p:nvPr>
        </p:nvSpPr>
        <p:spPr/>
        <p:txBody>
          <a:bodyPr/>
          <a:lstStyle/>
          <a:p>
            <a:fld id="{05123977-25B3-482B-9342-84EBE877F423}" type="slidenum">
              <a:rPr lang="en-GB" smtClean="0"/>
              <a:t>‹#›</a:t>
            </a:fld>
            <a:endParaRPr lang="en-GB"/>
          </a:p>
        </p:txBody>
      </p:sp>
    </p:spTree>
    <p:extLst>
      <p:ext uri="{BB962C8B-B14F-4D97-AF65-F5344CB8AC3E}">
        <p14:creationId xmlns:p14="http://schemas.microsoft.com/office/powerpoint/2010/main" val="11647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6E8A-05D9-4944-B7E1-8AFD26FF75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E754C4-E611-4E8A-9EC0-BC92D5357F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8B76B25-AD0C-484B-9D3C-8D367532A053}"/>
              </a:ext>
            </a:extLst>
          </p:cNvPr>
          <p:cNvSpPr>
            <a:spLocks noGrp="1"/>
          </p:cNvSpPr>
          <p:nvPr>
            <p:ph type="dt" sz="half" idx="10"/>
          </p:nvPr>
        </p:nvSpPr>
        <p:spPr/>
        <p:txBody>
          <a:bodyPr/>
          <a:lstStyle/>
          <a:p>
            <a:fld id="{0722BCCC-8D9D-4EF0-B9DC-85B5698ADC8C}" type="datetimeFigureOut">
              <a:rPr lang="en-GB" smtClean="0"/>
              <a:t>09/10/2023</a:t>
            </a:fld>
            <a:endParaRPr lang="en-GB"/>
          </a:p>
        </p:txBody>
      </p:sp>
      <p:sp>
        <p:nvSpPr>
          <p:cNvPr id="5" name="Footer Placeholder 4">
            <a:extLst>
              <a:ext uri="{FF2B5EF4-FFF2-40B4-BE49-F238E27FC236}">
                <a16:creationId xmlns:a16="http://schemas.microsoft.com/office/drawing/2014/main" id="{30B73C2F-A141-4E61-8C70-9924195DE5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788E-A91D-40B5-AFBE-D35FB5B7C613}"/>
              </a:ext>
            </a:extLst>
          </p:cNvPr>
          <p:cNvSpPr>
            <a:spLocks noGrp="1"/>
          </p:cNvSpPr>
          <p:nvPr>
            <p:ph type="sldNum" sz="quarter" idx="12"/>
          </p:nvPr>
        </p:nvSpPr>
        <p:spPr/>
        <p:txBody>
          <a:bodyPr/>
          <a:lstStyle/>
          <a:p>
            <a:fld id="{05123977-25B3-482B-9342-84EBE877F423}" type="slidenum">
              <a:rPr lang="en-GB" smtClean="0"/>
              <a:t>‹#›</a:t>
            </a:fld>
            <a:endParaRPr lang="en-GB"/>
          </a:p>
        </p:txBody>
      </p:sp>
    </p:spTree>
    <p:extLst>
      <p:ext uri="{BB962C8B-B14F-4D97-AF65-F5344CB8AC3E}">
        <p14:creationId xmlns:p14="http://schemas.microsoft.com/office/powerpoint/2010/main" val="2094441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0C0AD-D9F4-4B22-9AF9-2E958A0695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B776BA-0EBC-4962-919B-99803326B9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442C8B-F063-4B52-8451-CB6A782374E2}"/>
              </a:ext>
            </a:extLst>
          </p:cNvPr>
          <p:cNvSpPr>
            <a:spLocks noGrp="1"/>
          </p:cNvSpPr>
          <p:nvPr>
            <p:ph type="dt" sz="half" idx="10"/>
          </p:nvPr>
        </p:nvSpPr>
        <p:spPr/>
        <p:txBody>
          <a:bodyPr/>
          <a:lstStyle/>
          <a:p>
            <a:fld id="{0722BCCC-8D9D-4EF0-B9DC-85B5698ADC8C}" type="datetimeFigureOut">
              <a:rPr lang="en-GB" smtClean="0"/>
              <a:t>09/10/2023</a:t>
            </a:fld>
            <a:endParaRPr lang="en-GB"/>
          </a:p>
        </p:txBody>
      </p:sp>
      <p:sp>
        <p:nvSpPr>
          <p:cNvPr id="5" name="Footer Placeholder 4">
            <a:extLst>
              <a:ext uri="{FF2B5EF4-FFF2-40B4-BE49-F238E27FC236}">
                <a16:creationId xmlns:a16="http://schemas.microsoft.com/office/drawing/2014/main" id="{0D8ECEFD-50F4-4C86-9A62-49A2DF8F3E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F9362D-6C1D-4694-8FE4-8EEED0679080}"/>
              </a:ext>
            </a:extLst>
          </p:cNvPr>
          <p:cNvSpPr>
            <a:spLocks noGrp="1"/>
          </p:cNvSpPr>
          <p:nvPr>
            <p:ph type="sldNum" sz="quarter" idx="12"/>
          </p:nvPr>
        </p:nvSpPr>
        <p:spPr/>
        <p:txBody>
          <a:bodyPr/>
          <a:lstStyle/>
          <a:p>
            <a:fld id="{05123977-25B3-482B-9342-84EBE877F423}" type="slidenum">
              <a:rPr lang="en-GB" smtClean="0"/>
              <a:t>‹#›</a:t>
            </a:fld>
            <a:endParaRPr lang="en-GB"/>
          </a:p>
        </p:txBody>
      </p:sp>
      <p:pic>
        <p:nvPicPr>
          <p:cNvPr id="7" name="Picture 6" descr="A picture containing text, sign&#10;&#10;Description automatically generated">
            <a:extLst>
              <a:ext uri="{FF2B5EF4-FFF2-40B4-BE49-F238E27FC236}">
                <a16:creationId xmlns:a16="http://schemas.microsoft.com/office/drawing/2014/main" id="{051CC6BB-889D-1549-CC95-1F53C39929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6498" y="560301"/>
            <a:ext cx="2529183" cy="397085"/>
          </a:xfrm>
          <a:prstGeom prst="rect">
            <a:avLst/>
          </a:prstGeom>
        </p:spPr>
      </p:pic>
    </p:spTree>
    <p:extLst>
      <p:ext uri="{BB962C8B-B14F-4D97-AF65-F5344CB8AC3E}">
        <p14:creationId xmlns:p14="http://schemas.microsoft.com/office/powerpoint/2010/main" val="2991053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A694-1C83-433B-849D-3A1933DEF5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ED265F5-3C8D-444F-98E2-23E5AF710A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CB1FD8-DCC0-4A53-942D-964AFD1B4C82}"/>
              </a:ext>
            </a:extLst>
          </p:cNvPr>
          <p:cNvSpPr>
            <a:spLocks noGrp="1"/>
          </p:cNvSpPr>
          <p:nvPr>
            <p:ph type="dt" sz="half" idx="10"/>
          </p:nvPr>
        </p:nvSpPr>
        <p:spPr/>
        <p:txBody>
          <a:bodyPr/>
          <a:lstStyle/>
          <a:p>
            <a:fld id="{0722BCCC-8D9D-4EF0-B9DC-85B5698ADC8C}" type="datetimeFigureOut">
              <a:rPr lang="en-GB" smtClean="0"/>
              <a:t>09/10/2023</a:t>
            </a:fld>
            <a:endParaRPr lang="en-GB"/>
          </a:p>
        </p:txBody>
      </p:sp>
      <p:sp>
        <p:nvSpPr>
          <p:cNvPr id="5" name="Footer Placeholder 4">
            <a:extLst>
              <a:ext uri="{FF2B5EF4-FFF2-40B4-BE49-F238E27FC236}">
                <a16:creationId xmlns:a16="http://schemas.microsoft.com/office/drawing/2014/main" id="{B2DBCE94-149D-4F50-8E0C-24E321C941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AF2E02-FC75-4F3E-BEEA-8E3C72466F5A}"/>
              </a:ext>
            </a:extLst>
          </p:cNvPr>
          <p:cNvSpPr>
            <a:spLocks noGrp="1"/>
          </p:cNvSpPr>
          <p:nvPr>
            <p:ph type="sldNum" sz="quarter" idx="12"/>
          </p:nvPr>
        </p:nvSpPr>
        <p:spPr/>
        <p:txBody>
          <a:bodyPr/>
          <a:lstStyle/>
          <a:p>
            <a:fld id="{05123977-25B3-482B-9342-84EBE877F423}" type="slidenum">
              <a:rPr lang="en-GB" smtClean="0"/>
              <a:t>‹#›</a:t>
            </a:fld>
            <a:endParaRPr lang="en-GB"/>
          </a:p>
        </p:txBody>
      </p:sp>
      <p:pic>
        <p:nvPicPr>
          <p:cNvPr id="7" name="Picture 6" descr="A picture containing text, sign&#10;&#10;Description automatically generated">
            <a:extLst>
              <a:ext uri="{FF2B5EF4-FFF2-40B4-BE49-F238E27FC236}">
                <a16:creationId xmlns:a16="http://schemas.microsoft.com/office/drawing/2014/main" id="{D447EE9E-B996-6463-8DEA-689960DCF3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6498" y="560301"/>
            <a:ext cx="2529183" cy="397085"/>
          </a:xfrm>
          <a:prstGeom prst="rect">
            <a:avLst/>
          </a:prstGeom>
        </p:spPr>
      </p:pic>
    </p:spTree>
    <p:extLst>
      <p:ext uri="{BB962C8B-B14F-4D97-AF65-F5344CB8AC3E}">
        <p14:creationId xmlns:p14="http://schemas.microsoft.com/office/powerpoint/2010/main" val="169958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B6BB-AA31-4D5B-A474-6CA2B7483B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47A5A8-0C39-4FE2-AA76-5315590D82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BB7EE8-35F1-49BE-B13B-BC16873D3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1011674-2871-4896-BF40-C77A53175A53}"/>
              </a:ext>
            </a:extLst>
          </p:cNvPr>
          <p:cNvSpPr>
            <a:spLocks noGrp="1"/>
          </p:cNvSpPr>
          <p:nvPr>
            <p:ph type="dt" sz="half" idx="10"/>
          </p:nvPr>
        </p:nvSpPr>
        <p:spPr/>
        <p:txBody>
          <a:bodyPr/>
          <a:lstStyle/>
          <a:p>
            <a:fld id="{0722BCCC-8D9D-4EF0-B9DC-85B5698ADC8C}" type="datetimeFigureOut">
              <a:rPr lang="en-GB" smtClean="0"/>
              <a:t>09/10/2023</a:t>
            </a:fld>
            <a:endParaRPr lang="en-GB"/>
          </a:p>
        </p:txBody>
      </p:sp>
      <p:sp>
        <p:nvSpPr>
          <p:cNvPr id="6" name="Footer Placeholder 5">
            <a:extLst>
              <a:ext uri="{FF2B5EF4-FFF2-40B4-BE49-F238E27FC236}">
                <a16:creationId xmlns:a16="http://schemas.microsoft.com/office/drawing/2014/main" id="{DCC4E8CE-8368-48A6-887C-0DD4A11A35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B1A4D7-2D6E-4E46-80AF-85F44B76E86D}"/>
              </a:ext>
            </a:extLst>
          </p:cNvPr>
          <p:cNvSpPr>
            <a:spLocks noGrp="1"/>
          </p:cNvSpPr>
          <p:nvPr>
            <p:ph type="sldNum" sz="quarter" idx="12"/>
          </p:nvPr>
        </p:nvSpPr>
        <p:spPr/>
        <p:txBody>
          <a:bodyPr/>
          <a:lstStyle/>
          <a:p>
            <a:fld id="{05123977-25B3-482B-9342-84EBE877F423}" type="slidenum">
              <a:rPr lang="en-GB" smtClean="0"/>
              <a:t>‹#›</a:t>
            </a:fld>
            <a:endParaRPr lang="en-GB"/>
          </a:p>
        </p:txBody>
      </p:sp>
      <p:pic>
        <p:nvPicPr>
          <p:cNvPr id="8" name="Picture 7" descr="A picture containing text, sign&#10;&#10;Description automatically generated">
            <a:extLst>
              <a:ext uri="{FF2B5EF4-FFF2-40B4-BE49-F238E27FC236}">
                <a16:creationId xmlns:a16="http://schemas.microsoft.com/office/drawing/2014/main" id="{516DF953-38D6-AFF4-1CB7-361BF48C8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6498" y="560301"/>
            <a:ext cx="2529183" cy="397085"/>
          </a:xfrm>
          <a:prstGeom prst="rect">
            <a:avLst/>
          </a:prstGeom>
        </p:spPr>
      </p:pic>
    </p:spTree>
    <p:extLst>
      <p:ext uri="{BB962C8B-B14F-4D97-AF65-F5344CB8AC3E}">
        <p14:creationId xmlns:p14="http://schemas.microsoft.com/office/powerpoint/2010/main" val="196951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7E48A-CDF4-4B46-B5EB-BF04A74CE30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97D810-0D64-4E34-AFEB-C0D5F29AF0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051B78-5B38-461B-8926-FF581C0317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AAA364-EE9B-4F26-8956-0DF0798A3A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134BCD-C2DA-4A9C-945B-A9113B796E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1B8FFF-B20C-4579-89C0-68E449AD3A46}"/>
              </a:ext>
            </a:extLst>
          </p:cNvPr>
          <p:cNvSpPr>
            <a:spLocks noGrp="1"/>
          </p:cNvSpPr>
          <p:nvPr>
            <p:ph type="dt" sz="half" idx="10"/>
          </p:nvPr>
        </p:nvSpPr>
        <p:spPr/>
        <p:txBody>
          <a:bodyPr/>
          <a:lstStyle/>
          <a:p>
            <a:fld id="{0722BCCC-8D9D-4EF0-B9DC-85B5698ADC8C}" type="datetimeFigureOut">
              <a:rPr lang="en-GB" smtClean="0"/>
              <a:t>09/10/2023</a:t>
            </a:fld>
            <a:endParaRPr lang="en-GB"/>
          </a:p>
        </p:txBody>
      </p:sp>
      <p:sp>
        <p:nvSpPr>
          <p:cNvPr id="8" name="Footer Placeholder 7">
            <a:extLst>
              <a:ext uri="{FF2B5EF4-FFF2-40B4-BE49-F238E27FC236}">
                <a16:creationId xmlns:a16="http://schemas.microsoft.com/office/drawing/2014/main" id="{536AFB43-4286-4262-BC7A-C679E9D6384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570252-42A5-4EA3-9511-47F0B1E3D11C}"/>
              </a:ext>
            </a:extLst>
          </p:cNvPr>
          <p:cNvSpPr>
            <a:spLocks noGrp="1"/>
          </p:cNvSpPr>
          <p:nvPr>
            <p:ph type="sldNum" sz="quarter" idx="12"/>
          </p:nvPr>
        </p:nvSpPr>
        <p:spPr/>
        <p:txBody>
          <a:bodyPr/>
          <a:lstStyle/>
          <a:p>
            <a:fld id="{05123977-25B3-482B-9342-84EBE877F423}" type="slidenum">
              <a:rPr lang="en-GB" smtClean="0"/>
              <a:t>‹#›</a:t>
            </a:fld>
            <a:endParaRPr lang="en-GB"/>
          </a:p>
        </p:txBody>
      </p:sp>
      <p:pic>
        <p:nvPicPr>
          <p:cNvPr id="10" name="Picture 9" descr="A picture containing text, sign&#10;&#10;Description automatically generated">
            <a:extLst>
              <a:ext uri="{FF2B5EF4-FFF2-40B4-BE49-F238E27FC236}">
                <a16:creationId xmlns:a16="http://schemas.microsoft.com/office/drawing/2014/main" id="{3F1678C4-7ADD-B2CF-2BB1-6410162B3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6498" y="560301"/>
            <a:ext cx="2529183" cy="397085"/>
          </a:xfrm>
          <a:prstGeom prst="rect">
            <a:avLst/>
          </a:prstGeom>
        </p:spPr>
      </p:pic>
    </p:spTree>
    <p:extLst>
      <p:ext uri="{BB962C8B-B14F-4D97-AF65-F5344CB8AC3E}">
        <p14:creationId xmlns:p14="http://schemas.microsoft.com/office/powerpoint/2010/main" val="4092757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DEB1-744A-4463-B056-5A348D830A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D4B3A9-2CA2-44A7-8696-6CF1D3840B63}"/>
              </a:ext>
            </a:extLst>
          </p:cNvPr>
          <p:cNvSpPr>
            <a:spLocks noGrp="1"/>
          </p:cNvSpPr>
          <p:nvPr>
            <p:ph type="dt" sz="half" idx="10"/>
          </p:nvPr>
        </p:nvSpPr>
        <p:spPr/>
        <p:txBody>
          <a:bodyPr/>
          <a:lstStyle/>
          <a:p>
            <a:fld id="{0722BCCC-8D9D-4EF0-B9DC-85B5698ADC8C}" type="datetimeFigureOut">
              <a:rPr lang="en-GB" smtClean="0"/>
              <a:t>09/10/2023</a:t>
            </a:fld>
            <a:endParaRPr lang="en-GB"/>
          </a:p>
        </p:txBody>
      </p:sp>
      <p:sp>
        <p:nvSpPr>
          <p:cNvPr id="4" name="Footer Placeholder 3">
            <a:extLst>
              <a:ext uri="{FF2B5EF4-FFF2-40B4-BE49-F238E27FC236}">
                <a16:creationId xmlns:a16="http://schemas.microsoft.com/office/drawing/2014/main" id="{9FE8DC4A-7F18-4BEA-92DC-F5D87B56A71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0D78D4-D786-4D65-8B73-1A1D45645978}"/>
              </a:ext>
            </a:extLst>
          </p:cNvPr>
          <p:cNvSpPr>
            <a:spLocks noGrp="1"/>
          </p:cNvSpPr>
          <p:nvPr>
            <p:ph type="sldNum" sz="quarter" idx="12"/>
          </p:nvPr>
        </p:nvSpPr>
        <p:spPr/>
        <p:txBody>
          <a:bodyPr/>
          <a:lstStyle/>
          <a:p>
            <a:fld id="{05123977-25B3-482B-9342-84EBE877F423}" type="slidenum">
              <a:rPr lang="en-GB" smtClean="0"/>
              <a:t>‹#›</a:t>
            </a:fld>
            <a:endParaRPr lang="en-GB"/>
          </a:p>
        </p:txBody>
      </p:sp>
      <p:pic>
        <p:nvPicPr>
          <p:cNvPr id="6" name="Picture 5" descr="A picture containing text, sign&#10;&#10;Description automatically generated">
            <a:extLst>
              <a:ext uri="{FF2B5EF4-FFF2-40B4-BE49-F238E27FC236}">
                <a16:creationId xmlns:a16="http://schemas.microsoft.com/office/drawing/2014/main" id="{B4EF02C0-CF0D-8A6B-6736-3B01EF0792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6498" y="560301"/>
            <a:ext cx="2529183" cy="397085"/>
          </a:xfrm>
          <a:prstGeom prst="rect">
            <a:avLst/>
          </a:prstGeom>
        </p:spPr>
      </p:pic>
    </p:spTree>
    <p:extLst>
      <p:ext uri="{BB962C8B-B14F-4D97-AF65-F5344CB8AC3E}">
        <p14:creationId xmlns:p14="http://schemas.microsoft.com/office/powerpoint/2010/main" val="2699144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5D8FB-19E2-46C8-9880-403BBA85EBCB}"/>
              </a:ext>
            </a:extLst>
          </p:cNvPr>
          <p:cNvSpPr>
            <a:spLocks noGrp="1"/>
          </p:cNvSpPr>
          <p:nvPr>
            <p:ph type="dt" sz="half" idx="10"/>
          </p:nvPr>
        </p:nvSpPr>
        <p:spPr/>
        <p:txBody>
          <a:bodyPr/>
          <a:lstStyle/>
          <a:p>
            <a:fld id="{0722BCCC-8D9D-4EF0-B9DC-85B5698ADC8C}" type="datetimeFigureOut">
              <a:rPr lang="en-GB" smtClean="0"/>
              <a:t>09/10/2023</a:t>
            </a:fld>
            <a:endParaRPr lang="en-GB"/>
          </a:p>
        </p:txBody>
      </p:sp>
      <p:sp>
        <p:nvSpPr>
          <p:cNvPr id="3" name="Footer Placeholder 2">
            <a:extLst>
              <a:ext uri="{FF2B5EF4-FFF2-40B4-BE49-F238E27FC236}">
                <a16:creationId xmlns:a16="http://schemas.microsoft.com/office/drawing/2014/main" id="{3C3D0A3C-6770-4A57-8112-D05F744D5E2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A16714-3341-48D6-B14B-38C114C5A854}"/>
              </a:ext>
            </a:extLst>
          </p:cNvPr>
          <p:cNvSpPr>
            <a:spLocks noGrp="1"/>
          </p:cNvSpPr>
          <p:nvPr>
            <p:ph type="sldNum" sz="quarter" idx="12"/>
          </p:nvPr>
        </p:nvSpPr>
        <p:spPr/>
        <p:txBody>
          <a:bodyPr/>
          <a:lstStyle/>
          <a:p>
            <a:fld id="{05123977-25B3-482B-9342-84EBE877F423}" type="slidenum">
              <a:rPr lang="en-GB" smtClean="0"/>
              <a:t>‹#›</a:t>
            </a:fld>
            <a:endParaRPr lang="en-GB"/>
          </a:p>
        </p:txBody>
      </p:sp>
      <p:pic>
        <p:nvPicPr>
          <p:cNvPr id="5" name="Picture 4" descr="A picture containing text, sign&#10;&#10;Description automatically generated">
            <a:extLst>
              <a:ext uri="{FF2B5EF4-FFF2-40B4-BE49-F238E27FC236}">
                <a16:creationId xmlns:a16="http://schemas.microsoft.com/office/drawing/2014/main" id="{3630D9FB-4856-B0E9-0DAB-4BF00D1AF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6498" y="560301"/>
            <a:ext cx="2529183" cy="397085"/>
          </a:xfrm>
          <a:prstGeom prst="rect">
            <a:avLst/>
          </a:prstGeom>
        </p:spPr>
      </p:pic>
    </p:spTree>
    <p:extLst>
      <p:ext uri="{BB962C8B-B14F-4D97-AF65-F5344CB8AC3E}">
        <p14:creationId xmlns:p14="http://schemas.microsoft.com/office/powerpoint/2010/main" val="284944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6E8F1-B85C-4C84-996F-729C9C8DA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2648910-626A-452A-B6F4-772531CE14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B25908B-5845-48C8-8F3C-64040B36A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9899E9-DBD0-41BA-8B6C-B5694E3632E0}"/>
              </a:ext>
            </a:extLst>
          </p:cNvPr>
          <p:cNvSpPr>
            <a:spLocks noGrp="1"/>
          </p:cNvSpPr>
          <p:nvPr>
            <p:ph type="dt" sz="half" idx="10"/>
          </p:nvPr>
        </p:nvSpPr>
        <p:spPr/>
        <p:txBody>
          <a:bodyPr/>
          <a:lstStyle/>
          <a:p>
            <a:fld id="{0722BCCC-8D9D-4EF0-B9DC-85B5698ADC8C}" type="datetimeFigureOut">
              <a:rPr lang="en-GB" smtClean="0"/>
              <a:t>09/10/2023</a:t>
            </a:fld>
            <a:endParaRPr lang="en-GB"/>
          </a:p>
        </p:txBody>
      </p:sp>
      <p:sp>
        <p:nvSpPr>
          <p:cNvPr id="6" name="Footer Placeholder 5">
            <a:extLst>
              <a:ext uri="{FF2B5EF4-FFF2-40B4-BE49-F238E27FC236}">
                <a16:creationId xmlns:a16="http://schemas.microsoft.com/office/drawing/2014/main" id="{9C810629-1F9C-442E-97CB-514B5A60B4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E505B-CC1C-4BB3-9DFD-380CCE366537}"/>
              </a:ext>
            </a:extLst>
          </p:cNvPr>
          <p:cNvSpPr>
            <a:spLocks noGrp="1"/>
          </p:cNvSpPr>
          <p:nvPr>
            <p:ph type="sldNum" sz="quarter" idx="12"/>
          </p:nvPr>
        </p:nvSpPr>
        <p:spPr/>
        <p:txBody>
          <a:bodyPr/>
          <a:lstStyle/>
          <a:p>
            <a:fld id="{05123977-25B3-482B-9342-84EBE877F423}" type="slidenum">
              <a:rPr lang="en-GB" smtClean="0"/>
              <a:t>‹#›</a:t>
            </a:fld>
            <a:endParaRPr lang="en-GB"/>
          </a:p>
        </p:txBody>
      </p:sp>
      <p:pic>
        <p:nvPicPr>
          <p:cNvPr id="8" name="Picture 7" descr="A picture containing text, sign&#10;&#10;Description automatically generated">
            <a:extLst>
              <a:ext uri="{FF2B5EF4-FFF2-40B4-BE49-F238E27FC236}">
                <a16:creationId xmlns:a16="http://schemas.microsoft.com/office/drawing/2014/main" id="{06376BC3-E521-76F5-73C1-05E582E25D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6498" y="560301"/>
            <a:ext cx="2529183" cy="397085"/>
          </a:xfrm>
          <a:prstGeom prst="rect">
            <a:avLst/>
          </a:prstGeom>
        </p:spPr>
      </p:pic>
    </p:spTree>
    <p:extLst>
      <p:ext uri="{BB962C8B-B14F-4D97-AF65-F5344CB8AC3E}">
        <p14:creationId xmlns:p14="http://schemas.microsoft.com/office/powerpoint/2010/main" val="3310090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898AE0-17C1-4B17-9A1F-5958AD31CE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39DD37-CA03-47B0-B8E9-539A466719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7C3738-393E-479D-8058-A441ED438D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22BCCC-8D9D-4EF0-B9DC-85B5698ADC8C}" type="datetimeFigureOut">
              <a:rPr lang="en-GB" smtClean="0"/>
              <a:t>09/10/2023</a:t>
            </a:fld>
            <a:endParaRPr lang="en-GB"/>
          </a:p>
        </p:txBody>
      </p:sp>
      <p:sp>
        <p:nvSpPr>
          <p:cNvPr id="5" name="Footer Placeholder 4">
            <a:extLst>
              <a:ext uri="{FF2B5EF4-FFF2-40B4-BE49-F238E27FC236}">
                <a16:creationId xmlns:a16="http://schemas.microsoft.com/office/drawing/2014/main" id="{48C2BEE3-B2CB-490E-8085-BE67277AE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02A3A07-E104-4A3B-9BBC-98DA13E533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23977-25B3-482B-9342-84EBE877F423}" type="slidenum">
              <a:rPr lang="en-GB" smtClean="0"/>
              <a:t>‹#›</a:t>
            </a:fld>
            <a:endParaRPr lang="en-GB"/>
          </a:p>
        </p:txBody>
      </p:sp>
    </p:spTree>
    <p:extLst>
      <p:ext uri="{BB962C8B-B14F-4D97-AF65-F5344CB8AC3E}">
        <p14:creationId xmlns:p14="http://schemas.microsoft.com/office/powerpoint/2010/main" val="166390792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youtu.be/4861LaNvxDo?si=MVOwFculatbxMc_f"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hyperlink" Target="https://www.youtube.com/watch?v=h6beCitOBK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production-content-media.arco.co.uk/sys-master/pdf/h38/h8f/8889450463262" TargetMode="External"/><Relationship Id="rId7" Type="http://schemas.openxmlformats.org/officeDocument/2006/relationships/hyperlink" Target="https://hearingconservation.org.uk/wp-content/uploads/2023/08/SR-4681-Construction-Noise-Hierarchy_v3.pdf"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hyperlink" Target="https://production-content-media.arco.co.uk/sys-master/pdf/h70/hf2/9747023495198" TargetMode="External"/><Relationship Id="rId4" Type="http://schemas.openxmlformats.org/officeDocument/2006/relationships/image" Target="../media/image27.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hyperlink" Target="https://hearingconservation.org.uk/at-work/" TargetMode="External"/><Relationship Id="rId13" Type="http://schemas.openxmlformats.org/officeDocument/2006/relationships/image" Target="../media/image30.png"/><Relationship Id="rId3" Type="http://schemas.openxmlformats.org/officeDocument/2006/relationships/hyperlink" Target="https://view.officeapps.live.com/op/view.aspx?src=https%3A%2F%2Fwww.hse.gov.uk%2Fnoise%2Fnoise-exp-calc.xlsm&amp;wdOrigin=BROWSELINK" TargetMode="External"/><Relationship Id="rId7" Type="http://schemas.openxmlformats.org/officeDocument/2006/relationships/hyperlink" Target="https://www.hse.gov.uk/pubns/indg363.htm" TargetMode="External"/><Relationship Id="rId12" Type="http://schemas.openxmlformats.org/officeDocument/2006/relationships/hyperlink" Target="https://hearingconservation.org.uk/wp-content/uploads/2020/12/UKHCA-Construction-Noise-FAQs.pdf"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www.hse.gov.uk/noise/dailyexposure.pdf" TargetMode="External"/><Relationship Id="rId11" Type="http://schemas.openxmlformats.org/officeDocument/2006/relationships/hyperlink" Target="https://tinnitus.org.uk/" TargetMode="External"/><Relationship Id="rId5" Type="http://schemas.openxmlformats.org/officeDocument/2006/relationships/hyperlink" Target="https://www.hse.gov.uk/noise/hearingprotection/index.htm" TargetMode="External"/><Relationship Id="rId10" Type="http://schemas.openxmlformats.org/officeDocument/2006/relationships/hyperlink" Target="https://www.bohs.org/app/uploads/2022/02/UKHCA-Hearing-Protection-Fit-Testing-%E2%80%94-An-Introductory-Guide.pdf" TargetMode="External"/><Relationship Id="rId4" Type="http://schemas.openxmlformats.org/officeDocument/2006/relationships/hyperlink" Target="https://view.officeapps.live.com/op/view.aspx?src=https%3A%2F%2Fwww.hse.gov.uk%2Fnoise%2Fhearingcalc.xlsm&amp;wdOrigin=BROWSELINK" TargetMode="External"/><Relationship Id="rId9" Type="http://schemas.openxmlformats.org/officeDocument/2006/relationships/hyperlink" Target="https://engage.3m.com/GB_Hearforlife_Download_Toolkit" TargetMode="External"/><Relationship Id="rId1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yegboVjUu-4"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3B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9D7CE87-8C3C-74F8-4493-A825C63919CF}"/>
              </a:ext>
            </a:extLst>
          </p:cNvPr>
          <p:cNvSpPr txBox="1"/>
          <p:nvPr/>
        </p:nvSpPr>
        <p:spPr>
          <a:xfrm>
            <a:off x="2588790" y="2190516"/>
            <a:ext cx="6754547" cy="1569660"/>
          </a:xfrm>
          <a:prstGeom prst="rect">
            <a:avLst/>
          </a:prstGeom>
          <a:noFill/>
        </p:spPr>
        <p:txBody>
          <a:bodyPr wrap="square">
            <a:spAutoFit/>
          </a:bodyPr>
          <a:lstStyle/>
          <a:p>
            <a:r>
              <a:rPr lang="en-GB" sz="4800" b="1" dirty="0">
                <a:solidFill>
                  <a:schemeClr val="bg1"/>
                </a:solidFill>
              </a:rPr>
              <a:t>Highways Health &amp; Safety Hub</a:t>
            </a:r>
          </a:p>
        </p:txBody>
      </p:sp>
      <p:sp>
        <p:nvSpPr>
          <p:cNvPr id="38" name="TextBox 37">
            <a:extLst>
              <a:ext uri="{FF2B5EF4-FFF2-40B4-BE49-F238E27FC236}">
                <a16:creationId xmlns:a16="http://schemas.microsoft.com/office/drawing/2014/main" id="{C5C8E727-CD59-219C-F33C-0D3560FA3E65}"/>
              </a:ext>
            </a:extLst>
          </p:cNvPr>
          <p:cNvSpPr txBox="1"/>
          <p:nvPr/>
        </p:nvSpPr>
        <p:spPr>
          <a:xfrm>
            <a:off x="3267694" y="4201825"/>
            <a:ext cx="6097772" cy="1077218"/>
          </a:xfrm>
          <a:prstGeom prst="rect">
            <a:avLst/>
          </a:prstGeom>
          <a:noFill/>
        </p:spPr>
        <p:txBody>
          <a:bodyPr wrap="square" lIns="91440" tIns="45720" rIns="91440" bIns="45720" anchor="t">
            <a:spAutoFit/>
          </a:bodyPr>
          <a:lstStyle/>
          <a:p>
            <a:r>
              <a:rPr lang="en-GB" sz="3200" dirty="0">
                <a:solidFill>
                  <a:schemeClr val="bg1"/>
                </a:solidFill>
                <a:ea typeface="Tahoma"/>
                <a:cs typeface="Tahoma"/>
              </a:rPr>
              <a:t>Occupational Health Campaign: Noise</a:t>
            </a:r>
          </a:p>
        </p:txBody>
      </p:sp>
      <p:sp>
        <p:nvSpPr>
          <p:cNvPr id="41" name="TextBox 40">
            <a:extLst>
              <a:ext uri="{FF2B5EF4-FFF2-40B4-BE49-F238E27FC236}">
                <a16:creationId xmlns:a16="http://schemas.microsoft.com/office/drawing/2014/main" id="{1D518DD1-CCCC-DACD-506F-98C791ED79E3}"/>
              </a:ext>
            </a:extLst>
          </p:cNvPr>
          <p:cNvSpPr txBox="1"/>
          <p:nvPr/>
        </p:nvSpPr>
        <p:spPr>
          <a:xfrm>
            <a:off x="0" y="6594365"/>
            <a:ext cx="293670" cy="221023"/>
          </a:xfrm>
          <a:prstGeom prst="rect">
            <a:avLst/>
          </a:prstGeom>
          <a:noFill/>
        </p:spPr>
        <p:txBody>
          <a:bodyPr wrap="none" rtlCol="0">
            <a:spAutoFit/>
          </a:bodyPr>
          <a:lstStyle/>
          <a:p>
            <a:pPr>
              <a:lnSpc>
                <a:spcPct val="110000"/>
              </a:lnSpc>
              <a:spcBef>
                <a:spcPts val="1600"/>
              </a:spcBef>
            </a:pPr>
            <a:r>
              <a:rPr lang="en-GB" sz="800">
                <a:solidFill>
                  <a:schemeClr val="bg1"/>
                </a:solidFill>
              </a:rPr>
              <a:t>V2</a:t>
            </a:r>
          </a:p>
        </p:txBody>
      </p:sp>
      <p:grpSp>
        <p:nvGrpSpPr>
          <p:cNvPr id="3" name="Group 2">
            <a:extLst>
              <a:ext uri="{FF2B5EF4-FFF2-40B4-BE49-F238E27FC236}">
                <a16:creationId xmlns:a16="http://schemas.microsoft.com/office/drawing/2014/main" id="{8158922D-2BF3-8168-1DB5-DF10711C6B40}"/>
              </a:ext>
            </a:extLst>
          </p:cNvPr>
          <p:cNvGrpSpPr/>
          <p:nvPr/>
        </p:nvGrpSpPr>
        <p:grpSpPr>
          <a:xfrm>
            <a:off x="293670" y="575366"/>
            <a:ext cx="1032345" cy="835230"/>
            <a:chOff x="721151" y="2180892"/>
            <a:chExt cx="1569660" cy="1569660"/>
          </a:xfrm>
        </p:grpSpPr>
        <p:sp>
          <p:nvSpPr>
            <p:cNvPr id="2" name="Rectangle 1">
              <a:extLst>
                <a:ext uri="{FF2B5EF4-FFF2-40B4-BE49-F238E27FC236}">
                  <a16:creationId xmlns:a16="http://schemas.microsoft.com/office/drawing/2014/main" id="{F6C454E0-A092-A279-6EEE-1CFE9D541104}"/>
                </a:ext>
              </a:extLst>
            </p:cNvPr>
            <p:cNvSpPr/>
            <p:nvPr/>
          </p:nvSpPr>
          <p:spPr>
            <a:xfrm>
              <a:off x="721151" y="2180892"/>
              <a:ext cx="1569660" cy="1569660"/>
            </a:xfrm>
            <a:prstGeom prst="rect">
              <a:avLst/>
            </a:prstGeom>
            <a:solidFill>
              <a:srgbClr val="223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Text&#10;&#10;Description automatically generated">
              <a:extLst>
                <a:ext uri="{FF2B5EF4-FFF2-40B4-BE49-F238E27FC236}">
                  <a16:creationId xmlns:a16="http://schemas.microsoft.com/office/drawing/2014/main" id="{03026A44-1D7D-A701-07E4-EB334044C8CA}"/>
                </a:ext>
              </a:extLst>
            </p:cNvPr>
            <p:cNvPicPr>
              <a:picLocks noChangeAspect="1"/>
            </p:cNvPicPr>
            <p:nvPr/>
          </p:nvPicPr>
          <p:blipFill rotWithShape="1">
            <a:blip r:embed="rId3">
              <a:extLst>
                <a:ext uri="{28A0092B-C50C-407E-A947-70E740481C1C}">
                  <a14:useLocalDpi xmlns:a14="http://schemas.microsoft.com/office/drawing/2010/main" val="0"/>
                </a:ext>
              </a:extLst>
            </a:blip>
            <a:srcRect r="82947"/>
            <a:stretch/>
          </p:blipFill>
          <p:spPr>
            <a:xfrm>
              <a:off x="827663" y="2330208"/>
              <a:ext cx="1401430" cy="1290277"/>
            </a:xfrm>
            <a:prstGeom prst="rect">
              <a:avLst/>
            </a:prstGeom>
          </p:spPr>
        </p:pic>
      </p:grpSp>
      <p:sp>
        <p:nvSpPr>
          <p:cNvPr id="4" name="Rectangle 3">
            <a:extLst>
              <a:ext uri="{FF2B5EF4-FFF2-40B4-BE49-F238E27FC236}">
                <a16:creationId xmlns:a16="http://schemas.microsoft.com/office/drawing/2014/main" id="{6EAAFE71-522B-EF80-8293-FD34DF91E314}"/>
              </a:ext>
            </a:extLst>
          </p:cNvPr>
          <p:cNvSpPr/>
          <p:nvPr/>
        </p:nvSpPr>
        <p:spPr>
          <a:xfrm>
            <a:off x="2668416" y="4279992"/>
            <a:ext cx="460442" cy="460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Text&#10;&#10;Description automatically generated">
            <a:extLst>
              <a:ext uri="{FF2B5EF4-FFF2-40B4-BE49-F238E27FC236}">
                <a16:creationId xmlns:a16="http://schemas.microsoft.com/office/drawing/2014/main" id="{503754DF-1AFF-5F3D-1DD4-AA3F34AB8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7802" y="5689155"/>
            <a:ext cx="2017879" cy="620479"/>
          </a:xfrm>
          <a:prstGeom prst="rect">
            <a:avLst/>
          </a:prstGeom>
        </p:spPr>
      </p:pic>
      <p:pic>
        <p:nvPicPr>
          <p:cNvPr id="23" name="Picture 22">
            <a:extLst>
              <a:ext uri="{FF2B5EF4-FFF2-40B4-BE49-F238E27FC236}">
                <a16:creationId xmlns:a16="http://schemas.microsoft.com/office/drawing/2014/main" id="{CD24B5CC-16E3-CB70-DE32-AE632F96A3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68416" y="5883442"/>
            <a:ext cx="461644" cy="423782"/>
          </a:xfrm>
          <a:prstGeom prst="rect">
            <a:avLst/>
          </a:prstGeom>
        </p:spPr>
      </p:pic>
      <p:sp>
        <p:nvSpPr>
          <p:cNvPr id="24" name="Title 2">
            <a:extLst>
              <a:ext uri="{FF2B5EF4-FFF2-40B4-BE49-F238E27FC236}">
                <a16:creationId xmlns:a16="http://schemas.microsoft.com/office/drawing/2014/main" id="{FC6DCAAE-5819-82DE-C623-8D119D6680A3}"/>
              </a:ext>
            </a:extLst>
          </p:cNvPr>
          <p:cNvSpPr txBox="1">
            <a:spLocks/>
          </p:cNvSpPr>
          <p:nvPr/>
        </p:nvSpPr>
        <p:spPr>
          <a:xfrm>
            <a:off x="3224569" y="5883442"/>
            <a:ext cx="3092011" cy="423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mn-lt"/>
              </a:rPr>
              <a:t>IDENTIFYING THE RISKS</a:t>
            </a:r>
          </a:p>
        </p:txBody>
      </p:sp>
      <p:pic>
        <p:nvPicPr>
          <p:cNvPr id="6" name="Picture 5" descr="Text&#10;&#10;Description automatically generated">
            <a:extLst>
              <a:ext uri="{FF2B5EF4-FFF2-40B4-BE49-F238E27FC236}">
                <a16:creationId xmlns:a16="http://schemas.microsoft.com/office/drawing/2014/main" id="{2FF3C2AE-F5E1-D6B4-B225-F5978D0620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0567" y="5681466"/>
            <a:ext cx="717362" cy="620479"/>
          </a:xfrm>
          <a:prstGeom prst="rect">
            <a:avLst/>
          </a:prstGeom>
        </p:spPr>
      </p:pic>
      <p:pic>
        <p:nvPicPr>
          <p:cNvPr id="7" name="Picture 6">
            <a:extLst>
              <a:ext uri="{FF2B5EF4-FFF2-40B4-BE49-F238E27FC236}">
                <a16:creationId xmlns:a16="http://schemas.microsoft.com/office/drawing/2014/main" id="{DD73B111-D867-D26F-2782-5084C4405746}"/>
              </a:ext>
            </a:extLst>
          </p:cNvPr>
          <p:cNvPicPr>
            <a:picLocks noChangeAspect="1"/>
          </p:cNvPicPr>
          <p:nvPr/>
        </p:nvPicPr>
        <p:blipFill>
          <a:blip r:embed="rId7"/>
          <a:stretch>
            <a:fillRect/>
          </a:stretch>
        </p:blipFill>
        <p:spPr>
          <a:xfrm>
            <a:off x="9693915" y="301214"/>
            <a:ext cx="2285651" cy="1383535"/>
          </a:xfrm>
          <a:prstGeom prst="rect">
            <a:avLst/>
          </a:prstGeom>
        </p:spPr>
      </p:pic>
    </p:spTree>
    <p:extLst>
      <p:ext uri="{BB962C8B-B14F-4D97-AF65-F5344CB8AC3E}">
        <p14:creationId xmlns:p14="http://schemas.microsoft.com/office/powerpoint/2010/main" val="3061177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2ABEDC-0639-046D-2FE5-713AA27BFA6C}"/>
              </a:ext>
            </a:extLst>
          </p:cNvPr>
          <p:cNvSpPr txBox="1">
            <a:spLocks/>
          </p:cNvSpPr>
          <p:nvPr/>
        </p:nvSpPr>
        <p:spPr>
          <a:xfrm>
            <a:off x="323101" y="1844675"/>
            <a:ext cx="11415011" cy="414020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The HSE Solutions videos:</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Hearing loss – what is it like? </a:t>
            </a:r>
            <a:r>
              <a:rPr kumimoji="0" lang="en-GB" sz="1600" b="1" i="0" u="none" strike="noStrike" kern="1200" cap="none" spc="0" normalizeH="0" baseline="0" noProof="0" dirty="0">
                <a:ln>
                  <a:noFill/>
                </a:ln>
                <a:solidFill>
                  <a:srgbClr val="F9423A"/>
                </a:solidFill>
                <a:effectLst/>
                <a:uLnTx/>
                <a:uFillTx/>
                <a:latin typeface="Arial"/>
                <a:ea typeface="+mn-ea"/>
                <a:cs typeface="+mn-cs"/>
                <a:hlinkClick r:id="rId3"/>
              </a:rPr>
              <a:t>https://youtu.be/4861LaNvxDo?si=MVOwFculatbxMc_f</a:t>
            </a:r>
            <a:endParaRPr kumimoji="0" lang="en-GB" sz="1600" b="1" i="0" u="none" strike="noStrike" kern="1200" cap="none" spc="0" normalizeH="0" baseline="0" noProof="0" dirty="0">
              <a:ln>
                <a:noFill/>
              </a:ln>
              <a:solidFill>
                <a:srgbClr val="F9423A"/>
              </a:solidFill>
              <a:effectLst/>
              <a:uLnTx/>
              <a:uFillTx/>
              <a:latin typeface="Arial"/>
              <a:ea typeface="+mn-ea"/>
              <a:cs typeface="+mn-cs"/>
            </a:endParaRP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video to help explain how damage and incorrect use of hearing protection will change how well they work </a:t>
            </a:r>
            <a:r>
              <a:rPr lang="en-US" dirty="0">
                <a:hlinkClick r:id="rId4"/>
              </a:rPr>
              <a:t>HSE Hearing Protection demonstration - YouTube</a:t>
            </a: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endParaRPr kumimoji="0" lang="en-GB" sz="1600" b="1" i="0" u="none" strike="noStrike" kern="1200" cap="none" spc="0" normalizeH="0" baseline="0" noProof="0" dirty="0">
              <a:ln>
                <a:noFill/>
              </a:ln>
              <a:solidFill>
                <a:srgbClr val="F9423A"/>
              </a:solidFill>
              <a:effectLst/>
              <a:uLnTx/>
              <a:uFillTx/>
              <a:latin typeface="Arial"/>
              <a:ea typeface="+mn-ea"/>
              <a:cs typeface="+mn-cs"/>
            </a:endParaRP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endParaRPr kumimoji="0" lang="en-GB" sz="1600" b="1"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   </a:t>
            </a:r>
          </a:p>
        </p:txBody>
      </p:sp>
      <p:sp>
        <p:nvSpPr>
          <p:cNvPr id="3" name="Title 2">
            <a:extLst>
              <a:ext uri="{FF2B5EF4-FFF2-40B4-BE49-F238E27FC236}">
                <a16:creationId xmlns:a16="http://schemas.microsoft.com/office/drawing/2014/main" id="{A6389428-964D-53A7-0443-280779AFE315}"/>
              </a:ext>
            </a:extLst>
          </p:cNvPr>
          <p:cNvSpPr txBox="1">
            <a:spLocks/>
          </p:cNvSpPr>
          <p:nvPr/>
        </p:nvSpPr>
        <p:spPr>
          <a:xfrm>
            <a:off x="323101"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dirty="0">
                <a:ln>
                  <a:noFill/>
                </a:ln>
                <a:solidFill>
                  <a:srgbClr val="1E252B"/>
                </a:solidFill>
                <a:effectLst/>
                <a:uLnTx/>
                <a:uFillTx/>
                <a:latin typeface="Arial"/>
                <a:ea typeface="+mj-ea"/>
                <a:cs typeface="+mj-cs"/>
              </a:rPr>
              <a:t>Highways health and safety hub </a:t>
            </a:r>
          </a:p>
        </p:txBody>
      </p:sp>
      <p:sp>
        <p:nvSpPr>
          <p:cNvPr id="4" name="Text Placeholder 3">
            <a:extLst>
              <a:ext uri="{FF2B5EF4-FFF2-40B4-BE49-F238E27FC236}">
                <a16:creationId xmlns:a16="http://schemas.microsoft.com/office/drawing/2014/main" id="{D17B0438-6FEF-E8F2-FD9A-841EA234E3EA}"/>
              </a:ext>
            </a:extLst>
          </p:cNvPr>
          <p:cNvSpPr txBox="1">
            <a:spLocks/>
          </p:cNvSpPr>
          <p:nvPr/>
        </p:nvSpPr>
        <p:spPr>
          <a:xfrm>
            <a:off x="323101"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 </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pic>
        <p:nvPicPr>
          <p:cNvPr id="5" name="Picture 4">
            <a:extLst>
              <a:ext uri="{FF2B5EF4-FFF2-40B4-BE49-F238E27FC236}">
                <a16:creationId xmlns:a16="http://schemas.microsoft.com/office/drawing/2014/main" id="{2177376B-FC00-A3CA-AB95-E5A1E74167F3}"/>
              </a:ext>
            </a:extLst>
          </p:cNvPr>
          <p:cNvPicPr>
            <a:picLocks noChangeAspect="1"/>
          </p:cNvPicPr>
          <p:nvPr/>
        </p:nvPicPr>
        <p:blipFill>
          <a:blip r:embed="rId5"/>
          <a:stretch>
            <a:fillRect/>
          </a:stretch>
        </p:blipFill>
        <p:spPr>
          <a:xfrm>
            <a:off x="5523614" y="3602723"/>
            <a:ext cx="6592389" cy="3136837"/>
          </a:xfrm>
          <a:prstGeom prst="rect">
            <a:avLst/>
          </a:prstGeom>
        </p:spPr>
      </p:pic>
      <p:pic>
        <p:nvPicPr>
          <p:cNvPr id="6" name="Picture 5">
            <a:extLst>
              <a:ext uri="{FF2B5EF4-FFF2-40B4-BE49-F238E27FC236}">
                <a16:creationId xmlns:a16="http://schemas.microsoft.com/office/drawing/2014/main" id="{E62AA8F7-2021-EC6D-6B24-8FD366A78342}"/>
              </a:ext>
            </a:extLst>
          </p:cNvPr>
          <p:cNvPicPr>
            <a:picLocks noChangeAspect="1"/>
          </p:cNvPicPr>
          <p:nvPr/>
        </p:nvPicPr>
        <p:blipFill>
          <a:blip r:embed="rId6"/>
          <a:stretch>
            <a:fillRect/>
          </a:stretch>
        </p:blipFill>
        <p:spPr>
          <a:xfrm>
            <a:off x="9299407" y="137647"/>
            <a:ext cx="2816596" cy="1707028"/>
          </a:xfrm>
          <a:prstGeom prst="rect">
            <a:avLst/>
          </a:prstGeom>
        </p:spPr>
      </p:pic>
    </p:spTree>
    <p:extLst>
      <p:ext uri="{BB962C8B-B14F-4D97-AF65-F5344CB8AC3E}">
        <p14:creationId xmlns:p14="http://schemas.microsoft.com/office/powerpoint/2010/main" val="486462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956470-6CF9-77A1-21AF-19EFBC26B454}"/>
              </a:ext>
            </a:extLst>
          </p:cNvPr>
          <p:cNvSpPr txBox="1">
            <a:spLocks/>
          </p:cNvSpPr>
          <p:nvPr/>
        </p:nvSpPr>
        <p:spPr>
          <a:xfrm>
            <a:off x="323102" y="1750423"/>
            <a:ext cx="6303609" cy="4973106"/>
          </a:xfrm>
          <a:prstGeom prst="rect">
            <a:avLst/>
          </a:prstGeom>
        </p:spPr>
        <p:txBody>
          <a:bodyPr vert="horz" lIns="0" tIns="45720" rIns="0" bIns="45720" rtlCol="0">
            <a:normAutofit fontScale="92500"/>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1" i="0" u="none" strike="noStrike" kern="1200" cap="all" spc="0" normalizeH="0" baseline="0" noProof="0" dirty="0">
                <a:ln>
                  <a:noFill/>
                </a:ln>
                <a:solidFill>
                  <a:srgbClr val="1E252B"/>
                </a:solidFill>
                <a:effectLst/>
                <a:uLnTx/>
                <a:uFillTx/>
                <a:latin typeface="Arial"/>
                <a:ea typeface="+mn-ea"/>
                <a:cs typeface="+mn-cs"/>
              </a:rPr>
              <a:t>Use Hearing Protection Correctly</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endParaRPr kumimoji="0" lang="en-GB" sz="1600" b="1" i="0" u="none" strike="noStrike" kern="1200" cap="all"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40% of PPE users got no protection whatsoever</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60% was inadequate</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14% of personnel did not wear them</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90% of NIHL is preventable with correct wear of hearing protection </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There is evidence that damage can begin to occur at 75dB(A) </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In a sample of 19 organisations the range of compliance with the Noise at Work Regulations ranged from 50% to 100%.</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Common shortcomings included:</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noise surveys that did not allow individual exposures to be estimated</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insufficient training</a:t>
            </a:r>
          </a:p>
          <a:p>
            <a:pPr marL="0" marR="0" lvl="0" indent="0" algn="r"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E252B"/>
                </a:solidFill>
                <a:effectLst/>
                <a:uLnTx/>
                <a:uFillTx/>
                <a:latin typeface="Arial"/>
                <a:ea typeface="+mn-ea"/>
                <a:cs typeface="+mn-cs"/>
              </a:rPr>
              <a:t>HSE research paper RR720 (2009) </a:t>
            </a:r>
          </a:p>
        </p:txBody>
      </p:sp>
      <p:sp>
        <p:nvSpPr>
          <p:cNvPr id="3" name="Title 2">
            <a:extLst>
              <a:ext uri="{FF2B5EF4-FFF2-40B4-BE49-F238E27FC236}">
                <a16:creationId xmlns:a16="http://schemas.microsoft.com/office/drawing/2014/main" id="{55BC08BA-AD0D-EE2E-5344-627ABB30CD0C}"/>
              </a:ext>
            </a:extLst>
          </p:cNvPr>
          <p:cNvSpPr txBox="1">
            <a:spLocks/>
          </p:cNvSpPr>
          <p:nvPr/>
        </p:nvSpPr>
        <p:spPr>
          <a:xfrm>
            <a:off x="323850"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a:ln>
                  <a:noFill/>
                </a:ln>
                <a:solidFill>
                  <a:srgbClr val="1E252B"/>
                </a:solidFill>
                <a:effectLst/>
                <a:uLnTx/>
                <a:uFillTx/>
                <a:latin typeface="Arial"/>
                <a:ea typeface="+mj-ea"/>
                <a:cs typeface="+mj-cs"/>
              </a:rPr>
              <a:t>Highways health and safety hub </a:t>
            </a:r>
            <a:endParaRPr kumimoji="0" lang="en-GB"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4" name="Text Placeholder 3">
            <a:extLst>
              <a:ext uri="{FF2B5EF4-FFF2-40B4-BE49-F238E27FC236}">
                <a16:creationId xmlns:a16="http://schemas.microsoft.com/office/drawing/2014/main" id="{8D72B27B-F283-E5CA-02FF-38F7FC341EE5}"/>
              </a:ext>
            </a:extLst>
          </p:cNvPr>
          <p:cNvSpPr txBox="1">
            <a:spLocks/>
          </p:cNvSpPr>
          <p:nvPr/>
        </p:nvSpPr>
        <p:spPr>
          <a:xfrm>
            <a:off x="323850"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pic>
        <p:nvPicPr>
          <p:cNvPr id="5" name="Picture 2">
            <a:extLst>
              <a:ext uri="{FF2B5EF4-FFF2-40B4-BE49-F238E27FC236}">
                <a16:creationId xmlns:a16="http://schemas.microsoft.com/office/drawing/2014/main" id="{7AD51E31-6C16-41C6-DA16-67B3F771A2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111"/>
          <a:stretch/>
        </p:blipFill>
        <p:spPr bwMode="auto">
          <a:xfrm>
            <a:off x="6937705" y="2308888"/>
            <a:ext cx="5103687" cy="2798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A419784-D4FF-1B08-08F9-6350907004DD}"/>
              </a:ext>
            </a:extLst>
          </p:cNvPr>
          <p:cNvPicPr>
            <a:picLocks noChangeAspect="1"/>
          </p:cNvPicPr>
          <p:nvPr/>
        </p:nvPicPr>
        <p:blipFill>
          <a:blip r:embed="rId3"/>
          <a:stretch>
            <a:fillRect/>
          </a:stretch>
        </p:blipFill>
        <p:spPr>
          <a:xfrm>
            <a:off x="9120300" y="43395"/>
            <a:ext cx="2816596" cy="1707028"/>
          </a:xfrm>
          <a:prstGeom prst="rect">
            <a:avLst/>
          </a:prstGeom>
        </p:spPr>
      </p:pic>
    </p:spTree>
    <p:extLst>
      <p:ext uri="{BB962C8B-B14F-4D97-AF65-F5344CB8AC3E}">
        <p14:creationId xmlns:p14="http://schemas.microsoft.com/office/powerpoint/2010/main" val="2492495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85ECC5-F6B0-1269-69D1-DCADE729A907}"/>
              </a:ext>
            </a:extLst>
          </p:cNvPr>
          <p:cNvSpPr txBox="1">
            <a:spLocks/>
          </p:cNvSpPr>
          <p:nvPr/>
        </p:nvSpPr>
        <p:spPr>
          <a:xfrm>
            <a:off x="323102" y="1844675"/>
            <a:ext cx="7452473" cy="414020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E252B"/>
                </a:solidFill>
                <a:effectLst/>
                <a:uLnTx/>
                <a:uFillTx/>
                <a:latin typeface="Arial"/>
                <a:ea typeface="+mn-ea"/>
                <a:cs typeface="+mn-cs"/>
              </a:rPr>
              <a:t>HEARING PROTECTION – IS IT ‘CUFF’:</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Good </a:t>
            </a:r>
            <a:r>
              <a:rPr kumimoji="0" lang="en-GB" sz="1600" b="0" i="0" u="none" strike="noStrike" kern="1200" cap="none" spc="0" normalizeH="0" baseline="0" noProof="0" dirty="0">
                <a:ln>
                  <a:noFill/>
                </a:ln>
                <a:solidFill>
                  <a:srgbClr val="FF0000"/>
                </a:solidFill>
                <a:effectLst/>
                <a:uLnTx/>
                <a:uFillTx/>
                <a:latin typeface="Arial"/>
                <a:ea typeface="+mn-ea"/>
                <a:cs typeface="+mn-cs"/>
              </a:rPr>
              <a:t>C</a:t>
            </a:r>
            <a:r>
              <a:rPr kumimoji="0" lang="en-GB" sz="1600" b="0" i="0" u="none" strike="noStrike" kern="1200" cap="none" spc="0" normalizeH="0" baseline="0" noProof="0" dirty="0">
                <a:ln>
                  <a:noFill/>
                </a:ln>
                <a:solidFill>
                  <a:srgbClr val="1E252B"/>
                </a:solidFill>
                <a:effectLst/>
                <a:uLnTx/>
                <a:uFillTx/>
                <a:latin typeface="Arial"/>
                <a:ea typeface="+mn-ea"/>
                <a:cs typeface="+mn-cs"/>
              </a:rPr>
              <a:t>ondition of hearing protection, </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U</a:t>
            </a:r>
            <a:r>
              <a:rPr kumimoji="0" lang="en-GB" sz="1600" b="0" i="0" u="none" strike="noStrike" kern="1200" cap="none" spc="0" normalizeH="0" baseline="0" noProof="0" dirty="0">
                <a:ln>
                  <a:noFill/>
                </a:ln>
                <a:solidFill>
                  <a:srgbClr val="1E252B"/>
                </a:solidFill>
                <a:effectLst/>
                <a:uLnTx/>
                <a:uFillTx/>
                <a:latin typeface="Arial"/>
                <a:ea typeface="+mn-ea"/>
                <a:cs typeface="+mn-cs"/>
              </a:rPr>
              <a:t>se hearing production 100% of time in noise, </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F</a:t>
            </a:r>
            <a:r>
              <a:rPr kumimoji="0" lang="en-GB" sz="1600" b="0" i="0" u="none" strike="noStrike" kern="1200" cap="none" spc="0" normalizeH="0" baseline="0" noProof="0" dirty="0">
                <a:ln>
                  <a:noFill/>
                </a:ln>
                <a:solidFill>
                  <a:srgbClr val="1E252B"/>
                </a:solidFill>
                <a:effectLst/>
                <a:uLnTx/>
                <a:uFillTx/>
                <a:latin typeface="Arial"/>
                <a:ea typeface="+mn-ea"/>
                <a:cs typeface="+mn-cs"/>
              </a:rPr>
              <a:t>its the ear – avoid sound leaks, </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F</a:t>
            </a:r>
            <a:r>
              <a:rPr kumimoji="0" lang="en-GB" sz="1600" b="0" i="0" u="none" strike="noStrike" kern="1200" cap="none" spc="0" normalizeH="0" baseline="0" noProof="0" dirty="0">
                <a:ln>
                  <a:noFill/>
                </a:ln>
                <a:solidFill>
                  <a:srgbClr val="1E252B"/>
                </a:solidFill>
                <a:effectLst/>
                <a:uLnTx/>
                <a:uFillTx/>
                <a:latin typeface="Arial"/>
                <a:ea typeface="+mn-ea"/>
                <a:cs typeface="+mn-cs"/>
              </a:rPr>
              <a:t>it for purpose – provides the right level of production</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endParaRPr kumimoji="0" lang="en-GB" sz="1600" b="1"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rgbClr val="F9423A"/>
              </a:solidFill>
              <a:effectLst/>
              <a:uLnTx/>
              <a:uFillTx/>
              <a:latin typeface="Arial"/>
              <a:ea typeface="+mn-ea"/>
              <a:cs typeface="+mn-cs"/>
            </a:endParaRPr>
          </a:p>
        </p:txBody>
      </p:sp>
      <p:sp>
        <p:nvSpPr>
          <p:cNvPr id="3" name="Title 2">
            <a:extLst>
              <a:ext uri="{FF2B5EF4-FFF2-40B4-BE49-F238E27FC236}">
                <a16:creationId xmlns:a16="http://schemas.microsoft.com/office/drawing/2014/main" id="{290004BB-4675-8395-5E8B-54674A9D5DA2}"/>
              </a:ext>
            </a:extLst>
          </p:cNvPr>
          <p:cNvSpPr txBox="1">
            <a:spLocks/>
          </p:cNvSpPr>
          <p:nvPr/>
        </p:nvSpPr>
        <p:spPr>
          <a:xfrm>
            <a:off x="323850"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a:ln>
                  <a:noFill/>
                </a:ln>
                <a:solidFill>
                  <a:srgbClr val="1E252B"/>
                </a:solidFill>
                <a:effectLst/>
                <a:uLnTx/>
                <a:uFillTx/>
                <a:latin typeface="Arial"/>
                <a:ea typeface="+mj-ea"/>
                <a:cs typeface="+mj-cs"/>
              </a:rPr>
              <a:t>Highways health and safety hub </a:t>
            </a:r>
            <a:endParaRPr kumimoji="0" lang="en-GB"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4" name="Text Placeholder 3">
            <a:extLst>
              <a:ext uri="{FF2B5EF4-FFF2-40B4-BE49-F238E27FC236}">
                <a16:creationId xmlns:a16="http://schemas.microsoft.com/office/drawing/2014/main" id="{3A5FE904-ADF3-5778-4D61-A47F58592EDE}"/>
              </a:ext>
            </a:extLst>
          </p:cNvPr>
          <p:cNvSpPr txBox="1">
            <a:spLocks/>
          </p:cNvSpPr>
          <p:nvPr/>
        </p:nvSpPr>
        <p:spPr>
          <a:xfrm>
            <a:off x="323850"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pic>
        <p:nvPicPr>
          <p:cNvPr id="5" name="Picture 2" descr="No alternative text description for this image">
            <a:extLst>
              <a:ext uri="{FF2B5EF4-FFF2-40B4-BE49-F238E27FC236}">
                <a16:creationId xmlns:a16="http://schemas.microsoft.com/office/drawing/2014/main" id="{DDC4CECB-6134-C067-788C-1AA2968872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19" t="52657" r="10300" b="309"/>
          <a:stretch/>
        </p:blipFill>
        <p:spPr bwMode="auto">
          <a:xfrm>
            <a:off x="2439269" y="5091973"/>
            <a:ext cx="2332355" cy="1519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o alternative text description for this image">
            <a:extLst>
              <a:ext uri="{FF2B5EF4-FFF2-40B4-BE49-F238E27FC236}">
                <a16:creationId xmlns:a16="http://schemas.microsoft.com/office/drawing/2014/main" id="{9692D78F-C848-1F7C-75AE-62A3DB5EE10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048"/>
          <a:stretch/>
        </p:blipFill>
        <p:spPr bwMode="auto">
          <a:xfrm>
            <a:off x="5080238" y="5091973"/>
            <a:ext cx="2572708" cy="14190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able">
            <a:extLst>
              <a:ext uri="{FF2B5EF4-FFF2-40B4-BE49-F238E27FC236}">
                <a16:creationId xmlns:a16="http://schemas.microsoft.com/office/drawing/2014/main" id="{EA67EA8A-3E45-1B0E-2914-6F7A7FBBD18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420" b="1207"/>
          <a:stretch/>
        </p:blipFill>
        <p:spPr bwMode="auto">
          <a:xfrm>
            <a:off x="7961560" y="5091973"/>
            <a:ext cx="3154378" cy="14190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CEEB3CA-474E-EBDB-29E7-B771D741941F}"/>
              </a:ext>
            </a:extLst>
          </p:cNvPr>
          <p:cNvPicPr>
            <a:picLocks noChangeAspect="1"/>
          </p:cNvPicPr>
          <p:nvPr/>
        </p:nvPicPr>
        <p:blipFill>
          <a:blip r:embed="rId5"/>
          <a:stretch>
            <a:fillRect/>
          </a:stretch>
        </p:blipFill>
        <p:spPr>
          <a:xfrm>
            <a:off x="323102" y="5091974"/>
            <a:ext cx="1871277" cy="1519964"/>
          </a:xfrm>
          <a:prstGeom prst="rect">
            <a:avLst/>
          </a:prstGeom>
        </p:spPr>
      </p:pic>
      <p:pic>
        <p:nvPicPr>
          <p:cNvPr id="9" name="Picture 8">
            <a:extLst>
              <a:ext uri="{FF2B5EF4-FFF2-40B4-BE49-F238E27FC236}">
                <a16:creationId xmlns:a16="http://schemas.microsoft.com/office/drawing/2014/main" id="{6B6F1BAE-7B39-D6D7-A2E7-C181CBE0CE94}"/>
              </a:ext>
            </a:extLst>
          </p:cNvPr>
          <p:cNvPicPr>
            <a:picLocks noChangeAspect="1"/>
          </p:cNvPicPr>
          <p:nvPr/>
        </p:nvPicPr>
        <p:blipFill>
          <a:blip r:embed="rId6"/>
          <a:stretch>
            <a:fillRect/>
          </a:stretch>
        </p:blipFill>
        <p:spPr>
          <a:xfrm>
            <a:off x="9265961" y="20759"/>
            <a:ext cx="2816280" cy="1704732"/>
          </a:xfrm>
          <a:prstGeom prst="rect">
            <a:avLst/>
          </a:prstGeom>
          <a:solidFill>
            <a:schemeClr val="bg1"/>
          </a:solidFill>
        </p:spPr>
      </p:pic>
    </p:spTree>
    <p:extLst>
      <p:ext uri="{BB962C8B-B14F-4D97-AF65-F5344CB8AC3E}">
        <p14:creationId xmlns:p14="http://schemas.microsoft.com/office/powerpoint/2010/main" val="1447833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FEC08F-AD29-9BD8-C4A2-BD74E431AC82}"/>
              </a:ext>
            </a:extLst>
          </p:cNvPr>
          <p:cNvSpPr txBox="1">
            <a:spLocks/>
          </p:cNvSpPr>
          <p:nvPr/>
        </p:nvSpPr>
        <p:spPr>
          <a:xfrm>
            <a:off x="323850" y="2066526"/>
            <a:ext cx="11424950" cy="4579221"/>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1E252B"/>
                </a:solidFill>
                <a:effectLst/>
                <a:uLnTx/>
                <a:uFillTx/>
                <a:latin typeface="Arial"/>
                <a:ea typeface="+mn-ea"/>
                <a:cs typeface="+mn-cs"/>
              </a:rPr>
              <a:t>Shaping Health in Construction Seminar</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E252B"/>
                </a:solidFill>
                <a:effectLst/>
                <a:uLnTx/>
                <a:uFillTx/>
                <a:latin typeface="Arial"/>
                <a:ea typeface="+mn-ea"/>
                <a:cs typeface="+mn-cs"/>
              </a:rPr>
              <a:t>When: </a:t>
            </a:r>
            <a:r>
              <a:rPr kumimoji="0" lang="en-GB" sz="1600" b="0" i="0" u="none" strike="noStrike" kern="1200" cap="none" spc="0" normalizeH="0" baseline="0" noProof="0" dirty="0">
                <a:ln>
                  <a:noFill/>
                </a:ln>
                <a:solidFill>
                  <a:srgbClr val="1E252B"/>
                </a:solidFill>
                <a:effectLst/>
                <a:uLnTx/>
                <a:uFillTx/>
                <a:latin typeface="Arial"/>
                <a:ea typeface="+mn-ea"/>
                <a:cs typeface="+mn-cs"/>
              </a:rPr>
              <a:t>4th October 2023</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E252B"/>
                </a:solidFill>
                <a:effectLst/>
                <a:uLnTx/>
                <a:uFillTx/>
                <a:latin typeface="Arial"/>
                <a:ea typeface="+mn-ea"/>
                <a:cs typeface="+mn-cs"/>
              </a:rPr>
              <a:t>Where: </a:t>
            </a:r>
            <a:r>
              <a:rPr kumimoji="0" lang="en-GB" sz="1600" b="0" i="0" u="none" strike="noStrike" kern="1200" cap="none" spc="0" normalizeH="0" baseline="0" noProof="0" dirty="0">
                <a:ln>
                  <a:noFill/>
                </a:ln>
                <a:solidFill>
                  <a:srgbClr val="1E252B"/>
                </a:solidFill>
                <a:effectLst/>
                <a:uLnTx/>
                <a:uFillTx/>
                <a:latin typeface="Arial"/>
                <a:ea typeface="+mn-ea"/>
                <a:cs typeface="+mn-cs"/>
              </a:rPr>
              <a:t>3M Centre in Bracknell</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E252B"/>
                </a:solidFill>
                <a:effectLst/>
                <a:uLnTx/>
                <a:uFillTx/>
                <a:latin typeface="Arial"/>
                <a:ea typeface="+mn-ea"/>
                <a:cs typeface="+mn-cs"/>
              </a:rPr>
              <a:t>Focus Topics: </a:t>
            </a:r>
            <a:r>
              <a:rPr kumimoji="0" lang="en-GB" sz="1600" b="0" i="0" u="none" strike="noStrike" kern="1200" cap="none" spc="0" normalizeH="0" baseline="0" noProof="0" dirty="0">
                <a:ln>
                  <a:noFill/>
                </a:ln>
                <a:solidFill>
                  <a:srgbClr val="1E252B"/>
                </a:solidFill>
                <a:effectLst/>
                <a:uLnTx/>
                <a:uFillTx/>
                <a:latin typeface="Arial"/>
                <a:ea typeface="+mn-ea"/>
                <a:cs typeface="+mn-cs"/>
              </a:rPr>
              <a:t>Dust, Noise &amp; Hand Arm Vibration (HAVS).</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E252B"/>
                </a:solidFill>
                <a:effectLst/>
                <a:uLnTx/>
                <a:uFillTx/>
                <a:latin typeface="Arial"/>
                <a:ea typeface="+mn-ea"/>
                <a:cs typeface="+mn-cs"/>
              </a:rPr>
              <a:t>Target Audience: </a:t>
            </a:r>
            <a:r>
              <a:rPr kumimoji="0" lang="en-GB" sz="1600" b="0" i="0" u="none" strike="noStrike" kern="1200" cap="none" spc="0" normalizeH="0" baseline="0" noProof="0" dirty="0">
                <a:ln>
                  <a:noFill/>
                </a:ln>
                <a:solidFill>
                  <a:srgbClr val="1E252B"/>
                </a:solidFill>
                <a:effectLst/>
                <a:uLnTx/>
                <a:uFillTx/>
                <a:latin typeface="Arial"/>
                <a:ea typeface="+mn-ea"/>
                <a:cs typeface="+mn-cs"/>
              </a:rPr>
              <a:t>The event is aimed at those with health and safety responsibilities at all levels within the construction sector as well as procurement and construction designers/engineers.</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E252B"/>
                </a:solidFill>
                <a:effectLst/>
                <a:uLnTx/>
                <a:uFillTx/>
                <a:latin typeface="Arial"/>
                <a:ea typeface="+mn-ea"/>
                <a:cs typeface="+mn-cs"/>
              </a:rPr>
              <a:t>Bring a Subby: </a:t>
            </a:r>
            <a:r>
              <a:rPr kumimoji="0" lang="en-GB" sz="1600" b="0" i="0" u="none" strike="noStrike" kern="1200" cap="none" spc="0" normalizeH="0" baseline="0" noProof="0" dirty="0">
                <a:ln>
                  <a:noFill/>
                </a:ln>
                <a:solidFill>
                  <a:srgbClr val="1E252B"/>
                </a:solidFill>
                <a:effectLst/>
                <a:uLnTx/>
                <a:uFillTx/>
                <a:latin typeface="Arial"/>
                <a:ea typeface="+mn-ea"/>
                <a:cs typeface="+mn-cs"/>
              </a:rPr>
              <a:t>We would encourage Tier A’s and large infrastructure projects to bring your key supply chain to this event. The agenda will demonstrate aspects of the hierarchy of controls with a particular focus on innovative engineering control solutions which can be taken away and put into practice in real life. There will be case studies of best practice &amp; guest speakers including Mr. Chris Steel | HM Principal Inspector of Health &amp; Safety (Noise &amp; Vibration Specialist) from the HSE.</a:t>
            </a:r>
          </a:p>
        </p:txBody>
      </p:sp>
      <p:sp>
        <p:nvSpPr>
          <p:cNvPr id="3" name="Title 2">
            <a:extLst>
              <a:ext uri="{FF2B5EF4-FFF2-40B4-BE49-F238E27FC236}">
                <a16:creationId xmlns:a16="http://schemas.microsoft.com/office/drawing/2014/main" id="{E1A1DE87-2806-0809-A5F1-F537692CB4FD}"/>
              </a:ext>
            </a:extLst>
          </p:cNvPr>
          <p:cNvSpPr txBox="1">
            <a:spLocks/>
          </p:cNvSpPr>
          <p:nvPr/>
        </p:nvSpPr>
        <p:spPr>
          <a:xfrm>
            <a:off x="323850"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a:ln>
                  <a:noFill/>
                </a:ln>
                <a:solidFill>
                  <a:srgbClr val="1E252B"/>
                </a:solidFill>
                <a:effectLst/>
                <a:uLnTx/>
                <a:uFillTx/>
                <a:latin typeface="Arial"/>
                <a:ea typeface="+mj-ea"/>
                <a:cs typeface="+mj-cs"/>
              </a:rPr>
              <a:t>Highways health and safety hub </a:t>
            </a:r>
            <a:endParaRPr kumimoji="0" lang="en-GB"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4" name="Text Placeholder 3">
            <a:extLst>
              <a:ext uri="{FF2B5EF4-FFF2-40B4-BE49-F238E27FC236}">
                <a16:creationId xmlns:a16="http://schemas.microsoft.com/office/drawing/2014/main" id="{0FC98647-4700-BA0C-3C8E-0BE265654854}"/>
              </a:ext>
            </a:extLst>
          </p:cNvPr>
          <p:cNvSpPr txBox="1">
            <a:spLocks/>
          </p:cNvSpPr>
          <p:nvPr/>
        </p:nvSpPr>
        <p:spPr>
          <a:xfrm>
            <a:off x="323850"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pic>
        <p:nvPicPr>
          <p:cNvPr id="5" name="Picture 2" descr="Home | healthinconstruction">
            <a:extLst>
              <a:ext uri="{FF2B5EF4-FFF2-40B4-BE49-F238E27FC236}">
                <a16:creationId xmlns:a16="http://schemas.microsoft.com/office/drawing/2014/main" id="{DC0A2F3C-C175-EE8F-0744-B216C8B4F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149" y="1567525"/>
            <a:ext cx="5185478" cy="26621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56EA122-7220-17AA-7F3D-6B88CE871B0F}"/>
              </a:ext>
            </a:extLst>
          </p:cNvPr>
          <p:cNvPicPr>
            <a:picLocks noChangeAspect="1"/>
          </p:cNvPicPr>
          <p:nvPr/>
        </p:nvPicPr>
        <p:blipFill>
          <a:blip r:embed="rId3"/>
          <a:stretch>
            <a:fillRect/>
          </a:stretch>
        </p:blipFill>
        <p:spPr>
          <a:xfrm>
            <a:off x="9265961" y="20759"/>
            <a:ext cx="2816280" cy="1704732"/>
          </a:xfrm>
          <a:prstGeom prst="rect">
            <a:avLst/>
          </a:prstGeom>
          <a:solidFill>
            <a:schemeClr val="bg1"/>
          </a:solidFill>
        </p:spPr>
      </p:pic>
    </p:spTree>
    <p:extLst>
      <p:ext uri="{BB962C8B-B14F-4D97-AF65-F5344CB8AC3E}">
        <p14:creationId xmlns:p14="http://schemas.microsoft.com/office/powerpoint/2010/main" val="1401699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961964-AAD6-3332-807C-6A78FD548720}"/>
              </a:ext>
            </a:extLst>
          </p:cNvPr>
          <p:cNvSpPr txBox="1">
            <a:spLocks/>
          </p:cNvSpPr>
          <p:nvPr/>
        </p:nvSpPr>
        <p:spPr>
          <a:xfrm>
            <a:off x="323102" y="1844675"/>
            <a:ext cx="7452473" cy="414020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1E252B"/>
                </a:solidFill>
                <a:effectLst/>
                <a:uLnTx/>
                <a:uFillTx/>
                <a:latin typeface="Arial"/>
                <a:ea typeface="+mn-ea"/>
                <a:cs typeface="+mn-cs"/>
              </a:rPr>
              <a:t>POSTERS</a:t>
            </a:r>
            <a:endParaRPr kumimoji="0" lang="en-GB" sz="1600" b="1" i="0" u="none" strike="noStrike" kern="1200" cap="none" spc="0" normalizeH="0" baseline="0" noProof="0" dirty="0">
              <a:ln>
                <a:noFill/>
              </a:ln>
              <a:solidFill>
                <a:srgbClr val="1E252B"/>
              </a:solidFill>
              <a:effectLst/>
              <a:uLnTx/>
              <a:uFillTx/>
              <a:latin typeface="Arial"/>
              <a:ea typeface="+mn-ea"/>
              <a:cs typeface="+mn-cs"/>
            </a:endParaRPr>
          </a:p>
        </p:txBody>
      </p:sp>
      <p:sp>
        <p:nvSpPr>
          <p:cNvPr id="3" name="Title 2">
            <a:extLst>
              <a:ext uri="{FF2B5EF4-FFF2-40B4-BE49-F238E27FC236}">
                <a16:creationId xmlns:a16="http://schemas.microsoft.com/office/drawing/2014/main" id="{B73B9CDB-E088-9FA8-9258-ADE317C21ACA}"/>
              </a:ext>
            </a:extLst>
          </p:cNvPr>
          <p:cNvSpPr txBox="1">
            <a:spLocks/>
          </p:cNvSpPr>
          <p:nvPr/>
        </p:nvSpPr>
        <p:spPr>
          <a:xfrm>
            <a:off x="323850"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a:ln>
                  <a:noFill/>
                </a:ln>
                <a:solidFill>
                  <a:srgbClr val="1E252B"/>
                </a:solidFill>
                <a:effectLst/>
                <a:uLnTx/>
                <a:uFillTx/>
                <a:latin typeface="Arial"/>
                <a:ea typeface="+mj-ea"/>
                <a:cs typeface="+mj-cs"/>
              </a:rPr>
              <a:t>Highways health and safety hub </a:t>
            </a:r>
            <a:endParaRPr kumimoji="0" lang="en-GB"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4" name="Text Placeholder 3">
            <a:extLst>
              <a:ext uri="{FF2B5EF4-FFF2-40B4-BE49-F238E27FC236}">
                <a16:creationId xmlns:a16="http://schemas.microsoft.com/office/drawing/2014/main" id="{4E67CA0B-F459-E332-EF87-7EC4F11AEEE0}"/>
              </a:ext>
            </a:extLst>
          </p:cNvPr>
          <p:cNvSpPr txBox="1">
            <a:spLocks/>
          </p:cNvSpPr>
          <p:nvPr/>
        </p:nvSpPr>
        <p:spPr>
          <a:xfrm>
            <a:off x="323850"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pic>
        <p:nvPicPr>
          <p:cNvPr id="5" name="Picture 4">
            <a:hlinkClick r:id="rId3"/>
            <a:extLst>
              <a:ext uri="{FF2B5EF4-FFF2-40B4-BE49-F238E27FC236}">
                <a16:creationId xmlns:a16="http://schemas.microsoft.com/office/drawing/2014/main" id="{40A626E0-9F3C-65A6-1594-2CE572ADCD76}"/>
              </a:ext>
            </a:extLst>
          </p:cNvPr>
          <p:cNvPicPr>
            <a:picLocks noChangeAspect="1"/>
          </p:cNvPicPr>
          <p:nvPr/>
        </p:nvPicPr>
        <p:blipFill>
          <a:blip r:embed="rId4"/>
          <a:stretch>
            <a:fillRect/>
          </a:stretch>
        </p:blipFill>
        <p:spPr>
          <a:xfrm>
            <a:off x="323102" y="2308887"/>
            <a:ext cx="3010122" cy="4249157"/>
          </a:xfrm>
          <a:prstGeom prst="rect">
            <a:avLst/>
          </a:prstGeom>
          <a:ln>
            <a:noFill/>
          </a:ln>
          <a:effectLst>
            <a:outerShdw blurRad="292100" dist="139700" dir="2700000" algn="tl" rotWithShape="0">
              <a:srgbClr val="333333">
                <a:alpha val="65000"/>
              </a:srgbClr>
            </a:outerShdw>
          </a:effectLst>
        </p:spPr>
      </p:pic>
      <p:pic>
        <p:nvPicPr>
          <p:cNvPr id="6" name="Picture 5">
            <a:hlinkClick r:id="rId5"/>
            <a:extLst>
              <a:ext uri="{FF2B5EF4-FFF2-40B4-BE49-F238E27FC236}">
                <a16:creationId xmlns:a16="http://schemas.microsoft.com/office/drawing/2014/main" id="{99C42925-FF5C-20E6-2431-55D5FA4F7623}"/>
              </a:ext>
            </a:extLst>
          </p:cNvPr>
          <p:cNvPicPr>
            <a:picLocks noChangeAspect="1"/>
          </p:cNvPicPr>
          <p:nvPr/>
        </p:nvPicPr>
        <p:blipFill>
          <a:blip r:embed="rId6"/>
          <a:stretch>
            <a:fillRect/>
          </a:stretch>
        </p:blipFill>
        <p:spPr>
          <a:xfrm>
            <a:off x="3586767" y="2308887"/>
            <a:ext cx="3059639" cy="4249157"/>
          </a:xfrm>
          <a:prstGeom prst="rect">
            <a:avLst/>
          </a:prstGeom>
          <a:ln>
            <a:noFill/>
          </a:ln>
          <a:effectLst>
            <a:outerShdw blurRad="292100" dist="139700" dir="2700000" algn="tl" rotWithShape="0">
              <a:srgbClr val="333333">
                <a:alpha val="65000"/>
              </a:srgbClr>
            </a:outerShdw>
          </a:effectLst>
        </p:spPr>
      </p:pic>
      <p:pic>
        <p:nvPicPr>
          <p:cNvPr id="7" name="Picture 6">
            <a:hlinkClick r:id="rId7"/>
            <a:extLst>
              <a:ext uri="{FF2B5EF4-FFF2-40B4-BE49-F238E27FC236}">
                <a16:creationId xmlns:a16="http://schemas.microsoft.com/office/drawing/2014/main" id="{DF0B557A-5776-7146-8CA4-175D3855C8B8}"/>
              </a:ext>
            </a:extLst>
          </p:cNvPr>
          <p:cNvPicPr>
            <a:picLocks noChangeAspect="1"/>
          </p:cNvPicPr>
          <p:nvPr/>
        </p:nvPicPr>
        <p:blipFill>
          <a:blip r:embed="rId8"/>
          <a:stretch>
            <a:fillRect/>
          </a:stretch>
        </p:blipFill>
        <p:spPr>
          <a:xfrm>
            <a:off x="6899949" y="3012476"/>
            <a:ext cx="4999917" cy="354556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8234CAA-1BA0-FB79-A41F-0A02AA19F40B}"/>
              </a:ext>
            </a:extLst>
          </p:cNvPr>
          <p:cNvPicPr>
            <a:picLocks noChangeAspect="1"/>
          </p:cNvPicPr>
          <p:nvPr/>
        </p:nvPicPr>
        <p:blipFill>
          <a:blip r:embed="rId9"/>
          <a:stretch>
            <a:fillRect/>
          </a:stretch>
        </p:blipFill>
        <p:spPr>
          <a:xfrm>
            <a:off x="9265961" y="20759"/>
            <a:ext cx="2816280" cy="1704732"/>
          </a:xfrm>
          <a:prstGeom prst="rect">
            <a:avLst/>
          </a:prstGeom>
          <a:solidFill>
            <a:schemeClr val="bg1"/>
          </a:solidFill>
        </p:spPr>
      </p:pic>
    </p:spTree>
    <p:extLst>
      <p:ext uri="{BB962C8B-B14F-4D97-AF65-F5344CB8AC3E}">
        <p14:creationId xmlns:p14="http://schemas.microsoft.com/office/powerpoint/2010/main" val="4238779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7A9CF9-A653-6D98-D42A-EBF66B113142}"/>
              </a:ext>
            </a:extLst>
          </p:cNvPr>
          <p:cNvSpPr txBox="1">
            <a:spLocks noGrp="1" noRot="1" noMove="1" noResize="1" noEditPoints="1" noAdjustHandles="1" noChangeArrowheads="1" noChangeShapeType="1"/>
          </p:cNvSpPr>
          <p:nvPr/>
        </p:nvSpPr>
        <p:spPr>
          <a:xfrm>
            <a:off x="323102" y="1844675"/>
            <a:ext cx="7452473" cy="4140200"/>
          </a:xfrm>
          <a:prstGeom prst="rect">
            <a:avLst/>
          </a:prstGeom>
        </p:spPr>
        <p:txBody>
          <a:bodyPr vert="horz" lIns="0" tIns="45720" rIns="0" bIns="45720" rtlCol="0">
            <a:normAutofit lnSpcReduction="10000"/>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E252B"/>
                </a:solidFill>
                <a:effectLst/>
                <a:uLnTx/>
                <a:uFillTx/>
                <a:latin typeface="Arial"/>
                <a:ea typeface="+mn-ea"/>
                <a:cs typeface="+mn-cs"/>
              </a:rPr>
              <a:t>RESOURCES</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endParaRPr kumimoji="0" lang="en-GB" sz="400" b="1"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hlinkClick r:id="rId3"/>
              </a:rPr>
              <a:t>HSE Noise exposure calculator</a:t>
            </a: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hlinkClick r:id="rId4"/>
              </a:rPr>
              <a:t>HSE Hearing protection calculator</a:t>
            </a: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hlinkClick r:id="rId5"/>
              </a:rPr>
              <a:t>HSE Removal of hearing protectors severely reduces protection – online tool</a:t>
            </a: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hlinkClick r:id="rId6"/>
              </a:rPr>
              <a:t>HSE daily and weekly noise exposure ready-reckoner</a:t>
            </a: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hlinkClick r:id="rId7"/>
              </a:rPr>
              <a:t>HSE INDG363 Noise: Don’t lose your hearing!</a:t>
            </a: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hlinkClick r:id="rId8"/>
              </a:rPr>
              <a:t>Hearing Conservation Association</a:t>
            </a: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hlinkClick r:id="rId9"/>
              </a:rPr>
              <a:t>3M “Hearing for Life” Toolkit</a:t>
            </a: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hlinkClick r:id="rId10"/>
              </a:rPr>
              <a:t>UKHCA Hearing Protection Fit Testing</a:t>
            </a: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hlinkClick r:id="rId11"/>
              </a:rPr>
              <a:t>https://tinnitus.org.uk/</a:t>
            </a: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hlinkClick r:id="rId12"/>
              </a:rPr>
              <a:t>UKHCA FAQs for Construction Noise &amp; Hearing Conservation</a:t>
            </a: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p:txBody>
      </p:sp>
      <p:sp>
        <p:nvSpPr>
          <p:cNvPr id="3" name="Title 2">
            <a:extLst>
              <a:ext uri="{FF2B5EF4-FFF2-40B4-BE49-F238E27FC236}">
                <a16:creationId xmlns:a16="http://schemas.microsoft.com/office/drawing/2014/main" id="{A5B6E7DF-D2FA-AC65-1FF8-32F110DF8B70}"/>
              </a:ext>
            </a:extLst>
          </p:cNvPr>
          <p:cNvSpPr txBox="1">
            <a:spLocks/>
          </p:cNvSpPr>
          <p:nvPr/>
        </p:nvSpPr>
        <p:spPr>
          <a:xfrm>
            <a:off x="323102"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a:ln>
                  <a:noFill/>
                </a:ln>
                <a:solidFill>
                  <a:srgbClr val="1E252B"/>
                </a:solidFill>
                <a:effectLst/>
                <a:uLnTx/>
                <a:uFillTx/>
                <a:latin typeface="Arial"/>
                <a:ea typeface="+mj-ea"/>
                <a:cs typeface="+mj-cs"/>
              </a:rPr>
              <a:t>Highways health and safety hub </a:t>
            </a:r>
            <a:endParaRPr kumimoji="0" lang="en-GB"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4" name="Text Placeholder 3">
            <a:extLst>
              <a:ext uri="{FF2B5EF4-FFF2-40B4-BE49-F238E27FC236}">
                <a16:creationId xmlns:a16="http://schemas.microsoft.com/office/drawing/2014/main" id="{F33A86ED-CB0A-7867-C4E3-7141865ECEF5}"/>
              </a:ext>
            </a:extLst>
          </p:cNvPr>
          <p:cNvSpPr txBox="1">
            <a:spLocks/>
          </p:cNvSpPr>
          <p:nvPr/>
        </p:nvSpPr>
        <p:spPr>
          <a:xfrm>
            <a:off x="323102"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pic>
        <p:nvPicPr>
          <p:cNvPr id="5" name="Picture 4">
            <a:extLst>
              <a:ext uri="{FF2B5EF4-FFF2-40B4-BE49-F238E27FC236}">
                <a16:creationId xmlns:a16="http://schemas.microsoft.com/office/drawing/2014/main" id="{818EA296-781B-9F58-8C87-7984C3FCF86C}"/>
              </a:ext>
            </a:extLst>
          </p:cNvPr>
          <p:cNvPicPr>
            <a:picLocks noChangeAspect="1"/>
          </p:cNvPicPr>
          <p:nvPr/>
        </p:nvPicPr>
        <p:blipFill>
          <a:blip r:embed="rId13"/>
          <a:stretch>
            <a:fillRect/>
          </a:stretch>
        </p:blipFill>
        <p:spPr>
          <a:xfrm>
            <a:off x="7673009" y="3688114"/>
            <a:ext cx="4306010" cy="3046613"/>
          </a:xfrm>
          <a:prstGeom prst="rect">
            <a:avLst/>
          </a:prstGeom>
        </p:spPr>
      </p:pic>
      <p:pic>
        <p:nvPicPr>
          <p:cNvPr id="6" name="Picture 5">
            <a:extLst>
              <a:ext uri="{FF2B5EF4-FFF2-40B4-BE49-F238E27FC236}">
                <a16:creationId xmlns:a16="http://schemas.microsoft.com/office/drawing/2014/main" id="{9416DF41-0433-41E8-2C3B-A07121428898}"/>
              </a:ext>
            </a:extLst>
          </p:cNvPr>
          <p:cNvPicPr>
            <a:picLocks noChangeAspect="1"/>
          </p:cNvPicPr>
          <p:nvPr/>
        </p:nvPicPr>
        <p:blipFill>
          <a:blip r:embed="rId14"/>
          <a:stretch>
            <a:fillRect/>
          </a:stretch>
        </p:blipFill>
        <p:spPr>
          <a:xfrm>
            <a:off x="9265961" y="20759"/>
            <a:ext cx="2816280" cy="1704732"/>
          </a:xfrm>
          <a:prstGeom prst="rect">
            <a:avLst/>
          </a:prstGeom>
          <a:solidFill>
            <a:schemeClr val="bg1"/>
          </a:solidFill>
        </p:spPr>
      </p:pic>
    </p:spTree>
    <p:extLst>
      <p:ext uri="{BB962C8B-B14F-4D97-AF65-F5344CB8AC3E}">
        <p14:creationId xmlns:p14="http://schemas.microsoft.com/office/powerpoint/2010/main" val="613375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8" name="Picture 17" descr="A picture containing text, tableware, plate, clipart&#10;&#10;Description automatically generated">
            <a:extLst>
              <a:ext uri="{FF2B5EF4-FFF2-40B4-BE49-F238E27FC236}">
                <a16:creationId xmlns:a16="http://schemas.microsoft.com/office/drawing/2014/main" id="{126C91E9-CF96-6DA5-F03C-30C84A9EE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508" y="2076257"/>
            <a:ext cx="3896984" cy="1137208"/>
          </a:xfrm>
          <a:prstGeom prst="rect">
            <a:avLst/>
          </a:prstGeom>
        </p:spPr>
      </p:pic>
      <p:sp>
        <p:nvSpPr>
          <p:cNvPr id="2" name="Title 2">
            <a:extLst>
              <a:ext uri="{FF2B5EF4-FFF2-40B4-BE49-F238E27FC236}">
                <a16:creationId xmlns:a16="http://schemas.microsoft.com/office/drawing/2014/main" id="{B9749046-3EBD-C0DF-8CB7-53DBE191D3D2}"/>
              </a:ext>
            </a:extLst>
          </p:cNvPr>
          <p:cNvSpPr txBox="1">
            <a:spLocks/>
          </p:cNvSpPr>
          <p:nvPr/>
        </p:nvSpPr>
        <p:spPr>
          <a:xfrm>
            <a:off x="1187080" y="550776"/>
            <a:ext cx="2225971" cy="7220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solidFill>
                  <a:schemeClr val="bg1"/>
                </a:solidFill>
                <a:latin typeface="+mn-lt"/>
              </a:rPr>
              <a:t>Thank You</a:t>
            </a:r>
          </a:p>
        </p:txBody>
      </p:sp>
      <p:sp>
        <p:nvSpPr>
          <p:cNvPr id="3" name="Rectangle 2">
            <a:extLst>
              <a:ext uri="{FF2B5EF4-FFF2-40B4-BE49-F238E27FC236}">
                <a16:creationId xmlns:a16="http://schemas.microsoft.com/office/drawing/2014/main" id="{F120F10C-0FC6-048B-67BD-27B29328B08D}"/>
              </a:ext>
            </a:extLst>
          </p:cNvPr>
          <p:cNvSpPr/>
          <p:nvPr/>
        </p:nvSpPr>
        <p:spPr>
          <a:xfrm>
            <a:off x="336591" y="550776"/>
            <a:ext cx="722097" cy="722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DC9A4"/>
              </a:solidFill>
            </a:endParaRPr>
          </a:p>
        </p:txBody>
      </p:sp>
      <p:pic>
        <p:nvPicPr>
          <p:cNvPr id="5" name="Picture 4">
            <a:extLst>
              <a:ext uri="{FF2B5EF4-FFF2-40B4-BE49-F238E27FC236}">
                <a16:creationId xmlns:a16="http://schemas.microsoft.com/office/drawing/2014/main" id="{BC35FF8C-DB16-202D-26FA-EE794C283F21}"/>
              </a:ext>
            </a:extLst>
          </p:cNvPr>
          <p:cNvPicPr>
            <a:picLocks noChangeAspect="1"/>
          </p:cNvPicPr>
          <p:nvPr/>
        </p:nvPicPr>
        <p:blipFill>
          <a:blip r:embed="rId5"/>
          <a:stretch>
            <a:fillRect/>
          </a:stretch>
        </p:blipFill>
        <p:spPr>
          <a:xfrm>
            <a:off x="9265961" y="20759"/>
            <a:ext cx="2816280" cy="1704732"/>
          </a:xfrm>
          <a:prstGeom prst="rect">
            <a:avLst/>
          </a:prstGeom>
          <a:noFill/>
        </p:spPr>
      </p:pic>
    </p:spTree>
    <p:extLst>
      <p:ext uri="{BB962C8B-B14F-4D97-AF65-F5344CB8AC3E}">
        <p14:creationId xmlns:p14="http://schemas.microsoft.com/office/powerpoint/2010/main" val="27928797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6C513A-7BB9-4BE5-F36E-051532A98385}"/>
              </a:ext>
            </a:extLst>
          </p:cNvPr>
          <p:cNvPicPr>
            <a:picLocks noChangeAspect="1"/>
          </p:cNvPicPr>
          <p:nvPr/>
        </p:nvPicPr>
        <p:blipFill>
          <a:blip r:embed="rId2"/>
          <a:stretch>
            <a:fillRect/>
          </a:stretch>
        </p:blipFill>
        <p:spPr>
          <a:xfrm>
            <a:off x="5689830" y="2983202"/>
            <a:ext cx="5671665" cy="3179059"/>
          </a:xfrm>
          <a:prstGeom prst="rect">
            <a:avLst/>
          </a:prstGeom>
        </p:spPr>
      </p:pic>
      <p:sp>
        <p:nvSpPr>
          <p:cNvPr id="11" name="Content Placeholder 1">
            <a:extLst>
              <a:ext uri="{FF2B5EF4-FFF2-40B4-BE49-F238E27FC236}">
                <a16:creationId xmlns:a16="http://schemas.microsoft.com/office/drawing/2014/main" id="{6A4654EE-2D4B-71DA-0B7D-E40E05B5498A}"/>
              </a:ext>
            </a:extLst>
          </p:cNvPr>
          <p:cNvSpPr txBox="1">
            <a:spLocks/>
          </p:cNvSpPr>
          <p:nvPr/>
        </p:nvSpPr>
        <p:spPr>
          <a:xfrm>
            <a:off x="323102" y="1844675"/>
            <a:ext cx="11285802" cy="414020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The latest Hub health and wellbeing campaign is aligned too the strategic direction of the Supply-Chain Safety Leadership Group (SCSLG) ‘Health and safety by design’ common intent document and significant risk thinking focusing on ‘</a:t>
            </a:r>
            <a:r>
              <a:rPr kumimoji="0" lang="en-GB" sz="1600" b="0" i="1" u="none" strike="noStrike" kern="1200" cap="none" spc="0" normalizeH="0" baseline="0" noProof="0" dirty="0">
                <a:ln>
                  <a:noFill/>
                </a:ln>
                <a:solidFill>
                  <a:srgbClr val="1E252B"/>
                </a:solidFill>
                <a:effectLst/>
                <a:uLnTx/>
                <a:uFillTx/>
                <a:latin typeface="Arial"/>
                <a:ea typeface="+mn-ea"/>
                <a:cs typeface="+mn-cs"/>
              </a:rPr>
              <a:t>Above the line’</a:t>
            </a:r>
            <a:r>
              <a:rPr kumimoji="0" lang="en-GB" sz="1600" b="0" i="0" u="none" strike="noStrike" kern="1200" cap="none" spc="0" normalizeH="0" baseline="0" noProof="0" dirty="0">
                <a:ln>
                  <a:noFill/>
                </a:ln>
                <a:solidFill>
                  <a:srgbClr val="1E252B"/>
                </a:solidFill>
                <a:effectLst/>
                <a:uLnTx/>
                <a:uFillTx/>
                <a:latin typeface="Arial"/>
                <a:ea typeface="+mn-ea"/>
                <a:cs typeface="+mn-cs"/>
              </a:rPr>
              <a:t> controls  and the ‘</a:t>
            </a:r>
            <a:r>
              <a:rPr kumimoji="0" lang="en-GB" sz="1600" b="0" i="1" u="none" strike="noStrike" kern="1200" cap="none" spc="0" normalizeH="0" baseline="0" noProof="0" dirty="0">
                <a:ln>
                  <a:noFill/>
                </a:ln>
                <a:solidFill>
                  <a:srgbClr val="1E252B"/>
                </a:solidFill>
                <a:effectLst/>
                <a:uLnTx/>
                <a:uFillTx/>
                <a:latin typeface="Arial"/>
                <a:ea typeface="+mn-ea"/>
                <a:cs typeface="+mn-cs"/>
              </a:rPr>
              <a:t>Hierarchy of intervention effectiveness’</a:t>
            </a:r>
            <a:r>
              <a:rPr kumimoji="0" lang="en-GB" sz="1600" b="0" i="0" u="none" strike="noStrike" kern="1200" cap="none" spc="0" normalizeH="0" baseline="0" noProof="0" dirty="0">
                <a:ln>
                  <a:noFill/>
                </a:ln>
                <a:solidFill>
                  <a:srgbClr val="1E252B"/>
                </a:solidFill>
                <a:effectLst/>
                <a:uLnTx/>
                <a:uFillTx/>
                <a:latin typeface="Arial"/>
                <a:ea typeface="+mn-ea"/>
                <a:cs typeface="+mn-cs"/>
              </a:rPr>
              <a:t>.</a:t>
            </a:r>
          </a:p>
        </p:txBody>
      </p:sp>
      <p:sp>
        <p:nvSpPr>
          <p:cNvPr id="12" name="Title 2">
            <a:extLst>
              <a:ext uri="{FF2B5EF4-FFF2-40B4-BE49-F238E27FC236}">
                <a16:creationId xmlns:a16="http://schemas.microsoft.com/office/drawing/2014/main" id="{8CFDE9AC-2BCA-9BDA-B5CC-C83AE67BEE91}"/>
              </a:ext>
            </a:extLst>
          </p:cNvPr>
          <p:cNvSpPr txBox="1">
            <a:spLocks/>
          </p:cNvSpPr>
          <p:nvPr/>
        </p:nvSpPr>
        <p:spPr>
          <a:xfrm>
            <a:off x="323850"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dirty="0">
                <a:ln>
                  <a:noFill/>
                </a:ln>
                <a:solidFill>
                  <a:srgbClr val="1E252B"/>
                </a:solidFill>
                <a:effectLst/>
                <a:uLnTx/>
                <a:uFillTx/>
                <a:latin typeface="Arial"/>
                <a:ea typeface="+mj-ea"/>
                <a:cs typeface="+mj-cs"/>
              </a:rPr>
              <a:t>Highways Health and safety Hub</a:t>
            </a:r>
          </a:p>
        </p:txBody>
      </p:sp>
      <p:sp>
        <p:nvSpPr>
          <p:cNvPr id="13" name="Text Placeholder 3">
            <a:extLst>
              <a:ext uri="{FF2B5EF4-FFF2-40B4-BE49-F238E27FC236}">
                <a16:creationId xmlns:a16="http://schemas.microsoft.com/office/drawing/2014/main" id="{F1F2595E-1648-12F6-E880-243DA7FDFF21}"/>
              </a:ext>
            </a:extLst>
          </p:cNvPr>
          <p:cNvSpPr txBox="1">
            <a:spLocks/>
          </p:cNvSpPr>
          <p:nvPr/>
        </p:nvSpPr>
        <p:spPr>
          <a:xfrm>
            <a:off x="323850"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49F6FDAA-E95D-A6B3-1B92-481E50487ABF}"/>
              </a:ext>
            </a:extLst>
          </p:cNvPr>
          <p:cNvPicPr>
            <a:picLocks noChangeAspect="1"/>
          </p:cNvPicPr>
          <p:nvPr/>
        </p:nvPicPr>
        <p:blipFill>
          <a:blip r:embed="rId3"/>
          <a:stretch>
            <a:fillRect/>
          </a:stretch>
        </p:blipFill>
        <p:spPr>
          <a:xfrm>
            <a:off x="323102" y="2983202"/>
            <a:ext cx="5675731" cy="3179059"/>
          </a:xfrm>
          <a:prstGeom prst="rect">
            <a:avLst/>
          </a:prstGeom>
        </p:spPr>
      </p:pic>
      <p:pic>
        <p:nvPicPr>
          <p:cNvPr id="2" name="Picture 1">
            <a:extLst>
              <a:ext uri="{FF2B5EF4-FFF2-40B4-BE49-F238E27FC236}">
                <a16:creationId xmlns:a16="http://schemas.microsoft.com/office/drawing/2014/main" id="{311DE8B0-8369-BCC0-569E-915E0F591D41}"/>
              </a:ext>
            </a:extLst>
          </p:cNvPr>
          <p:cNvPicPr>
            <a:picLocks noChangeAspect="1"/>
          </p:cNvPicPr>
          <p:nvPr/>
        </p:nvPicPr>
        <p:blipFill>
          <a:blip r:embed="rId4"/>
          <a:stretch>
            <a:fillRect/>
          </a:stretch>
        </p:blipFill>
        <p:spPr>
          <a:xfrm>
            <a:off x="9265961" y="20759"/>
            <a:ext cx="2816280" cy="1704732"/>
          </a:xfrm>
          <a:prstGeom prst="rect">
            <a:avLst/>
          </a:prstGeom>
          <a:solidFill>
            <a:schemeClr val="bg1"/>
          </a:solidFill>
        </p:spPr>
      </p:pic>
    </p:spTree>
    <p:extLst>
      <p:ext uri="{BB962C8B-B14F-4D97-AF65-F5344CB8AC3E}">
        <p14:creationId xmlns:p14="http://schemas.microsoft.com/office/powerpoint/2010/main" val="81660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DFCDE70C-0B49-7E19-F1AE-A84E5CC0D54A}"/>
              </a:ext>
            </a:extLst>
          </p:cNvPr>
          <p:cNvSpPr txBox="1">
            <a:spLocks/>
          </p:cNvSpPr>
          <p:nvPr/>
        </p:nvSpPr>
        <p:spPr>
          <a:xfrm>
            <a:off x="323102" y="1844675"/>
            <a:ext cx="7452473" cy="414020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1E252B"/>
                </a:solidFill>
                <a:effectLst/>
                <a:uLnTx/>
                <a:uFillTx/>
                <a:latin typeface="Arial"/>
                <a:ea typeface="+mn-ea"/>
                <a:cs typeface="+mn-cs"/>
              </a:rPr>
              <a:t>WHAT IS NOISE?</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endParaRPr kumimoji="0" lang="en-GB" sz="1600" b="1" i="0" u="none" strike="noStrike" kern="1200" cap="none" spc="0" normalizeH="0" baseline="0" noProof="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rgbClr val="1E252B"/>
              </a:solidFill>
              <a:effectLst/>
              <a:uLnTx/>
              <a:uFillTx/>
              <a:latin typeface="Arial"/>
              <a:ea typeface="+mn-ea"/>
              <a:cs typeface="+mn-cs"/>
            </a:endParaRPr>
          </a:p>
        </p:txBody>
      </p:sp>
      <p:sp>
        <p:nvSpPr>
          <p:cNvPr id="10" name="Title 2">
            <a:extLst>
              <a:ext uri="{FF2B5EF4-FFF2-40B4-BE49-F238E27FC236}">
                <a16:creationId xmlns:a16="http://schemas.microsoft.com/office/drawing/2014/main" id="{41106526-2AAA-AB7E-7E96-8912BBD8F355}"/>
              </a:ext>
            </a:extLst>
          </p:cNvPr>
          <p:cNvSpPr txBox="1">
            <a:spLocks/>
          </p:cNvSpPr>
          <p:nvPr/>
        </p:nvSpPr>
        <p:spPr>
          <a:xfrm>
            <a:off x="323850"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a:ln>
                  <a:noFill/>
                </a:ln>
                <a:solidFill>
                  <a:srgbClr val="1E252B"/>
                </a:solidFill>
                <a:effectLst/>
                <a:uLnTx/>
                <a:uFillTx/>
                <a:latin typeface="Arial"/>
                <a:ea typeface="+mj-ea"/>
                <a:cs typeface="+mj-cs"/>
              </a:rPr>
              <a:t>Highways health and safety hub</a:t>
            </a:r>
            <a:endParaRPr kumimoji="0" lang="en-GB"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11" name="Text Placeholder 3">
            <a:extLst>
              <a:ext uri="{FF2B5EF4-FFF2-40B4-BE49-F238E27FC236}">
                <a16:creationId xmlns:a16="http://schemas.microsoft.com/office/drawing/2014/main" id="{2577199A-7BE1-A3DA-1E92-1D0546D8DB54}"/>
              </a:ext>
            </a:extLst>
          </p:cNvPr>
          <p:cNvSpPr txBox="1">
            <a:spLocks/>
          </p:cNvSpPr>
          <p:nvPr/>
        </p:nvSpPr>
        <p:spPr>
          <a:xfrm>
            <a:off x="323850"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6E033E98-7155-CE1F-ABB6-9AC3792690F2}"/>
              </a:ext>
            </a:extLst>
          </p:cNvPr>
          <p:cNvSpPr/>
          <p:nvPr/>
        </p:nvSpPr>
        <p:spPr>
          <a:xfrm>
            <a:off x="238134" y="2114247"/>
            <a:ext cx="8021283" cy="418576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r>
              <a:rPr lang="en-GB" altLang="en-US" sz="1400" dirty="0">
                <a:solidFill>
                  <a:srgbClr val="1E252B"/>
                </a:solidFill>
                <a:latin typeface="Arial"/>
              </a:rPr>
              <a:t>When workers are exposed to high noise levels in the workplace, they can suffer from various adverse health effects. These can be caused by a single exposure to a very loud noise or by exposures to raised levels.</a:t>
            </a:r>
          </a:p>
          <a:p>
            <a:pPr eaLnBrk="0" fontAlgn="base" hangingPunct="0">
              <a:spcBef>
                <a:spcPct val="0"/>
              </a:spcBef>
              <a:spcAft>
                <a:spcPct val="0"/>
              </a:spcAft>
            </a:pPr>
            <a:endParaRPr lang="en-GB" altLang="en-US" sz="1400" dirty="0">
              <a:solidFill>
                <a:srgbClr val="1E252B"/>
              </a:solidFill>
              <a:latin typeface="Arial"/>
            </a:endParaRPr>
          </a:p>
          <a:p>
            <a:pPr eaLnBrk="0" fontAlgn="base" hangingPunct="0">
              <a:spcBef>
                <a:spcPct val="0"/>
              </a:spcBef>
              <a:spcAft>
                <a:spcPct val="0"/>
              </a:spcAft>
            </a:pPr>
            <a:r>
              <a:rPr lang="en-GB" altLang="en-US" sz="1400" dirty="0">
                <a:solidFill>
                  <a:srgbClr val="1E252B"/>
                </a:solidFill>
                <a:latin typeface="Arial"/>
              </a:rPr>
              <a:t>The effects of noise on hearing depend on:</a:t>
            </a:r>
          </a:p>
          <a:p>
            <a:pPr eaLnBrk="0" fontAlgn="base" hangingPunct="0">
              <a:spcBef>
                <a:spcPct val="0"/>
              </a:spcBef>
              <a:spcAft>
                <a:spcPct val="0"/>
              </a:spcAft>
            </a:pPr>
            <a:endParaRPr lang="en-GB" altLang="en-US" sz="1400" dirty="0">
              <a:solidFill>
                <a:srgbClr val="1E252B"/>
              </a:solidFill>
              <a:latin typeface="Arial"/>
            </a:endParaRPr>
          </a:p>
          <a:p>
            <a:pPr marL="285750" indent="-285750" eaLnBrk="0" fontAlgn="base" hangingPunct="0">
              <a:spcBef>
                <a:spcPct val="0"/>
              </a:spcBef>
              <a:spcAft>
                <a:spcPct val="0"/>
              </a:spcAft>
              <a:buFont typeface="Arial" panose="020B0604020202020204" pitchFamily="34" charset="0"/>
              <a:buChar char="•"/>
            </a:pPr>
            <a:r>
              <a:rPr lang="en-GB" altLang="en-US" sz="1400" dirty="0">
                <a:solidFill>
                  <a:srgbClr val="1E252B"/>
                </a:solidFill>
                <a:latin typeface="Arial"/>
              </a:rPr>
              <a:t>noise intensity or sound pressure (dB)</a:t>
            </a:r>
          </a:p>
          <a:p>
            <a:pPr marL="285750" indent="-285750" eaLnBrk="0" fontAlgn="base" hangingPunct="0">
              <a:spcBef>
                <a:spcPct val="0"/>
              </a:spcBef>
              <a:spcAft>
                <a:spcPct val="0"/>
              </a:spcAft>
              <a:buFont typeface="Arial" panose="020B0604020202020204" pitchFamily="34" charset="0"/>
              <a:buChar char="•"/>
            </a:pPr>
            <a:r>
              <a:rPr lang="en-GB" altLang="en-US" sz="1400" dirty="0">
                <a:solidFill>
                  <a:srgbClr val="1E252B"/>
                </a:solidFill>
                <a:latin typeface="Arial"/>
              </a:rPr>
              <a:t>frequency or pitch of sound (Hz)</a:t>
            </a:r>
          </a:p>
          <a:p>
            <a:pPr marL="285750" indent="-285750" eaLnBrk="0" fontAlgn="base" hangingPunct="0">
              <a:spcBef>
                <a:spcPct val="0"/>
              </a:spcBef>
              <a:spcAft>
                <a:spcPct val="0"/>
              </a:spcAft>
              <a:buFont typeface="Arial" panose="020B0604020202020204" pitchFamily="34" charset="0"/>
              <a:buChar char="•"/>
            </a:pPr>
            <a:r>
              <a:rPr lang="en-GB" altLang="en-US" sz="1400" dirty="0">
                <a:solidFill>
                  <a:srgbClr val="1E252B"/>
                </a:solidFill>
                <a:latin typeface="Arial"/>
              </a:rPr>
              <a:t>exposure time</a:t>
            </a:r>
          </a:p>
          <a:p>
            <a:pPr marL="285750" indent="-285750" eaLnBrk="0" fontAlgn="base" hangingPunct="0">
              <a:spcBef>
                <a:spcPct val="0"/>
              </a:spcBef>
              <a:spcAft>
                <a:spcPct val="0"/>
              </a:spcAft>
              <a:buFont typeface="Arial" panose="020B0604020202020204" pitchFamily="34" charset="0"/>
              <a:buChar char="•"/>
            </a:pPr>
            <a:r>
              <a:rPr lang="en-GB" altLang="en-US" sz="1400" dirty="0">
                <a:solidFill>
                  <a:srgbClr val="1E252B"/>
                </a:solidFill>
                <a:latin typeface="Arial"/>
              </a:rPr>
              <a:t>distance from source</a:t>
            </a:r>
          </a:p>
          <a:p>
            <a:pPr marL="285750" indent="-285750" eaLnBrk="0" fontAlgn="base" hangingPunct="0">
              <a:spcBef>
                <a:spcPct val="0"/>
              </a:spcBef>
              <a:spcAft>
                <a:spcPct val="0"/>
              </a:spcAft>
              <a:buFont typeface="Arial" panose="020B0604020202020204" pitchFamily="34" charset="0"/>
              <a:buChar char="•"/>
            </a:pPr>
            <a:r>
              <a:rPr lang="en-GB" altLang="en-US" sz="1400" dirty="0">
                <a:solidFill>
                  <a:srgbClr val="1E252B"/>
                </a:solidFill>
                <a:latin typeface="Arial"/>
              </a:rPr>
              <a:t>individual susceptibility (age, disease, genetics etc)</a:t>
            </a:r>
          </a:p>
          <a:p>
            <a:pPr marL="285750" indent="-285750" eaLnBrk="0" fontAlgn="base" hangingPunct="0">
              <a:spcBef>
                <a:spcPct val="0"/>
              </a:spcBef>
              <a:spcAft>
                <a:spcPct val="0"/>
              </a:spcAft>
              <a:buFont typeface="Arial" panose="020B0604020202020204" pitchFamily="34" charset="0"/>
              <a:buChar char="•"/>
            </a:pPr>
            <a:r>
              <a:rPr lang="en-GB" altLang="en-US" sz="1400" dirty="0">
                <a:solidFill>
                  <a:srgbClr val="1E252B"/>
                </a:solidFill>
                <a:latin typeface="Arial"/>
              </a:rPr>
              <a:t>nature of the sound (reverberation, impact noise etc)</a:t>
            </a:r>
          </a:p>
          <a:p>
            <a:pPr marL="285750" indent="-285750" eaLnBrk="0" fontAlgn="base" hangingPunct="0">
              <a:spcBef>
                <a:spcPct val="0"/>
              </a:spcBef>
              <a:spcAft>
                <a:spcPct val="0"/>
              </a:spcAft>
              <a:buFont typeface="Arial" panose="020B0604020202020204" pitchFamily="34" charset="0"/>
              <a:buChar char="•"/>
            </a:pPr>
            <a:r>
              <a:rPr lang="en-GB" altLang="en-US" sz="1400" dirty="0">
                <a:solidFill>
                  <a:srgbClr val="1E252B"/>
                </a:solidFill>
                <a:latin typeface="Arial"/>
              </a:rPr>
              <a:t>other factors (lifestyle, hobbies).</a:t>
            </a:r>
          </a:p>
          <a:p>
            <a:pPr eaLnBrk="0" fontAlgn="base" hangingPunct="0">
              <a:spcBef>
                <a:spcPct val="0"/>
              </a:spcBef>
              <a:spcAft>
                <a:spcPct val="0"/>
              </a:spcAft>
            </a:pPr>
            <a:endParaRPr lang="en-GB" altLang="en-US" sz="1400" dirty="0">
              <a:solidFill>
                <a:srgbClr val="1E252B"/>
              </a:solidFill>
              <a:latin typeface="Arial"/>
            </a:endParaRPr>
          </a:p>
          <a:p>
            <a:pPr eaLnBrk="0" fontAlgn="base" hangingPunct="0">
              <a:spcBef>
                <a:spcPct val="0"/>
              </a:spcBef>
              <a:spcAft>
                <a:spcPct val="0"/>
              </a:spcAft>
            </a:pPr>
            <a:r>
              <a:rPr lang="en-GB" altLang="en-US" sz="1400" dirty="0">
                <a:solidFill>
                  <a:srgbClr val="1E252B"/>
                </a:solidFill>
                <a:latin typeface="Arial"/>
              </a:rPr>
              <a:t>The most well-known effect of occupational noise is loss of hearing. However, it can also aggravate other health conditions. Some individuals are more sensitive to the effects of noise than others and will suffer harm more readily through noise exposure.</a:t>
            </a:r>
          </a:p>
          <a:p>
            <a:pPr eaLnBrk="0" fontAlgn="base" hangingPunct="0">
              <a:spcBef>
                <a:spcPct val="0"/>
              </a:spcBef>
              <a:spcAft>
                <a:spcPct val="0"/>
              </a:spcAft>
            </a:pPr>
            <a:endParaRPr lang="en-GB" altLang="en-US" sz="1400" dirty="0">
              <a:solidFill>
                <a:srgbClr val="1E252B"/>
              </a:solidFill>
              <a:latin typeface="Arial"/>
            </a:endParaRPr>
          </a:p>
          <a:p>
            <a:pPr eaLnBrk="0" fontAlgn="base" hangingPunct="0">
              <a:spcBef>
                <a:spcPct val="0"/>
              </a:spcBef>
              <a:spcAft>
                <a:spcPct val="0"/>
              </a:spcAft>
            </a:pPr>
            <a:r>
              <a:rPr lang="en-GB" altLang="en-US" sz="1400" dirty="0">
                <a:solidFill>
                  <a:srgbClr val="1E252B"/>
                </a:solidFill>
                <a:latin typeface="Arial"/>
                <a:hlinkClick r:id="rId2"/>
              </a:rPr>
              <a:t>What is harmful noise?</a:t>
            </a:r>
            <a:endParaRPr lang="sv-SE" altLang="en-US" sz="1400" dirty="0">
              <a:solidFill>
                <a:srgbClr val="1E252B"/>
              </a:solidFill>
              <a:latin typeface="Arial"/>
            </a:endParaRPr>
          </a:p>
        </p:txBody>
      </p:sp>
      <p:pic>
        <p:nvPicPr>
          <p:cNvPr id="13" name="Picture 12" descr="A blue and white helmet&#10;&#10;Description automatically generated">
            <a:extLst>
              <a:ext uri="{FF2B5EF4-FFF2-40B4-BE49-F238E27FC236}">
                <a16:creationId xmlns:a16="http://schemas.microsoft.com/office/drawing/2014/main" id="{7041F861-7944-E5D5-8249-24D6434723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57" r="21156"/>
          <a:stretch/>
        </p:blipFill>
        <p:spPr>
          <a:xfrm>
            <a:off x="8428383" y="3049748"/>
            <a:ext cx="3599541" cy="3617858"/>
          </a:xfrm>
          <a:prstGeom prst="rect">
            <a:avLst/>
          </a:prstGeom>
        </p:spPr>
      </p:pic>
      <p:pic>
        <p:nvPicPr>
          <p:cNvPr id="2" name="Picture 1">
            <a:extLst>
              <a:ext uri="{FF2B5EF4-FFF2-40B4-BE49-F238E27FC236}">
                <a16:creationId xmlns:a16="http://schemas.microsoft.com/office/drawing/2014/main" id="{82172A65-7E70-CCB3-042B-35F44203BA40}"/>
              </a:ext>
            </a:extLst>
          </p:cNvPr>
          <p:cNvPicPr>
            <a:picLocks noChangeAspect="1"/>
          </p:cNvPicPr>
          <p:nvPr/>
        </p:nvPicPr>
        <p:blipFill>
          <a:blip r:embed="rId4"/>
          <a:stretch>
            <a:fillRect/>
          </a:stretch>
        </p:blipFill>
        <p:spPr>
          <a:xfrm>
            <a:off x="9211328" y="137647"/>
            <a:ext cx="2816596" cy="1707028"/>
          </a:xfrm>
          <a:prstGeom prst="rect">
            <a:avLst/>
          </a:prstGeom>
        </p:spPr>
      </p:pic>
    </p:spTree>
    <p:extLst>
      <p:ext uri="{BB962C8B-B14F-4D97-AF65-F5344CB8AC3E}">
        <p14:creationId xmlns:p14="http://schemas.microsoft.com/office/powerpoint/2010/main" val="350784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A36A21-1381-A75F-9C34-66AF407AC7DD}"/>
              </a:ext>
            </a:extLst>
          </p:cNvPr>
          <p:cNvSpPr txBox="1">
            <a:spLocks/>
          </p:cNvSpPr>
          <p:nvPr/>
        </p:nvSpPr>
        <p:spPr>
          <a:xfrm>
            <a:off x="323850" y="2052470"/>
            <a:ext cx="3764056" cy="414020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E252B"/>
                </a:solidFill>
                <a:effectLst/>
                <a:uLnTx/>
                <a:uFillTx/>
                <a:latin typeface="Arial"/>
                <a:ea typeface="+mn-ea"/>
                <a:cs typeface="+mn-cs"/>
              </a:rPr>
              <a:t>The main issue</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endParaRPr kumimoji="0" lang="en-GB" sz="300" b="1"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
                <a:srgbClr val="FFFFFF"/>
              </a:buClr>
              <a:buSzTx/>
              <a:buFont typeface="Arial" panose="020B0604020202020204" pitchFamily="34" charset="0"/>
              <a:buNone/>
              <a:tabLst/>
              <a:defRPr/>
            </a:pPr>
            <a:r>
              <a:rPr kumimoji="0" lang="en-GB" altLang="en-US" sz="1600" b="0" i="0" u="none" strike="noStrike" kern="1200" cap="none" spc="0" normalizeH="0" baseline="0" noProof="0" dirty="0">
                <a:ln>
                  <a:noFill/>
                </a:ln>
                <a:solidFill>
                  <a:srgbClr val="1E252B"/>
                </a:solidFill>
                <a:effectLst/>
                <a:uLnTx/>
                <a:uFillTx/>
                <a:latin typeface="Arial"/>
                <a:ea typeface="+mn-ea"/>
                <a:cs typeface="+mn-cs"/>
              </a:rPr>
              <a:t>17,000 people in the UK suffer deafness, ringing in the ears or other ear conditions directly caused by excessive noise at work</a:t>
            </a:r>
          </a:p>
          <a:p>
            <a:pPr marL="0" marR="0" lvl="0" indent="0" algn="l" defTabSz="914400" rtl="0" eaLnBrk="0" fontAlgn="base" latinLnBrk="0" hangingPunct="0">
              <a:lnSpc>
                <a:spcPct val="100000"/>
              </a:lnSpc>
              <a:spcBef>
                <a:spcPct val="0"/>
              </a:spcBef>
              <a:spcAft>
                <a:spcPct val="0"/>
              </a:spcAft>
              <a:buClr>
                <a:srgbClr val="FFFFFF"/>
              </a:buClr>
              <a:buSzTx/>
              <a:buFont typeface="Arial" panose="020B0604020202020204" pitchFamily="34" charset="0"/>
              <a:buNone/>
              <a:tabLst/>
              <a:defRPr/>
            </a:pPr>
            <a:endParaRPr kumimoji="0" lang="en-GB" altLang="en-US"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
                <a:srgbClr val="FFFFFF"/>
              </a:buClr>
              <a:buSzTx/>
              <a:buFont typeface="Arial" panose="020B0604020202020204" pitchFamily="34" charset="0"/>
              <a:buNone/>
              <a:tabLst/>
              <a:defRPr/>
            </a:pPr>
            <a:r>
              <a:rPr kumimoji="0" lang="en-GB" altLang="en-US" sz="1600" b="0" i="0" u="none" strike="noStrike" kern="1200" cap="none" spc="0" normalizeH="0" baseline="0" noProof="0" dirty="0">
                <a:ln>
                  <a:noFill/>
                </a:ln>
                <a:solidFill>
                  <a:srgbClr val="1E252B"/>
                </a:solidFill>
                <a:effectLst/>
                <a:uLnTx/>
                <a:uFillTx/>
                <a:latin typeface="Arial"/>
                <a:ea typeface="+mn-ea"/>
                <a:cs typeface="+mn-cs"/>
              </a:rPr>
              <a:t>Typical hearing damage claim settlements are around £5k-8k. </a:t>
            </a:r>
          </a:p>
          <a:p>
            <a:pPr marL="0" marR="0" lvl="0" indent="0" algn="l" defTabSz="914400" rtl="0" eaLnBrk="0" fontAlgn="base" latinLnBrk="0" hangingPunct="0">
              <a:lnSpc>
                <a:spcPct val="100000"/>
              </a:lnSpc>
              <a:spcBef>
                <a:spcPct val="0"/>
              </a:spcBef>
              <a:spcAft>
                <a:spcPct val="0"/>
              </a:spcAft>
              <a:buClr>
                <a:srgbClr val="FFFFFF"/>
              </a:buClr>
              <a:buSzTx/>
              <a:buFont typeface="Arial" panose="020B0604020202020204" pitchFamily="34" charset="0"/>
              <a:buNone/>
              <a:tabLst/>
              <a:defRPr/>
            </a:pPr>
            <a:endParaRPr kumimoji="0" lang="en-GB" altLang="en-US"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
                <a:srgbClr val="FFFFFF"/>
              </a:buClr>
              <a:buSzTx/>
              <a:buFont typeface="Arial" panose="020B0604020202020204" pitchFamily="34" charset="0"/>
              <a:buNone/>
              <a:tabLst/>
              <a:defRPr/>
            </a:pPr>
            <a:r>
              <a:rPr kumimoji="0" lang="en-GB" altLang="en-US" sz="1600" b="0" i="0" u="none" strike="noStrike" kern="1200" cap="none" spc="0" normalizeH="0" baseline="0" noProof="0" dirty="0">
                <a:ln>
                  <a:noFill/>
                </a:ln>
                <a:solidFill>
                  <a:srgbClr val="1E252B"/>
                </a:solidFill>
                <a:effectLst/>
                <a:uLnTx/>
                <a:uFillTx/>
                <a:latin typeface="Arial"/>
                <a:ea typeface="+mn-ea"/>
                <a:cs typeface="+mn-cs"/>
              </a:rPr>
              <a:t>HSE estimates that the true cost for each claim is often an additional £7k-29k.</a:t>
            </a:r>
          </a:p>
          <a:p>
            <a:pPr marL="0" marR="0" lvl="0" indent="0" algn="l" defTabSz="914400" rtl="0" eaLnBrk="0" fontAlgn="base" latinLnBrk="0" hangingPunct="0">
              <a:lnSpc>
                <a:spcPct val="100000"/>
              </a:lnSpc>
              <a:spcBef>
                <a:spcPct val="0"/>
              </a:spcBef>
              <a:spcAft>
                <a:spcPct val="0"/>
              </a:spcAft>
              <a:buClr>
                <a:srgbClr val="FFFFFF"/>
              </a:buClr>
              <a:buSzTx/>
              <a:buFont typeface="Arial" panose="020B0604020202020204" pitchFamily="34" charset="0"/>
              <a:buNone/>
              <a:tabLst/>
              <a:defRPr/>
            </a:pPr>
            <a:endParaRPr kumimoji="0" lang="en-GB" altLang="en-US"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rgbClr val="1E252B"/>
              </a:solidFill>
              <a:effectLst/>
              <a:uLnTx/>
              <a:uFillTx/>
              <a:latin typeface="Arial"/>
              <a:ea typeface="+mn-ea"/>
              <a:cs typeface="+mn-cs"/>
            </a:endParaRPr>
          </a:p>
        </p:txBody>
      </p:sp>
      <p:sp>
        <p:nvSpPr>
          <p:cNvPr id="3" name="Title 2">
            <a:extLst>
              <a:ext uri="{FF2B5EF4-FFF2-40B4-BE49-F238E27FC236}">
                <a16:creationId xmlns:a16="http://schemas.microsoft.com/office/drawing/2014/main" id="{B98DB77C-EAC6-5C18-7BD8-719DE92C33A3}"/>
              </a:ext>
            </a:extLst>
          </p:cNvPr>
          <p:cNvSpPr txBox="1">
            <a:spLocks/>
          </p:cNvSpPr>
          <p:nvPr/>
        </p:nvSpPr>
        <p:spPr>
          <a:xfrm>
            <a:off x="323850"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a:ln>
                  <a:noFill/>
                </a:ln>
                <a:solidFill>
                  <a:srgbClr val="1E252B"/>
                </a:solidFill>
                <a:effectLst/>
                <a:uLnTx/>
                <a:uFillTx/>
                <a:latin typeface="Arial"/>
                <a:ea typeface="+mj-ea"/>
                <a:cs typeface="+mj-cs"/>
              </a:rPr>
              <a:t>Highways health and safety hub</a:t>
            </a:r>
            <a:endParaRPr kumimoji="0" lang="en-GB"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4" name="Text Placeholder 3">
            <a:extLst>
              <a:ext uri="{FF2B5EF4-FFF2-40B4-BE49-F238E27FC236}">
                <a16:creationId xmlns:a16="http://schemas.microsoft.com/office/drawing/2014/main" id="{70A904C5-674F-3707-C299-CD4AF440D128}"/>
              </a:ext>
            </a:extLst>
          </p:cNvPr>
          <p:cNvSpPr txBox="1">
            <a:spLocks/>
          </p:cNvSpPr>
          <p:nvPr/>
        </p:nvSpPr>
        <p:spPr>
          <a:xfrm>
            <a:off x="323850"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pic>
        <p:nvPicPr>
          <p:cNvPr id="5" name="Picture 4">
            <a:extLst>
              <a:ext uri="{FF2B5EF4-FFF2-40B4-BE49-F238E27FC236}">
                <a16:creationId xmlns:a16="http://schemas.microsoft.com/office/drawing/2014/main" id="{16265E44-FA92-59F3-A574-E1B9742BABFB}"/>
              </a:ext>
            </a:extLst>
          </p:cNvPr>
          <p:cNvPicPr>
            <a:picLocks noChangeAspect="1"/>
          </p:cNvPicPr>
          <p:nvPr/>
        </p:nvPicPr>
        <p:blipFill>
          <a:blip r:embed="rId2"/>
          <a:stretch>
            <a:fillRect/>
          </a:stretch>
        </p:blipFill>
        <p:spPr>
          <a:xfrm>
            <a:off x="4521254" y="2022763"/>
            <a:ext cx="7165682" cy="3617625"/>
          </a:xfrm>
          <a:prstGeom prst="rect">
            <a:avLst/>
          </a:prstGeom>
        </p:spPr>
      </p:pic>
      <p:pic>
        <p:nvPicPr>
          <p:cNvPr id="6" name="Picture 5">
            <a:extLst>
              <a:ext uri="{FF2B5EF4-FFF2-40B4-BE49-F238E27FC236}">
                <a16:creationId xmlns:a16="http://schemas.microsoft.com/office/drawing/2014/main" id="{44C6265D-892A-87CE-D5C8-BA686B81310D}"/>
              </a:ext>
            </a:extLst>
          </p:cNvPr>
          <p:cNvPicPr>
            <a:picLocks noChangeAspect="1"/>
          </p:cNvPicPr>
          <p:nvPr/>
        </p:nvPicPr>
        <p:blipFill>
          <a:blip r:embed="rId3"/>
          <a:stretch>
            <a:fillRect/>
          </a:stretch>
        </p:blipFill>
        <p:spPr>
          <a:xfrm>
            <a:off x="9286845" y="33145"/>
            <a:ext cx="2816596" cy="1707028"/>
          </a:xfrm>
          <a:prstGeom prst="rect">
            <a:avLst/>
          </a:prstGeom>
        </p:spPr>
      </p:pic>
    </p:spTree>
    <p:extLst>
      <p:ext uri="{BB962C8B-B14F-4D97-AF65-F5344CB8AC3E}">
        <p14:creationId xmlns:p14="http://schemas.microsoft.com/office/powerpoint/2010/main" val="3556704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1C3CF8-037E-D66D-EDC3-4709812D8205}"/>
              </a:ext>
            </a:extLst>
          </p:cNvPr>
          <p:cNvSpPr txBox="1">
            <a:spLocks/>
          </p:cNvSpPr>
          <p:nvPr/>
        </p:nvSpPr>
        <p:spPr>
          <a:xfrm>
            <a:off x="323102" y="1844675"/>
            <a:ext cx="7452473" cy="414020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Hearing damage risk is proportional to noise dose</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Double the dose, double the risk</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Every 3 dB increase in noise level doubles the risk</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1E252B"/>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95 dB(A) – very difficult to guarantee sufficient protection from PPE</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100 dB(A) – very stringent measures must be used to ensure adequate protection</a:t>
            </a:r>
          </a:p>
          <a:p>
            <a:pPr marR="0" lvl="0" algn="l" defTabSz="914400" rtl="0" eaLnBrk="1" fontAlgn="auto" latinLnBrk="0" hangingPunct="1">
              <a:lnSpc>
                <a:spcPct val="90000"/>
              </a:lnSpc>
              <a:spcBef>
                <a:spcPts val="1000"/>
              </a:spcBef>
              <a:spcAft>
                <a:spcPts val="300"/>
              </a:spcAft>
              <a:buClrTx/>
              <a:buSzTx/>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If you need to “SHOUT” noise is an issue</a:t>
            </a:r>
          </a:p>
        </p:txBody>
      </p:sp>
      <p:sp>
        <p:nvSpPr>
          <p:cNvPr id="3" name="Title 2">
            <a:extLst>
              <a:ext uri="{FF2B5EF4-FFF2-40B4-BE49-F238E27FC236}">
                <a16:creationId xmlns:a16="http://schemas.microsoft.com/office/drawing/2014/main" id="{29687F52-F3ED-C1F3-BAFB-D3F620ED60D2}"/>
              </a:ext>
            </a:extLst>
          </p:cNvPr>
          <p:cNvSpPr txBox="1">
            <a:spLocks/>
          </p:cNvSpPr>
          <p:nvPr/>
        </p:nvSpPr>
        <p:spPr>
          <a:xfrm>
            <a:off x="323850"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a:ln>
                  <a:noFill/>
                </a:ln>
                <a:solidFill>
                  <a:srgbClr val="1E252B"/>
                </a:solidFill>
                <a:effectLst/>
                <a:uLnTx/>
                <a:uFillTx/>
                <a:latin typeface="Arial"/>
                <a:ea typeface="+mj-ea"/>
                <a:cs typeface="+mj-cs"/>
              </a:rPr>
              <a:t>Highways health and safety hub</a:t>
            </a:r>
            <a:endParaRPr kumimoji="0" lang="en-GB"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4" name="Text Placeholder 3">
            <a:extLst>
              <a:ext uri="{FF2B5EF4-FFF2-40B4-BE49-F238E27FC236}">
                <a16:creationId xmlns:a16="http://schemas.microsoft.com/office/drawing/2014/main" id="{D08502CD-EFF1-5925-E535-857D1F9831AB}"/>
              </a:ext>
            </a:extLst>
          </p:cNvPr>
          <p:cNvSpPr txBox="1">
            <a:spLocks/>
          </p:cNvSpPr>
          <p:nvPr/>
        </p:nvSpPr>
        <p:spPr>
          <a:xfrm>
            <a:off x="323850"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 FACTS</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pic>
        <p:nvPicPr>
          <p:cNvPr id="5" name="Picture 4">
            <a:extLst>
              <a:ext uri="{FF2B5EF4-FFF2-40B4-BE49-F238E27FC236}">
                <a16:creationId xmlns:a16="http://schemas.microsoft.com/office/drawing/2014/main" id="{7AA52401-FFC9-D055-DA5A-5FB4FE27E558}"/>
              </a:ext>
            </a:extLst>
          </p:cNvPr>
          <p:cNvPicPr>
            <a:picLocks noChangeAspect="1"/>
          </p:cNvPicPr>
          <p:nvPr/>
        </p:nvPicPr>
        <p:blipFill>
          <a:blip r:embed="rId2"/>
          <a:stretch>
            <a:fillRect/>
          </a:stretch>
        </p:blipFill>
        <p:spPr>
          <a:xfrm>
            <a:off x="8150087" y="4452333"/>
            <a:ext cx="3881148" cy="2192739"/>
          </a:xfrm>
          <a:prstGeom prst="rect">
            <a:avLst/>
          </a:prstGeom>
        </p:spPr>
      </p:pic>
      <p:pic>
        <p:nvPicPr>
          <p:cNvPr id="6" name="Picture 5">
            <a:extLst>
              <a:ext uri="{FF2B5EF4-FFF2-40B4-BE49-F238E27FC236}">
                <a16:creationId xmlns:a16="http://schemas.microsoft.com/office/drawing/2014/main" id="{0FCB739D-D6C0-088D-3B80-567C92A801D1}"/>
              </a:ext>
            </a:extLst>
          </p:cNvPr>
          <p:cNvPicPr>
            <a:picLocks noChangeAspect="1"/>
          </p:cNvPicPr>
          <p:nvPr/>
        </p:nvPicPr>
        <p:blipFill>
          <a:blip r:embed="rId3"/>
          <a:stretch>
            <a:fillRect/>
          </a:stretch>
        </p:blipFill>
        <p:spPr>
          <a:xfrm>
            <a:off x="6496945" y="1844675"/>
            <a:ext cx="3135334" cy="1123316"/>
          </a:xfrm>
          <a:prstGeom prst="rect">
            <a:avLst/>
          </a:prstGeom>
        </p:spPr>
      </p:pic>
      <p:pic>
        <p:nvPicPr>
          <p:cNvPr id="7" name="Picture 6">
            <a:extLst>
              <a:ext uri="{FF2B5EF4-FFF2-40B4-BE49-F238E27FC236}">
                <a16:creationId xmlns:a16="http://schemas.microsoft.com/office/drawing/2014/main" id="{12614B5F-7CB7-DCFF-BE2A-D76DAC806BE5}"/>
              </a:ext>
            </a:extLst>
          </p:cNvPr>
          <p:cNvPicPr>
            <a:picLocks noChangeAspect="1"/>
          </p:cNvPicPr>
          <p:nvPr/>
        </p:nvPicPr>
        <p:blipFill>
          <a:blip r:embed="rId4"/>
          <a:stretch>
            <a:fillRect/>
          </a:stretch>
        </p:blipFill>
        <p:spPr>
          <a:xfrm>
            <a:off x="323102" y="4505444"/>
            <a:ext cx="5270874" cy="2106493"/>
          </a:xfrm>
          <a:prstGeom prst="rect">
            <a:avLst/>
          </a:prstGeom>
        </p:spPr>
      </p:pic>
      <p:pic>
        <p:nvPicPr>
          <p:cNvPr id="8" name="Picture 7">
            <a:extLst>
              <a:ext uri="{FF2B5EF4-FFF2-40B4-BE49-F238E27FC236}">
                <a16:creationId xmlns:a16="http://schemas.microsoft.com/office/drawing/2014/main" id="{CE7741E0-9D38-8533-E6FB-A8539E653F34}"/>
              </a:ext>
            </a:extLst>
          </p:cNvPr>
          <p:cNvPicPr>
            <a:picLocks noChangeAspect="1"/>
          </p:cNvPicPr>
          <p:nvPr/>
        </p:nvPicPr>
        <p:blipFill>
          <a:blip r:embed="rId5"/>
          <a:stretch>
            <a:fillRect/>
          </a:stretch>
        </p:blipFill>
        <p:spPr>
          <a:xfrm>
            <a:off x="9214639" y="137647"/>
            <a:ext cx="2816596" cy="1707028"/>
          </a:xfrm>
          <a:prstGeom prst="rect">
            <a:avLst/>
          </a:prstGeom>
        </p:spPr>
      </p:pic>
    </p:spTree>
    <p:extLst>
      <p:ext uri="{BB962C8B-B14F-4D97-AF65-F5344CB8AC3E}">
        <p14:creationId xmlns:p14="http://schemas.microsoft.com/office/powerpoint/2010/main" val="867222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1388A-3508-01A0-F920-EEA047714281}"/>
              </a:ext>
            </a:extLst>
          </p:cNvPr>
          <p:cNvSpPr txBox="1">
            <a:spLocks/>
          </p:cNvSpPr>
          <p:nvPr/>
        </p:nvSpPr>
        <p:spPr>
          <a:xfrm>
            <a:off x="323103" y="1844675"/>
            <a:ext cx="6306297" cy="414020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E252B"/>
                </a:solidFill>
                <a:effectLst/>
                <a:uLnTx/>
                <a:uFillTx/>
                <a:latin typeface="Arial"/>
                <a:ea typeface="+mn-ea"/>
                <a:cs typeface="+mn-cs"/>
              </a:rPr>
              <a:t>Personal consequences of an untreated disabling hearing loss</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Negative impact on:</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Physical and mental health</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Social life and relationships</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Work life and income</a:t>
            </a:r>
          </a:p>
          <a:p>
            <a:pPr marL="285750" marR="0" lvl="0" indent="-28575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E252B"/>
                </a:solidFill>
                <a:effectLst/>
                <a:uLnTx/>
                <a:uFillTx/>
                <a:latin typeface="Arial"/>
                <a:ea typeface="+mn-ea"/>
                <a:cs typeface="+mn-cs"/>
              </a:rPr>
              <a:t>Quality of life</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rgbClr val="1E252B"/>
              </a:solidFill>
              <a:effectLst/>
              <a:uLnTx/>
              <a:uFillTx/>
              <a:latin typeface="Arial"/>
              <a:ea typeface="+mn-ea"/>
              <a:cs typeface="+mn-cs"/>
            </a:endParaRPr>
          </a:p>
        </p:txBody>
      </p:sp>
      <p:sp>
        <p:nvSpPr>
          <p:cNvPr id="3" name="Title 2">
            <a:extLst>
              <a:ext uri="{FF2B5EF4-FFF2-40B4-BE49-F238E27FC236}">
                <a16:creationId xmlns:a16="http://schemas.microsoft.com/office/drawing/2014/main" id="{1BEA0C08-AD2A-4467-FC32-B54A7E709149}"/>
              </a:ext>
            </a:extLst>
          </p:cNvPr>
          <p:cNvSpPr txBox="1">
            <a:spLocks/>
          </p:cNvSpPr>
          <p:nvPr/>
        </p:nvSpPr>
        <p:spPr>
          <a:xfrm>
            <a:off x="323850"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a:ln>
                  <a:noFill/>
                </a:ln>
                <a:solidFill>
                  <a:srgbClr val="1E252B"/>
                </a:solidFill>
                <a:effectLst/>
                <a:uLnTx/>
                <a:uFillTx/>
                <a:latin typeface="Arial"/>
                <a:ea typeface="+mj-ea"/>
                <a:cs typeface="+mj-cs"/>
              </a:rPr>
              <a:t>Highways health and safety hub</a:t>
            </a:r>
            <a:endParaRPr kumimoji="0" lang="en-GB"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4" name="Text Placeholder 3">
            <a:extLst>
              <a:ext uri="{FF2B5EF4-FFF2-40B4-BE49-F238E27FC236}">
                <a16:creationId xmlns:a16="http://schemas.microsoft.com/office/drawing/2014/main" id="{9CBE714A-1BD2-9FDD-73FE-6330159989A5}"/>
              </a:ext>
            </a:extLst>
          </p:cNvPr>
          <p:cNvSpPr txBox="1">
            <a:spLocks/>
          </p:cNvSpPr>
          <p:nvPr/>
        </p:nvSpPr>
        <p:spPr>
          <a:xfrm>
            <a:off x="323850"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pic>
        <p:nvPicPr>
          <p:cNvPr id="5" name="Picture 4">
            <a:extLst>
              <a:ext uri="{FF2B5EF4-FFF2-40B4-BE49-F238E27FC236}">
                <a16:creationId xmlns:a16="http://schemas.microsoft.com/office/drawing/2014/main" id="{43F17FC4-0D0B-2AA1-99BD-F9CFFA6EF9AF}"/>
              </a:ext>
            </a:extLst>
          </p:cNvPr>
          <p:cNvPicPr>
            <a:picLocks noChangeAspect="1"/>
          </p:cNvPicPr>
          <p:nvPr/>
        </p:nvPicPr>
        <p:blipFill>
          <a:blip r:embed="rId2"/>
          <a:stretch>
            <a:fillRect/>
          </a:stretch>
        </p:blipFill>
        <p:spPr>
          <a:xfrm>
            <a:off x="5996145" y="2603174"/>
            <a:ext cx="5073215" cy="2476212"/>
          </a:xfrm>
          <a:prstGeom prst="rect">
            <a:avLst/>
          </a:prstGeom>
        </p:spPr>
      </p:pic>
      <p:pic>
        <p:nvPicPr>
          <p:cNvPr id="6" name="Picture 5">
            <a:extLst>
              <a:ext uri="{FF2B5EF4-FFF2-40B4-BE49-F238E27FC236}">
                <a16:creationId xmlns:a16="http://schemas.microsoft.com/office/drawing/2014/main" id="{2B8124F0-ADB2-5BD6-0B17-3017B09A034E}"/>
              </a:ext>
            </a:extLst>
          </p:cNvPr>
          <p:cNvPicPr>
            <a:picLocks noChangeAspect="1"/>
          </p:cNvPicPr>
          <p:nvPr/>
        </p:nvPicPr>
        <p:blipFill rotWithShape="1">
          <a:blip r:embed="rId3"/>
          <a:srcRect b="3419"/>
          <a:stretch/>
        </p:blipFill>
        <p:spPr>
          <a:xfrm>
            <a:off x="323103" y="4258563"/>
            <a:ext cx="4750526" cy="2391545"/>
          </a:xfrm>
          <a:prstGeom prst="rect">
            <a:avLst/>
          </a:prstGeom>
        </p:spPr>
      </p:pic>
      <p:pic>
        <p:nvPicPr>
          <p:cNvPr id="7" name="Picture 6">
            <a:extLst>
              <a:ext uri="{FF2B5EF4-FFF2-40B4-BE49-F238E27FC236}">
                <a16:creationId xmlns:a16="http://schemas.microsoft.com/office/drawing/2014/main" id="{07276DB2-E1DA-4FCE-9AD4-0A209FD80672}"/>
              </a:ext>
            </a:extLst>
          </p:cNvPr>
          <p:cNvPicPr>
            <a:picLocks noChangeAspect="1"/>
          </p:cNvPicPr>
          <p:nvPr/>
        </p:nvPicPr>
        <p:blipFill>
          <a:blip r:embed="rId4"/>
          <a:stretch>
            <a:fillRect/>
          </a:stretch>
        </p:blipFill>
        <p:spPr>
          <a:xfrm>
            <a:off x="9188679" y="135212"/>
            <a:ext cx="2816596" cy="1707028"/>
          </a:xfrm>
          <a:prstGeom prst="rect">
            <a:avLst/>
          </a:prstGeom>
        </p:spPr>
      </p:pic>
    </p:spTree>
    <p:extLst>
      <p:ext uri="{BB962C8B-B14F-4D97-AF65-F5344CB8AC3E}">
        <p14:creationId xmlns:p14="http://schemas.microsoft.com/office/powerpoint/2010/main" val="2845854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1388A-3508-01A0-F920-EEA047714281}"/>
              </a:ext>
            </a:extLst>
          </p:cNvPr>
          <p:cNvSpPr txBox="1">
            <a:spLocks/>
          </p:cNvSpPr>
          <p:nvPr/>
        </p:nvSpPr>
        <p:spPr>
          <a:xfrm>
            <a:off x="323103" y="1844675"/>
            <a:ext cx="7874224" cy="4140200"/>
          </a:xfrm>
          <a:prstGeom prst="rect">
            <a:avLst/>
          </a:prstGeom>
        </p:spPr>
        <p:txBody>
          <a:bodyPr vert="horz" lIns="0" tIns="45720" rIns="0" bIns="45720" rtlCol="0">
            <a:normAutofit lnSpcReduction="10000"/>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1E252B"/>
                </a:solidFill>
                <a:effectLst/>
                <a:uLnTx/>
                <a:uFillTx/>
                <a:latin typeface="Arial"/>
                <a:ea typeface="+mn-ea"/>
                <a:cs typeface="+mn-cs"/>
              </a:rPr>
              <a:t>Requirement for Health Surveillance </a:t>
            </a:r>
          </a:p>
          <a:p>
            <a:pPr algn="l"/>
            <a:r>
              <a:rPr lang="en-GB" b="0" i="0" dirty="0">
                <a:solidFill>
                  <a:srgbClr val="111111"/>
                </a:solidFill>
                <a:effectLst/>
                <a:latin typeface="Arial" panose="020B0604020202020204" pitchFamily="34" charset="0"/>
              </a:rPr>
              <a:t>Health surveillance (hearing checks) must be provided for all employees who are likely to be regularly exposed above the upper exposure action values, or are at risk for any reason, e.g. they already suffer from hearing loss or are particularly sensitive to damage.</a:t>
            </a:r>
          </a:p>
          <a:p>
            <a:pPr algn="l"/>
            <a:r>
              <a:rPr lang="en-GB" b="0" i="0" dirty="0">
                <a:solidFill>
                  <a:srgbClr val="111111"/>
                </a:solidFill>
                <a:effectLst/>
                <a:latin typeface="Arial" panose="020B0604020202020204" pitchFamily="34" charset="0"/>
              </a:rPr>
              <a:t>The purpose of health surveillance is to:</a:t>
            </a:r>
          </a:p>
          <a:p>
            <a:pPr algn="l"/>
            <a:endParaRPr lang="en-GB" b="0" i="0" dirty="0">
              <a:solidFill>
                <a:srgbClr val="111111"/>
              </a:solidFill>
              <a:effectLst/>
              <a:latin typeface="Arial" panose="020B0604020202020204" pitchFamily="34" charset="0"/>
            </a:endParaRPr>
          </a:p>
          <a:p>
            <a:pPr lvl="4"/>
            <a:r>
              <a:rPr lang="en-GB" sz="1600" dirty="0">
                <a:solidFill>
                  <a:srgbClr val="111111"/>
                </a:solidFill>
                <a:latin typeface="Arial" panose="020B0604020202020204" pitchFamily="34" charset="0"/>
              </a:rPr>
              <a:t>W</a:t>
            </a:r>
            <a:r>
              <a:rPr lang="en-GB" sz="1600" b="0" i="0" dirty="0">
                <a:solidFill>
                  <a:srgbClr val="111111"/>
                </a:solidFill>
                <a:effectLst/>
                <a:latin typeface="Arial" panose="020B0604020202020204" pitchFamily="34" charset="0"/>
              </a:rPr>
              <a:t>arn when employees might be suffering from early signs of hearing damage;</a:t>
            </a:r>
          </a:p>
          <a:p>
            <a:pPr lvl="4"/>
            <a:endParaRPr lang="en-GB" sz="1600" b="0" i="0" dirty="0">
              <a:solidFill>
                <a:srgbClr val="111111"/>
              </a:solidFill>
              <a:effectLst/>
              <a:latin typeface="Arial" panose="020B0604020202020204" pitchFamily="34" charset="0"/>
            </a:endParaRPr>
          </a:p>
          <a:p>
            <a:pPr lvl="4"/>
            <a:r>
              <a:rPr lang="en-GB" sz="1600" dirty="0">
                <a:solidFill>
                  <a:srgbClr val="111111"/>
                </a:solidFill>
                <a:latin typeface="Arial" panose="020B0604020202020204" pitchFamily="34" charset="0"/>
              </a:rPr>
              <a:t>G</a:t>
            </a:r>
            <a:r>
              <a:rPr lang="en-GB" sz="1600" b="0" i="0" dirty="0">
                <a:solidFill>
                  <a:srgbClr val="111111"/>
                </a:solidFill>
                <a:effectLst/>
                <a:latin typeface="Arial" panose="020B0604020202020204" pitchFamily="34" charset="0"/>
              </a:rPr>
              <a:t>ive an opportunity to do something to prevent the damage getting worse;</a:t>
            </a:r>
          </a:p>
          <a:p>
            <a:pPr lvl="4"/>
            <a:endParaRPr lang="en-GB" sz="1600" b="0" i="0" dirty="0">
              <a:solidFill>
                <a:srgbClr val="111111"/>
              </a:solidFill>
              <a:effectLst/>
              <a:latin typeface="Arial" panose="020B0604020202020204" pitchFamily="34" charset="0"/>
            </a:endParaRPr>
          </a:p>
          <a:p>
            <a:pPr lvl="4"/>
            <a:r>
              <a:rPr lang="en-GB" sz="1600" dirty="0">
                <a:solidFill>
                  <a:srgbClr val="111111"/>
                </a:solidFill>
                <a:latin typeface="Arial" panose="020B0604020202020204" pitchFamily="34" charset="0"/>
              </a:rPr>
              <a:t>C</a:t>
            </a:r>
            <a:r>
              <a:rPr lang="en-GB" sz="1600" b="0" i="0" dirty="0">
                <a:solidFill>
                  <a:srgbClr val="111111"/>
                </a:solidFill>
                <a:effectLst/>
                <a:latin typeface="Arial" panose="020B0604020202020204" pitchFamily="34" charset="0"/>
              </a:rPr>
              <a:t>heck that control measures are working. Allowing for consultation with trade union safety representative, or employee representative and the employees concerned before introducing health surveillance. It is important that employees understand that the aim of health surveillance is to protect their hearing.</a:t>
            </a:r>
          </a:p>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rgbClr val="1E252B"/>
              </a:solidFill>
              <a:effectLst/>
              <a:uLnTx/>
              <a:uFillTx/>
              <a:latin typeface="Arial"/>
              <a:ea typeface="+mn-ea"/>
              <a:cs typeface="+mn-cs"/>
            </a:endParaRPr>
          </a:p>
        </p:txBody>
      </p:sp>
      <p:sp>
        <p:nvSpPr>
          <p:cNvPr id="3" name="Title 2">
            <a:extLst>
              <a:ext uri="{FF2B5EF4-FFF2-40B4-BE49-F238E27FC236}">
                <a16:creationId xmlns:a16="http://schemas.microsoft.com/office/drawing/2014/main" id="{1BEA0C08-AD2A-4467-FC32-B54A7E709149}"/>
              </a:ext>
            </a:extLst>
          </p:cNvPr>
          <p:cNvSpPr txBox="1">
            <a:spLocks/>
          </p:cNvSpPr>
          <p:nvPr/>
        </p:nvSpPr>
        <p:spPr>
          <a:xfrm>
            <a:off x="323850" y="476249"/>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a:ln>
                  <a:noFill/>
                </a:ln>
                <a:solidFill>
                  <a:srgbClr val="1E252B"/>
                </a:solidFill>
                <a:effectLst/>
                <a:uLnTx/>
                <a:uFillTx/>
                <a:latin typeface="Arial"/>
                <a:ea typeface="+mj-ea"/>
                <a:cs typeface="+mj-cs"/>
              </a:rPr>
              <a:t>Highways health and safety hub</a:t>
            </a:r>
            <a:endParaRPr kumimoji="0" lang="en-GB"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4" name="Text Placeholder 3">
            <a:extLst>
              <a:ext uri="{FF2B5EF4-FFF2-40B4-BE49-F238E27FC236}">
                <a16:creationId xmlns:a16="http://schemas.microsoft.com/office/drawing/2014/main" id="{9CBE714A-1BD2-9FDD-73FE-6330159989A5}"/>
              </a:ext>
            </a:extLst>
          </p:cNvPr>
          <p:cNvSpPr txBox="1">
            <a:spLocks/>
          </p:cNvSpPr>
          <p:nvPr/>
        </p:nvSpPr>
        <p:spPr>
          <a:xfrm>
            <a:off x="323850" y="1217612"/>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pic>
        <p:nvPicPr>
          <p:cNvPr id="7" name="Picture 6">
            <a:extLst>
              <a:ext uri="{FF2B5EF4-FFF2-40B4-BE49-F238E27FC236}">
                <a16:creationId xmlns:a16="http://schemas.microsoft.com/office/drawing/2014/main" id="{07276DB2-E1DA-4FCE-9AD4-0A209FD80672}"/>
              </a:ext>
            </a:extLst>
          </p:cNvPr>
          <p:cNvPicPr>
            <a:picLocks noChangeAspect="1"/>
          </p:cNvPicPr>
          <p:nvPr/>
        </p:nvPicPr>
        <p:blipFill>
          <a:blip r:embed="rId3"/>
          <a:stretch>
            <a:fillRect/>
          </a:stretch>
        </p:blipFill>
        <p:spPr>
          <a:xfrm>
            <a:off x="9188679" y="135212"/>
            <a:ext cx="2816596" cy="1707028"/>
          </a:xfrm>
          <a:prstGeom prst="rect">
            <a:avLst/>
          </a:prstGeom>
        </p:spPr>
      </p:pic>
      <p:pic>
        <p:nvPicPr>
          <p:cNvPr id="8" name="Picture 7">
            <a:extLst>
              <a:ext uri="{FF2B5EF4-FFF2-40B4-BE49-F238E27FC236}">
                <a16:creationId xmlns:a16="http://schemas.microsoft.com/office/drawing/2014/main" id="{0F2CABD2-BB0E-C599-A4CB-254FEE0171E9}"/>
              </a:ext>
            </a:extLst>
          </p:cNvPr>
          <p:cNvPicPr>
            <a:picLocks noChangeAspect="1"/>
          </p:cNvPicPr>
          <p:nvPr/>
        </p:nvPicPr>
        <p:blipFill>
          <a:blip r:embed="rId4"/>
          <a:stretch>
            <a:fillRect/>
          </a:stretch>
        </p:blipFill>
        <p:spPr>
          <a:xfrm>
            <a:off x="8408323" y="3101450"/>
            <a:ext cx="3596952" cy="3621338"/>
          </a:xfrm>
          <a:prstGeom prst="rect">
            <a:avLst/>
          </a:prstGeom>
        </p:spPr>
      </p:pic>
    </p:spTree>
    <p:extLst>
      <p:ext uri="{BB962C8B-B14F-4D97-AF65-F5344CB8AC3E}">
        <p14:creationId xmlns:p14="http://schemas.microsoft.com/office/powerpoint/2010/main" val="3975820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A97D325-BE1B-150A-1B5B-F8EED63EB33C}"/>
              </a:ext>
            </a:extLst>
          </p:cNvPr>
          <p:cNvSpPr txBox="1">
            <a:spLocks/>
          </p:cNvSpPr>
          <p:nvPr/>
        </p:nvSpPr>
        <p:spPr>
          <a:xfrm>
            <a:off x="313911" y="229792"/>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dirty="0">
                <a:ln>
                  <a:noFill/>
                </a:ln>
                <a:solidFill>
                  <a:srgbClr val="1E252B"/>
                </a:solidFill>
                <a:effectLst/>
                <a:uLnTx/>
                <a:uFillTx/>
                <a:latin typeface="Arial"/>
                <a:ea typeface="+mj-ea"/>
                <a:cs typeface="+mj-cs"/>
              </a:rPr>
              <a:t>Highways Health and Safety HUB</a:t>
            </a:r>
            <a:endParaRPr kumimoji="0" lang="en-US"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3" name="Text Placeholder 9">
            <a:extLst>
              <a:ext uri="{FF2B5EF4-FFF2-40B4-BE49-F238E27FC236}">
                <a16:creationId xmlns:a16="http://schemas.microsoft.com/office/drawing/2014/main" id="{A8A227A9-7BE5-5FEB-DC17-0857B0CB7D1F}"/>
              </a:ext>
            </a:extLst>
          </p:cNvPr>
          <p:cNvSpPr txBox="1">
            <a:spLocks/>
          </p:cNvSpPr>
          <p:nvPr/>
        </p:nvSpPr>
        <p:spPr>
          <a:xfrm>
            <a:off x="313911" y="971155"/>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sp>
        <p:nvSpPr>
          <p:cNvPr id="5" name="TextBox 4">
            <a:extLst>
              <a:ext uri="{FF2B5EF4-FFF2-40B4-BE49-F238E27FC236}">
                <a16:creationId xmlns:a16="http://schemas.microsoft.com/office/drawing/2014/main" id="{669904B0-D2A1-1EC2-20DA-79F740B66C64}"/>
              </a:ext>
            </a:extLst>
          </p:cNvPr>
          <p:cNvSpPr txBox="1"/>
          <p:nvPr/>
        </p:nvSpPr>
        <p:spPr>
          <a:xfrm>
            <a:off x="1572720" y="2095682"/>
            <a:ext cx="2790558" cy="4316566"/>
          </a:xfrm>
          <a:prstGeom prst="rect">
            <a:avLst/>
          </a:prstGeom>
          <a:noFill/>
        </p:spPr>
        <p:txBody>
          <a:bodyPr wrap="square" rtlCol="0">
            <a:spAutoFit/>
          </a:bodyPr>
          <a:lstStyle/>
          <a:p>
            <a:pPr>
              <a:spcAft>
                <a:spcPts val="1200"/>
              </a:spcAft>
            </a:pPr>
            <a:r>
              <a:rPr lang="en-GB" sz="1200" b="1" dirty="0">
                <a:solidFill>
                  <a:srgbClr val="1E252B"/>
                </a:solidFill>
                <a:latin typeface="Arial"/>
              </a:rPr>
              <a:t>Design</a:t>
            </a:r>
          </a:p>
          <a:p>
            <a:pPr marL="342900" indent="-342900">
              <a:spcAft>
                <a:spcPts val="1200"/>
              </a:spcAft>
              <a:buFont typeface="+mj-lt"/>
              <a:buAutoNum type="arabicPeriod"/>
            </a:pPr>
            <a:r>
              <a:rPr lang="en-GB" sz="900" dirty="0">
                <a:solidFill>
                  <a:srgbClr val="1E252B"/>
                </a:solidFill>
                <a:latin typeface="Arial"/>
              </a:rPr>
              <a:t>Eliminate – Design-out noisy activities (e.g. cutting or fabricating off-site, no noise alternative processes)</a:t>
            </a:r>
          </a:p>
          <a:p>
            <a:pPr marL="342900" indent="-342900">
              <a:spcAft>
                <a:spcPts val="1200"/>
              </a:spcAft>
              <a:buFont typeface="+mj-lt"/>
              <a:buAutoNum type="arabicPeriod"/>
            </a:pPr>
            <a:r>
              <a:rPr lang="en-GB" sz="900" dirty="0">
                <a:solidFill>
                  <a:srgbClr val="1E252B"/>
                </a:solidFill>
                <a:latin typeface="Arial"/>
              </a:rPr>
              <a:t>Substitute – Design-in quieter process (e.g. bore piles rather than impact piling, or use of a rubber hammer rather than a metal)</a:t>
            </a:r>
          </a:p>
          <a:p>
            <a:pPr marL="342900" indent="-342900">
              <a:spcAft>
                <a:spcPts val="1200"/>
              </a:spcAft>
              <a:buFont typeface="+mj-lt"/>
              <a:buAutoNum type="arabicPeriod"/>
            </a:pPr>
            <a:r>
              <a:rPr lang="en-GB" sz="900" dirty="0">
                <a:solidFill>
                  <a:srgbClr val="1E252B"/>
                </a:solidFill>
                <a:latin typeface="Arial"/>
              </a:rPr>
              <a:t>Isolate –separating the noisy area from other workspaces i.e. using barriers or screens to block the direct path of sound; locating noise sources further away from workers</a:t>
            </a:r>
          </a:p>
          <a:p>
            <a:pPr marL="342900" indent="-342900">
              <a:spcAft>
                <a:spcPts val="1200"/>
              </a:spcAft>
              <a:buFont typeface="+mj-lt"/>
              <a:buAutoNum type="arabicPeriod"/>
            </a:pPr>
            <a:r>
              <a:rPr lang="en-GB" sz="900" dirty="0">
                <a:solidFill>
                  <a:srgbClr val="1E252B"/>
                </a:solidFill>
                <a:latin typeface="Arial"/>
              </a:rPr>
              <a:t>Engineering Controls – Changing processes i.e. use of diamond tip cutting systems that are quieter than other alternatives such as tungsten.</a:t>
            </a:r>
          </a:p>
          <a:p>
            <a:pPr marL="342900" indent="-342900">
              <a:spcAft>
                <a:spcPts val="1200"/>
              </a:spcAft>
              <a:buFont typeface="+mj-lt"/>
              <a:buAutoNum type="arabicPeriod"/>
            </a:pPr>
            <a:r>
              <a:rPr lang="en-GB" sz="900" dirty="0">
                <a:solidFill>
                  <a:srgbClr val="1E252B"/>
                </a:solidFill>
                <a:latin typeface="Arial"/>
              </a:rPr>
              <a:t>Admin Controls – PC to identify additional control methods to reduce noise through the way work is organised.</a:t>
            </a:r>
          </a:p>
          <a:p>
            <a:pPr marL="342900" indent="-342900">
              <a:spcAft>
                <a:spcPts val="1200"/>
              </a:spcAft>
              <a:buFont typeface="+mj-lt"/>
              <a:buAutoNum type="arabicPeriod"/>
            </a:pPr>
            <a:endParaRPr lang="en-GB" sz="900" dirty="0">
              <a:solidFill>
                <a:srgbClr val="1E252B"/>
              </a:solidFill>
              <a:latin typeface="Arial"/>
            </a:endParaRPr>
          </a:p>
          <a:p>
            <a:pPr marL="342900" indent="-342900">
              <a:spcAft>
                <a:spcPts val="1200"/>
              </a:spcAft>
              <a:buFont typeface="+mj-lt"/>
              <a:buAutoNum type="arabicPeriod"/>
            </a:pPr>
            <a:endParaRPr lang="en-GB" sz="1400" dirty="0" err="1">
              <a:solidFill>
                <a:srgbClr val="1E252B"/>
              </a:solidFill>
              <a:latin typeface="Arial"/>
            </a:endParaRPr>
          </a:p>
        </p:txBody>
      </p:sp>
      <p:sp>
        <p:nvSpPr>
          <p:cNvPr id="7" name="TextBox 6">
            <a:extLst>
              <a:ext uri="{FF2B5EF4-FFF2-40B4-BE49-F238E27FC236}">
                <a16:creationId xmlns:a16="http://schemas.microsoft.com/office/drawing/2014/main" id="{8FAAAFBB-264E-34ED-49E8-609650F69116}"/>
              </a:ext>
            </a:extLst>
          </p:cNvPr>
          <p:cNvSpPr txBox="1"/>
          <p:nvPr/>
        </p:nvSpPr>
        <p:spPr>
          <a:xfrm>
            <a:off x="244336" y="1645484"/>
            <a:ext cx="7451725" cy="307777"/>
          </a:xfrm>
          <a:prstGeom prst="rect">
            <a:avLst/>
          </a:prstGeom>
          <a:noFill/>
        </p:spPr>
        <p:txBody>
          <a:bodyPr wrap="square" rtlCol="0">
            <a:spAutoFit/>
          </a:bodyPr>
          <a:lstStyle/>
          <a:p>
            <a:r>
              <a:rPr lang="en-GB" sz="1400" dirty="0">
                <a:solidFill>
                  <a:srgbClr val="1E252B"/>
                </a:solidFill>
                <a:latin typeface="Arial"/>
              </a:rPr>
              <a:t>Below are some examples of above the line thinking during design regarding noise </a:t>
            </a:r>
          </a:p>
        </p:txBody>
      </p:sp>
      <p:pic>
        <p:nvPicPr>
          <p:cNvPr id="8" name="Picture 7">
            <a:extLst>
              <a:ext uri="{FF2B5EF4-FFF2-40B4-BE49-F238E27FC236}">
                <a16:creationId xmlns:a16="http://schemas.microsoft.com/office/drawing/2014/main" id="{92F616D3-568C-C8AC-A8FC-3C560F03A054}"/>
              </a:ext>
            </a:extLst>
          </p:cNvPr>
          <p:cNvPicPr>
            <a:picLocks noChangeAspect="1"/>
          </p:cNvPicPr>
          <p:nvPr/>
        </p:nvPicPr>
        <p:blipFill>
          <a:blip r:embed="rId2"/>
          <a:stretch>
            <a:fillRect/>
          </a:stretch>
        </p:blipFill>
        <p:spPr>
          <a:xfrm>
            <a:off x="4666993" y="2303174"/>
            <a:ext cx="7346317" cy="4078577"/>
          </a:xfrm>
          <a:prstGeom prst="rect">
            <a:avLst/>
          </a:prstGeom>
        </p:spPr>
      </p:pic>
      <p:cxnSp>
        <p:nvCxnSpPr>
          <p:cNvPr id="6" name="Straight Connector 5">
            <a:extLst>
              <a:ext uri="{FF2B5EF4-FFF2-40B4-BE49-F238E27FC236}">
                <a16:creationId xmlns:a16="http://schemas.microsoft.com/office/drawing/2014/main" id="{6F039196-8A1B-4137-A57C-57456A22394C}"/>
              </a:ext>
            </a:extLst>
          </p:cNvPr>
          <p:cNvCxnSpPr>
            <a:cxnSpLocks/>
          </p:cNvCxnSpPr>
          <p:nvPr/>
        </p:nvCxnSpPr>
        <p:spPr>
          <a:xfrm>
            <a:off x="1709531" y="5026969"/>
            <a:ext cx="3258818" cy="0"/>
          </a:xfrm>
          <a:prstGeom prst="line">
            <a:avLst/>
          </a:prstGeom>
          <a:noFill/>
          <a:ln w="34925" cap="flat" cmpd="sng" algn="ctr">
            <a:solidFill>
              <a:srgbClr val="37AB7F"/>
            </a:solidFill>
            <a:prstDash val="sysDash"/>
            <a:miter lim="800000"/>
          </a:ln>
          <a:effectLst/>
        </p:spPr>
      </p:cxnSp>
      <p:pic>
        <p:nvPicPr>
          <p:cNvPr id="4" name="Picture 3">
            <a:extLst>
              <a:ext uri="{FF2B5EF4-FFF2-40B4-BE49-F238E27FC236}">
                <a16:creationId xmlns:a16="http://schemas.microsoft.com/office/drawing/2014/main" id="{34CF71AF-4899-1242-FFB4-61EB7BC23ED3}"/>
              </a:ext>
            </a:extLst>
          </p:cNvPr>
          <p:cNvPicPr>
            <a:picLocks noChangeAspect="1"/>
          </p:cNvPicPr>
          <p:nvPr/>
        </p:nvPicPr>
        <p:blipFill>
          <a:blip r:embed="rId3"/>
          <a:stretch>
            <a:fillRect/>
          </a:stretch>
        </p:blipFill>
        <p:spPr>
          <a:xfrm>
            <a:off x="9196714" y="92344"/>
            <a:ext cx="2816596" cy="1707028"/>
          </a:xfrm>
          <a:prstGeom prst="rect">
            <a:avLst/>
          </a:prstGeom>
        </p:spPr>
      </p:pic>
    </p:spTree>
    <p:extLst>
      <p:ext uri="{BB962C8B-B14F-4D97-AF65-F5344CB8AC3E}">
        <p14:creationId xmlns:p14="http://schemas.microsoft.com/office/powerpoint/2010/main" val="3018638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84FCBB-6ABE-EAC9-01F6-14B3BDAFEA70}"/>
              </a:ext>
            </a:extLst>
          </p:cNvPr>
          <p:cNvSpPr txBox="1">
            <a:spLocks/>
          </p:cNvSpPr>
          <p:nvPr/>
        </p:nvSpPr>
        <p:spPr>
          <a:xfrm>
            <a:off x="323850" y="328198"/>
            <a:ext cx="7451725" cy="74136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2500" b="1" kern="1200" cap="all" spc="3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all" spc="30" normalizeH="0" baseline="0" noProof="0">
                <a:ln>
                  <a:noFill/>
                </a:ln>
                <a:solidFill>
                  <a:srgbClr val="1E252B"/>
                </a:solidFill>
                <a:effectLst/>
                <a:uLnTx/>
                <a:uFillTx/>
                <a:latin typeface="Arial"/>
                <a:ea typeface="+mj-ea"/>
                <a:cs typeface="+mj-cs"/>
              </a:rPr>
              <a:t>Highways Health and Safety HUB</a:t>
            </a:r>
            <a:endParaRPr kumimoji="0" lang="en-US" sz="2500" b="1" i="0" u="none" strike="noStrike" kern="1200" cap="all" spc="30" normalizeH="0" baseline="0" noProof="0" dirty="0">
              <a:ln>
                <a:noFill/>
              </a:ln>
              <a:solidFill>
                <a:srgbClr val="1E252B"/>
              </a:solidFill>
              <a:effectLst/>
              <a:uLnTx/>
              <a:uFillTx/>
              <a:latin typeface="Arial"/>
              <a:ea typeface="+mj-ea"/>
              <a:cs typeface="+mj-cs"/>
            </a:endParaRPr>
          </a:p>
        </p:txBody>
      </p:sp>
      <p:sp>
        <p:nvSpPr>
          <p:cNvPr id="3" name="Text Placeholder 9">
            <a:extLst>
              <a:ext uri="{FF2B5EF4-FFF2-40B4-BE49-F238E27FC236}">
                <a16:creationId xmlns:a16="http://schemas.microsoft.com/office/drawing/2014/main" id="{5127480C-85B4-AB10-E4D7-4CC5A7B70A08}"/>
              </a:ext>
            </a:extLst>
          </p:cNvPr>
          <p:cNvSpPr txBox="1">
            <a:spLocks/>
          </p:cNvSpPr>
          <p:nvPr/>
        </p:nvSpPr>
        <p:spPr>
          <a:xfrm>
            <a:off x="323850" y="1069561"/>
            <a:ext cx="7451725" cy="349913"/>
          </a:xfrm>
          <a:prstGeom prst="rect">
            <a:avLst/>
          </a:prstGeom>
        </p:spPr>
        <p:txBody>
          <a:bodyPr vert="horz" lIns="0" tIns="45720" rIns="0" bIns="45720" rtlCol="0" anchor="ctr">
            <a:normAutofit/>
          </a:bodyPr>
          <a:lst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800" b="0" kern="1200" spc="30" baseline="0">
                <a:solidFill>
                  <a:schemeClr val="tx1"/>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300"/>
              </a:spcAft>
              <a:buClrTx/>
              <a:buSzTx/>
              <a:buFont typeface="Arial" panose="020B0604020202020204" pitchFamily="34" charset="0"/>
              <a:buNone/>
              <a:tabLst/>
              <a:defRPr/>
            </a:pPr>
            <a:r>
              <a:rPr kumimoji="0" lang="en-GB" sz="1800" b="0" i="0" u="none" strike="noStrike" kern="1200" cap="none" spc="30" normalizeH="0" baseline="0" noProof="0">
                <a:ln>
                  <a:noFill/>
                </a:ln>
                <a:solidFill>
                  <a:srgbClr val="1E252B"/>
                </a:solidFill>
                <a:effectLst/>
                <a:uLnTx/>
                <a:uFillTx/>
                <a:latin typeface="Arial"/>
                <a:ea typeface="+mn-ea"/>
                <a:cs typeface="+mn-cs"/>
              </a:rPr>
              <a:t>NOISE</a:t>
            </a:r>
            <a:endParaRPr kumimoji="0" lang="en-GB" sz="1800" b="0" i="0" u="none" strike="noStrike" kern="1200" cap="none" spc="30" normalizeH="0" baseline="0" noProof="0" dirty="0">
              <a:ln>
                <a:noFill/>
              </a:ln>
              <a:solidFill>
                <a:srgbClr val="1E252B"/>
              </a:solidFill>
              <a:effectLst/>
              <a:uLnTx/>
              <a:uFillTx/>
              <a:latin typeface="Arial"/>
              <a:ea typeface="+mn-ea"/>
              <a:cs typeface="+mn-cs"/>
            </a:endParaRPr>
          </a:p>
        </p:txBody>
      </p:sp>
      <p:sp>
        <p:nvSpPr>
          <p:cNvPr id="5" name="TextBox 4">
            <a:extLst>
              <a:ext uri="{FF2B5EF4-FFF2-40B4-BE49-F238E27FC236}">
                <a16:creationId xmlns:a16="http://schemas.microsoft.com/office/drawing/2014/main" id="{9D5CFC18-1713-D8A8-6142-F9FA34CF74DD}"/>
              </a:ext>
            </a:extLst>
          </p:cNvPr>
          <p:cNvSpPr txBox="1"/>
          <p:nvPr/>
        </p:nvSpPr>
        <p:spPr>
          <a:xfrm>
            <a:off x="815009" y="2348623"/>
            <a:ext cx="3163340" cy="4224233"/>
          </a:xfrm>
          <a:prstGeom prst="rect">
            <a:avLst/>
          </a:prstGeom>
          <a:noFill/>
        </p:spPr>
        <p:txBody>
          <a:bodyPr wrap="square" rtlCol="0">
            <a:spAutoFit/>
          </a:bodyPr>
          <a:lstStyle/>
          <a:p>
            <a:pPr>
              <a:spcAft>
                <a:spcPts val="1200"/>
              </a:spcAft>
            </a:pPr>
            <a:r>
              <a:rPr lang="en-GB" sz="1200" b="1" dirty="0">
                <a:solidFill>
                  <a:srgbClr val="1E252B"/>
                </a:solidFill>
                <a:latin typeface="Arial"/>
              </a:rPr>
              <a:t>Construction and Maintenance</a:t>
            </a:r>
            <a:endParaRPr lang="en-GB" sz="1050" dirty="0">
              <a:solidFill>
                <a:srgbClr val="1E252B"/>
              </a:solidFill>
              <a:latin typeface="Arial"/>
            </a:endParaRPr>
          </a:p>
          <a:p>
            <a:pPr marL="228600" indent="-228600">
              <a:spcAft>
                <a:spcPts val="1200"/>
              </a:spcAft>
              <a:buFont typeface="+mj-lt"/>
              <a:buAutoNum type="arabicPeriod"/>
            </a:pPr>
            <a:r>
              <a:rPr lang="en-GB" sz="900" dirty="0">
                <a:solidFill>
                  <a:sysClr val="windowText" lastClr="000000">
                    <a:hueOff val="0"/>
                    <a:satOff val="0"/>
                    <a:lumOff val="0"/>
                    <a:alphaOff val="0"/>
                  </a:sysClr>
                </a:solidFill>
                <a:latin typeface="Arial"/>
              </a:rPr>
              <a:t>Eliminate – Know the ‘noisy’ tasks/processes/machinery and understand if the activity or source is necessary.</a:t>
            </a:r>
          </a:p>
          <a:p>
            <a:pPr marL="228600" indent="-228600">
              <a:spcAft>
                <a:spcPts val="1200"/>
              </a:spcAft>
              <a:buFont typeface="+mj-lt"/>
              <a:buAutoNum type="arabicPeriod"/>
            </a:pPr>
            <a:r>
              <a:rPr lang="en-GB" sz="900" dirty="0">
                <a:solidFill>
                  <a:sysClr val="windowText" lastClr="000000">
                    <a:hueOff val="0"/>
                    <a:satOff val="0"/>
                    <a:lumOff val="0"/>
                    <a:alphaOff val="0"/>
                  </a:sysClr>
                </a:solidFill>
                <a:latin typeface="Arial"/>
              </a:rPr>
              <a:t>Substitute – Buy Quiet - use manufacturers data to help determine quieter plant, equipment and tools. Switch things off when not in use</a:t>
            </a:r>
          </a:p>
          <a:p>
            <a:pPr marL="228600" indent="-228600">
              <a:spcAft>
                <a:spcPts val="1200"/>
              </a:spcAft>
              <a:buFont typeface="+mj-lt"/>
              <a:buAutoNum type="arabicPeriod"/>
            </a:pPr>
            <a:r>
              <a:rPr lang="en-GB" sz="900" dirty="0">
                <a:solidFill>
                  <a:sysClr val="windowText" lastClr="000000">
                    <a:hueOff val="0"/>
                    <a:satOff val="0"/>
                    <a:lumOff val="0"/>
                    <a:alphaOff val="0"/>
                  </a:sysClr>
                </a:solidFill>
                <a:latin typeface="Arial"/>
              </a:rPr>
              <a:t>Isolate – Use barriers, screens or enclosures around noisy area; Use noise absorption materials; Keep on top of maintenance and repair; Using electrically powered tools and equipment</a:t>
            </a:r>
          </a:p>
          <a:p>
            <a:pPr marL="228600" indent="-228600">
              <a:spcAft>
                <a:spcPts val="1200"/>
              </a:spcAft>
              <a:buFont typeface="+mj-lt"/>
              <a:buAutoNum type="arabicPeriod"/>
            </a:pPr>
            <a:r>
              <a:rPr lang="en-GB" sz="900" dirty="0">
                <a:solidFill>
                  <a:sysClr val="windowText" lastClr="000000">
                    <a:hueOff val="0"/>
                    <a:satOff val="0"/>
                    <a:lumOff val="0"/>
                    <a:alphaOff val="0"/>
                  </a:sysClr>
                </a:solidFill>
                <a:latin typeface="Arial"/>
              </a:rPr>
              <a:t>Engineering Controls – Use low-noise machinery; use enclosures around noisy processes maintain and lubricate plant and equipment</a:t>
            </a:r>
            <a:endParaRPr lang="en-GB" sz="900" dirty="0">
              <a:solidFill>
                <a:srgbClr val="1E252B"/>
              </a:solidFill>
              <a:latin typeface="Arial"/>
            </a:endParaRPr>
          </a:p>
          <a:p>
            <a:pPr marL="228600" indent="-228600">
              <a:spcAft>
                <a:spcPts val="1200"/>
              </a:spcAft>
              <a:buFont typeface="+mj-lt"/>
              <a:buAutoNum type="arabicPeriod"/>
            </a:pPr>
            <a:r>
              <a:rPr lang="en-GB" sz="900" dirty="0">
                <a:solidFill>
                  <a:sysClr val="windowText" lastClr="000000">
                    <a:hueOff val="0"/>
                    <a:satOff val="0"/>
                    <a:lumOff val="0"/>
                    <a:alphaOff val="0"/>
                  </a:sysClr>
                </a:solidFill>
                <a:latin typeface="Arial"/>
              </a:rPr>
              <a:t>Admin Controls- Segregate noisy work areas and remove those in the vicinity, where possible; Plan and organise work areas to reduce sound by implementing time restrictions; Signage and warning around site and on equipment/plant powered tools and equipment</a:t>
            </a:r>
          </a:p>
          <a:p>
            <a:pPr marL="228600" indent="-228600">
              <a:spcAft>
                <a:spcPts val="1200"/>
              </a:spcAft>
              <a:buFont typeface="+mj-lt"/>
              <a:buAutoNum type="arabicPeriod"/>
            </a:pPr>
            <a:r>
              <a:rPr lang="en-GB" sz="900" dirty="0">
                <a:solidFill>
                  <a:sysClr val="windowText" lastClr="000000">
                    <a:hueOff val="0"/>
                    <a:satOff val="0"/>
                    <a:lumOff val="0"/>
                    <a:alphaOff val="0"/>
                  </a:sysClr>
                </a:solidFill>
                <a:latin typeface="Arial"/>
              </a:rPr>
              <a:t>PPE – Adequate and suitable against the risk, for the person and environment; Provides good fit for wearer with protection of correct type; Training and supervision</a:t>
            </a:r>
            <a:endParaRPr lang="en-GB" sz="1400" dirty="0">
              <a:solidFill>
                <a:srgbClr val="1E252B"/>
              </a:solidFill>
              <a:latin typeface="Arial"/>
            </a:endParaRPr>
          </a:p>
        </p:txBody>
      </p:sp>
      <p:sp>
        <p:nvSpPr>
          <p:cNvPr id="7" name="TextBox 6">
            <a:extLst>
              <a:ext uri="{FF2B5EF4-FFF2-40B4-BE49-F238E27FC236}">
                <a16:creationId xmlns:a16="http://schemas.microsoft.com/office/drawing/2014/main" id="{E69A5596-3ACF-F78A-6D45-1DD82427F0F3}"/>
              </a:ext>
            </a:extLst>
          </p:cNvPr>
          <p:cNvSpPr txBox="1"/>
          <p:nvPr/>
        </p:nvSpPr>
        <p:spPr>
          <a:xfrm>
            <a:off x="254276" y="1526360"/>
            <a:ext cx="8610747" cy="307777"/>
          </a:xfrm>
          <a:prstGeom prst="rect">
            <a:avLst/>
          </a:prstGeom>
          <a:noFill/>
        </p:spPr>
        <p:txBody>
          <a:bodyPr wrap="square" rtlCol="0">
            <a:spAutoFit/>
          </a:bodyPr>
          <a:lstStyle/>
          <a:p>
            <a:r>
              <a:rPr lang="en-GB" sz="1400" dirty="0">
                <a:solidFill>
                  <a:srgbClr val="1E252B"/>
                </a:solidFill>
                <a:latin typeface="Arial"/>
              </a:rPr>
              <a:t>Below are some examples of above the line thinking during Construction and Maintenance regarding Noise </a:t>
            </a:r>
          </a:p>
        </p:txBody>
      </p:sp>
      <p:pic>
        <p:nvPicPr>
          <p:cNvPr id="8" name="Picture 7">
            <a:extLst>
              <a:ext uri="{FF2B5EF4-FFF2-40B4-BE49-F238E27FC236}">
                <a16:creationId xmlns:a16="http://schemas.microsoft.com/office/drawing/2014/main" id="{65DCB7A1-1EDD-FADC-026C-F47981430576}"/>
              </a:ext>
            </a:extLst>
          </p:cNvPr>
          <p:cNvPicPr>
            <a:picLocks noChangeAspect="1"/>
          </p:cNvPicPr>
          <p:nvPr/>
        </p:nvPicPr>
        <p:blipFill>
          <a:blip r:embed="rId2"/>
          <a:stretch>
            <a:fillRect/>
          </a:stretch>
        </p:blipFill>
        <p:spPr>
          <a:xfrm>
            <a:off x="3888898" y="2160837"/>
            <a:ext cx="8071804" cy="4377307"/>
          </a:xfrm>
          <a:prstGeom prst="rect">
            <a:avLst/>
          </a:prstGeom>
        </p:spPr>
      </p:pic>
      <p:cxnSp>
        <p:nvCxnSpPr>
          <p:cNvPr id="6" name="Straight Connector 5">
            <a:extLst>
              <a:ext uri="{FF2B5EF4-FFF2-40B4-BE49-F238E27FC236}">
                <a16:creationId xmlns:a16="http://schemas.microsoft.com/office/drawing/2014/main" id="{C0BBE180-1359-E172-75D1-9B36C8F2E724}"/>
              </a:ext>
            </a:extLst>
          </p:cNvPr>
          <p:cNvCxnSpPr>
            <a:cxnSpLocks/>
          </p:cNvCxnSpPr>
          <p:nvPr/>
        </p:nvCxnSpPr>
        <p:spPr>
          <a:xfrm>
            <a:off x="646043" y="5043701"/>
            <a:ext cx="3626566" cy="0"/>
          </a:xfrm>
          <a:prstGeom prst="line">
            <a:avLst/>
          </a:prstGeom>
          <a:noFill/>
          <a:ln w="34925" cap="flat" cmpd="sng" algn="ctr">
            <a:solidFill>
              <a:srgbClr val="37AB7F"/>
            </a:solidFill>
            <a:prstDash val="sysDash"/>
            <a:miter lim="800000"/>
          </a:ln>
          <a:effectLst/>
        </p:spPr>
      </p:cxnSp>
      <p:pic>
        <p:nvPicPr>
          <p:cNvPr id="4" name="Picture 3">
            <a:extLst>
              <a:ext uri="{FF2B5EF4-FFF2-40B4-BE49-F238E27FC236}">
                <a16:creationId xmlns:a16="http://schemas.microsoft.com/office/drawing/2014/main" id="{78E59FA0-03CD-1342-19FF-8F9CDDFE41B8}"/>
              </a:ext>
            </a:extLst>
          </p:cNvPr>
          <p:cNvPicPr>
            <a:picLocks noChangeAspect="1"/>
          </p:cNvPicPr>
          <p:nvPr/>
        </p:nvPicPr>
        <p:blipFill>
          <a:blip r:embed="rId3"/>
          <a:stretch>
            <a:fillRect/>
          </a:stretch>
        </p:blipFill>
        <p:spPr>
          <a:xfrm>
            <a:off x="9144106" y="127109"/>
            <a:ext cx="2816596" cy="1707028"/>
          </a:xfrm>
          <a:prstGeom prst="rect">
            <a:avLst/>
          </a:prstGeom>
        </p:spPr>
      </p:pic>
    </p:spTree>
    <p:extLst>
      <p:ext uri="{BB962C8B-B14F-4D97-AF65-F5344CB8AC3E}">
        <p14:creationId xmlns:p14="http://schemas.microsoft.com/office/powerpoint/2010/main" val="3973997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666874038F8A43875216E505BD6F7B" ma:contentTypeVersion="2" ma:contentTypeDescription="Create a new document." ma:contentTypeScope="" ma:versionID="d36735487e0456fcdb1fcd8c3c9f2dcd">
  <xsd:schema xmlns:xsd="http://www.w3.org/2001/XMLSchema" xmlns:xs="http://www.w3.org/2001/XMLSchema" xmlns:p="http://schemas.microsoft.com/office/2006/metadata/properties" xmlns:ns2="fc44e6b5-e3f0-4eb9-9c03-f1f2246a4b01" targetNamespace="http://schemas.microsoft.com/office/2006/metadata/properties" ma:root="true" ma:fieldsID="f46835e01e23cfea431ba647bcd33d3e" ns2:_="">
    <xsd:import namespace="fc44e6b5-e3f0-4eb9-9c03-f1f2246a4b0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44e6b5-e3f0-4eb9-9c03-f1f2246a4b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6DD789-1CA1-4AE4-89F8-5FE719010148}">
  <ds:schemaRefs>
    <ds:schemaRef ds:uri="http://schemas.microsoft.com/sharepoint/v3/contenttype/forms"/>
  </ds:schemaRefs>
</ds:datastoreItem>
</file>

<file path=customXml/itemProps2.xml><?xml version="1.0" encoding="utf-8"?>
<ds:datastoreItem xmlns:ds="http://schemas.openxmlformats.org/officeDocument/2006/customXml" ds:itemID="{E0A9ABF2-BB90-4B90-97CC-7F78CA746927}">
  <ds:schemaRefs>
    <ds:schemaRef ds:uri="http://schemas.openxmlformats.org/package/2006/metadata/core-properties"/>
    <ds:schemaRef ds:uri="http://purl.org/dc/terms/"/>
    <ds:schemaRef ds:uri="http://schemas.microsoft.com/office/infopath/2007/PartnerControls"/>
    <ds:schemaRef ds:uri="fc44e6b5-e3f0-4eb9-9c03-f1f2246a4b01"/>
    <ds:schemaRef ds:uri="http://purl.org/dc/elements/1.1/"/>
    <ds:schemaRef ds:uri="http://www.w3.org/XML/1998/namespace"/>
    <ds:schemaRef ds:uri="http://purl.org/dc/dcmitype/"/>
    <ds:schemaRef ds:uri="http://schemas.microsoft.com/office/2006/metadata/properties"/>
    <ds:schemaRef ds:uri="http://schemas.microsoft.com/office/2006/documentManagement/types"/>
  </ds:schemaRefs>
</ds:datastoreItem>
</file>

<file path=customXml/itemProps3.xml><?xml version="1.0" encoding="utf-8"?>
<ds:datastoreItem xmlns:ds="http://schemas.openxmlformats.org/officeDocument/2006/customXml" ds:itemID="{9E133B44-8314-47E8-8C2B-6A2F3A39B9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44e6b5-e3f0-4eb9-9c03-f1f2246a4b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35164</TotalTime>
  <Words>1324</Words>
  <Application>Microsoft Office PowerPoint</Application>
  <PresentationFormat>Widescreen</PresentationFormat>
  <Paragraphs>148</Paragraphs>
  <Slides>16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slide</dc:title>
  <dc:creator>Andrew Cox</dc:creator>
  <cp:lastModifiedBy>Pilkington, John</cp:lastModifiedBy>
  <cp:revision>12</cp:revision>
  <cp:lastPrinted>2023-03-20T16:22:55Z</cp:lastPrinted>
  <dcterms:created xsi:type="dcterms:W3CDTF">2022-05-04T10:47:42Z</dcterms:created>
  <dcterms:modified xsi:type="dcterms:W3CDTF">2023-10-09T08:04:07Z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0x01010032666874038F8A43875216E505BD6F7B</vt:lpwstr>
  </property>
  <property fmtid="{D5CDD505-2E9C-101B-9397-08002B2CF9AE}" pid="3" name="DocRiskLevel">
    <vt:lpwstr/>
  </property>
  <property fmtid="{D5CDD505-2E9C-101B-9397-08002B2CF9AE}" pid="4" name="DocRiskLevelWizardText">
    <vt:lpwstr>Atkins Baseline</vt:lpwstr>
  </property>
  <property fmtid="{D5CDD505-2E9C-101B-9397-08002B2CF9AE}" pid="5" name="DocRiskLevelWizardMarker">
    <vt:lpwstr/>
  </property>
</Properties>
</file>