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97" r:id="rId1"/>
  </p:sldMasterIdLst>
  <p:notesMasterIdLst>
    <p:notesMasterId r:id="rId15"/>
  </p:notesMasterIdLst>
  <p:handoutMasterIdLst>
    <p:handoutMasterId r:id="rId16"/>
  </p:handoutMasterIdLst>
  <p:sldIdLst>
    <p:sldId id="346" r:id="rId2"/>
    <p:sldId id="342" r:id="rId3"/>
    <p:sldId id="306" r:id="rId4"/>
    <p:sldId id="352" r:id="rId5"/>
    <p:sldId id="309" r:id="rId6"/>
    <p:sldId id="355" r:id="rId7"/>
    <p:sldId id="347" r:id="rId8"/>
    <p:sldId id="348" r:id="rId9"/>
    <p:sldId id="344" r:id="rId10"/>
    <p:sldId id="353" r:id="rId11"/>
    <p:sldId id="354" r:id="rId12"/>
    <p:sldId id="349" r:id="rId13"/>
    <p:sldId id="351" r:id="rId14"/>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rgbClr val="003399"/>
        </a:solidFill>
        <a:latin typeface="Trebuchet MS" charset="0"/>
        <a:ea typeface="ＭＳ Ｐゴシック" charset="0"/>
        <a:cs typeface="ＭＳ Ｐゴシック" charset="0"/>
      </a:defRPr>
    </a:lvl1pPr>
    <a:lvl2pPr marL="457200" algn="l" rtl="0" eaLnBrk="0" fontAlgn="base" hangingPunct="0">
      <a:spcBef>
        <a:spcPct val="0"/>
      </a:spcBef>
      <a:spcAft>
        <a:spcPct val="0"/>
      </a:spcAft>
      <a:defRPr sz="2400" kern="1200">
        <a:solidFill>
          <a:srgbClr val="003399"/>
        </a:solidFill>
        <a:latin typeface="Trebuchet MS" charset="0"/>
        <a:ea typeface="ＭＳ Ｐゴシック" charset="0"/>
        <a:cs typeface="ＭＳ Ｐゴシック" charset="0"/>
      </a:defRPr>
    </a:lvl2pPr>
    <a:lvl3pPr marL="914400" algn="l" rtl="0" eaLnBrk="0" fontAlgn="base" hangingPunct="0">
      <a:spcBef>
        <a:spcPct val="0"/>
      </a:spcBef>
      <a:spcAft>
        <a:spcPct val="0"/>
      </a:spcAft>
      <a:defRPr sz="2400" kern="1200">
        <a:solidFill>
          <a:srgbClr val="003399"/>
        </a:solidFill>
        <a:latin typeface="Trebuchet MS" charset="0"/>
        <a:ea typeface="ＭＳ Ｐゴシック" charset="0"/>
        <a:cs typeface="ＭＳ Ｐゴシック" charset="0"/>
      </a:defRPr>
    </a:lvl3pPr>
    <a:lvl4pPr marL="1371600" algn="l" rtl="0" eaLnBrk="0" fontAlgn="base" hangingPunct="0">
      <a:spcBef>
        <a:spcPct val="0"/>
      </a:spcBef>
      <a:spcAft>
        <a:spcPct val="0"/>
      </a:spcAft>
      <a:defRPr sz="2400" kern="1200">
        <a:solidFill>
          <a:srgbClr val="003399"/>
        </a:solidFill>
        <a:latin typeface="Trebuchet MS" charset="0"/>
        <a:ea typeface="ＭＳ Ｐゴシック" charset="0"/>
        <a:cs typeface="ＭＳ Ｐゴシック" charset="0"/>
      </a:defRPr>
    </a:lvl4pPr>
    <a:lvl5pPr marL="1828800" algn="l" rtl="0" eaLnBrk="0" fontAlgn="base" hangingPunct="0">
      <a:spcBef>
        <a:spcPct val="0"/>
      </a:spcBef>
      <a:spcAft>
        <a:spcPct val="0"/>
      </a:spcAft>
      <a:defRPr sz="2400" kern="1200">
        <a:solidFill>
          <a:srgbClr val="003399"/>
        </a:solidFill>
        <a:latin typeface="Trebuchet MS" charset="0"/>
        <a:ea typeface="ＭＳ Ｐゴシック" charset="0"/>
        <a:cs typeface="ＭＳ Ｐゴシック" charset="0"/>
      </a:defRPr>
    </a:lvl5pPr>
    <a:lvl6pPr marL="2286000" algn="l" defTabSz="457200" rtl="0" eaLnBrk="1" latinLnBrk="0" hangingPunct="1">
      <a:defRPr sz="2400" kern="1200">
        <a:solidFill>
          <a:srgbClr val="003399"/>
        </a:solidFill>
        <a:latin typeface="Trebuchet MS" charset="0"/>
        <a:ea typeface="ＭＳ Ｐゴシック" charset="0"/>
        <a:cs typeface="ＭＳ Ｐゴシック" charset="0"/>
      </a:defRPr>
    </a:lvl6pPr>
    <a:lvl7pPr marL="2743200" algn="l" defTabSz="457200" rtl="0" eaLnBrk="1" latinLnBrk="0" hangingPunct="1">
      <a:defRPr sz="2400" kern="1200">
        <a:solidFill>
          <a:srgbClr val="003399"/>
        </a:solidFill>
        <a:latin typeface="Trebuchet MS" charset="0"/>
        <a:ea typeface="ＭＳ Ｐゴシック" charset="0"/>
        <a:cs typeface="ＭＳ Ｐゴシック" charset="0"/>
      </a:defRPr>
    </a:lvl7pPr>
    <a:lvl8pPr marL="3200400" algn="l" defTabSz="457200" rtl="0" eaLnBrk="1" latinLnBrk="0" hangingPunct="1">
      <a:defRPr sz="2400" kern="1200">
        <a:solidFill>
          <a:srgbClr val="003399"/>
        </a:solidFill>
        <a:latin typeface="Trebuchet MS" charset="0"/>
        <a:ea typeface="ＭＳ Ｐゴシック" charset="0"/>
        <a:cs typeface="ＭＳ Ｐゴシック" charset="0"/>
      </a:defRPr>
    </a:lvl8pPr>
    <a:lvl9pPr marL="3657600" algn="l" defTabSz="457200" rtl="0" eaLnBrk="1" latinLnBrk="0" hangingPunct="1">
      <a:defRPr sz="2400" kern="1200">
        <a:solidFill>
          <a:srgbClr val="003399"/>
        </a:solidFill>
        <a:latin typeface="Trebuchet MS" charset="0"/>
        <a:ea typeface="ＭＳ Ｐゴシック" charset="0"/>
        <a:cs typeface="ＭＳ Ｐゴシック"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uhammedMashud" initials="M" lastIdx="2" clrIdx="0"/>
  <p:cmAuthor id="1" name="andymccarroll" initials="A" lastIdx="10" clrIdx="1"/>
  <p:cmAuthor id="2" name="Sarah Smith" initials="SS"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2E2E2E"/>
    <a:srgbClr val="7297B0"/>
    <a:srgbClr val="0069D2"/>
    <a:srgbClr val="00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68457" autoAdjust="0"/>
  </p:normalViewPr>
  <p:slideViewPr>
    <p:cSldViewPr snapToGrid="0" snapToObjects="1">
      <p:cViewPr>
        <p:scale>
          <a:sx n="80" d="100"/>
          <a:sy n="80" d="100"/>
        </p:scale>
        <p:origin x="594" y="-54"/>
      </p:cViewPr>
      <p:guideLst>
        <p:guide orient="horz" pos="2160"/>
        <p:guide pos="2880"/>
      </p:guideLst>
    </p:cSldViewPr>
  </p:slideViewPr>
  <p:outlineViewPr>
    <p:cViewPr>
      <p:scale>
        <a:sx n="33" d="100"/>
        <a:sy n="33" d="100"/>
      </p:scale>
      <p:origin x="0" y="39544"/>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8" d="100"/>
          <a:sy n="88" d="100"/>
        </p:scale>
        <p:origin x="-387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569C4CC-0674-4345-8C0C-7EDDB81BD4FF}" type="datetimeFigureOut">
              <a:rPr lang="en-US" smtClean="0"/>
              <a:pPr/>
              <a:t>7/22/2016</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74C8DFE-9268-4641-9432-7DC145513012}" type="slidenum">
              <a:rPr lang="en-GB" smtClean="0"/>
              <a:pPr/>
              <a:t>‹#›</a:t>
            </a:fld>
            <a:endParaRPr lang="en-GB" dirty="0"/>
          </a:p>
        </p:txBody>
      </p:sp>
    </p:spTree>
    <p:extLst>
      <p:ext uri="{BB962C8B-B14F-4D97-AF65-F5344CB8AC3E}">
        <p14:creationId xmlns:p14="http://schemas.microsoft.com/office/powerpoint/2010/main" val="2942185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4D3681-2936-1046-A677-1B776ACC9B9F}" type="datetimeFigureOut">
              <a:rPr lang="en-US" smtClean="0"/>
              <a:pPr/>
              <a:t>7/22/2016</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64BB45-1B73-0D44-A4A3-BA780C259DC7}" type="slidenum">
              <a:rPr lang="en-GB" smtClean="0"/>
              <a:pPr/>
              <a:t>‹#›</a:t>
            </a:fld>
            <a:endParaRPr lang="en-GB" dirty="0"/>
          </a:p>
        </p:txBody>
      </p:sp>
    </p:spTree>
    <p:extLst>
      <p:ext uri="{BB962C8B-B14F-4D97-AF65-F5344CB8AC3E}">
        <p14:creationId xmlns:p14="http://schemas.microsoft.com/office/powerpoint/2010/main" val="300541243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Introduce yourself and the toolbox talk </a:t>
            </a:r>
          </a:p>
          <a:p>
            <a:r>
              <a:rPr lang="en-GB" sz="1200" kern="1200" dirty="0" smtClean="0">
                <a:solidFill>
                  <a:schemeClr val="tx1"/>
                </a:solidFill>
                <a:effectLst/>
                <a:latin typeface="+mn-lt"/>
                <a:ea typeface="+mn-ea"/>
                <a:cs typeface="+mn-cs"/>
              </a:rPr>
              <a:t>Explain how long the talk will take and cover what will be discussed</a:t>
            </a:r>
            <a:endParaRPr lang="en-GB"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You will need to know what your company’s policy is on </a:t>
            </a:r>
            <a:r>
              <a:rPr lang="en-GB" sz="1200" u="sng" kern="1200" dirty="0" smtClean="0">
                <a:solidFill>
                  <a:schemeClr val="tx1"/>
                </a:solidFill>
                <a:effectLst/>
                <a:latin typeface="+mn-lt"/>
                <a:ea typeface="+mn-ea"/>
                <a:cs typeface="+mn-cs"/>
              </a:rPr>
              <a:t>working</a:t>
            </a:r>
            <a:r>
              <a:rPr lang="en-GB" sz="1200" u="sng" kern="1200" baseline="0" dirty="0" smtClean="0">
                <a:solidFill>
                  <a:schemeClr val="tx1"/>
                </a:solidFill>
                <a:effectLst/>
                <a:latin typeface="+mn-lt"/>
                <a:ea typeface="+mn-ea"/>
                <a:cs typeface="+mn-cs"/>
              </a:rPr>
              <a:t> at height and the prevention of falls from vehicles</a:t>
            </a:r>
            <a:r>
              <a:rPr lang="en-GB" sz="1200" u="none"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and incorporate any materials used. </a:t>
            </a:r>
          </a:p>
          <a:p>
            <a:endParaRPr lang="en-GB" sz="1200" b="1"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Before you start</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Make sure you have a copy of:</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FORS standard</a:t>
            </a:r>
          </a:p>
          <a:p>
            <a:pPr lvl="0"/>
            <a:r>
              <a:rPr lang="en-GB" sz="1200" kern="1200" dirty="0" smtClean="0">
                <a:solidFill>
                  <a:schemeClr val="tx1"/>
                </a:solidFill>
                <a:effectLst/>
                <a:latin typeface="+mn-lt"/>
                <a:ea typeface="+mn-ea"/>
                <a:cs typeface="+mn-cs"/>
              </a:rPr>
              <a:t>Ensure</a:t>
            </a:r>
            <a:r>
              <a:rPr lang="en-GB" sz="1200" kern="1200" baseline="0" dirty="0" smtClean="0">
                <a:solidFill>
                  <a:schemeClr val="tx1"/>
                </a:solidFill>
                <a:effectLst/>
                <a:latin typeface="+mn-lt"/>
                <a:ea typeface="+mn-ea"/>
                <a:cs typeface="+mn-cs"/>
              </a:rPr>
              <a:t> you have the a</a:t>
            </a:r>
            <a:r>
              <a:rPr lang="en-GB" sz="1200" kern="1200" dirty="0" smtClean="0">
                <a:solidFill>
                  <a:schemeClr val="tx1"/>
                </a:solidFill>
                <a:effectLst/>
                <a:latin typeface="+mn-lt"/>
                <a:ea typeface="+mn-ea"/>
                <a:cs typeface="+mn-cs"/>
              </a:rPr>
              <a:t>ccompanying notes of the presentation </a:t>
            </a:r>
          </a:p>
          <a:p>
            <a:pPr lvl="0"/>
            <a:r>
              <a:rPr lang="en-GB" sz="1200" kern="1200" dirty="0" smtClean="0">
                <a:solidFill>
                  <a:schemeClr val="tx1"/>
                </a:solidFill>
                <a:effectLst/>
                <a:latin typeface="+mn-lt"/>
                <a:ea typeface="+mn-ea"/>
                <a:cs typeface="+mn-cs"/>
              </a:rPr>
              <a:t>Ensure you have slide packs to hand to drivers at the end of the talk</a:t>
            </a:r>
          </a:p>
          <a:p>
            <a:endParaRPr lang="en-GB" dirty="0"/>
          </a:p>
        </p:txBody>
      </p:sp>
      <p:sp>
        <p:nvSpPr>
          <p:cNvPr id="4" name="Slide Number Placeholder 3"/>
          <p:cNvSpPr>
            <a:spLocks noGrp="1"/>
          </p:cNvSpPr>
          <p:nvPr>
            <p:ph type="sldNum" sz="quarter" idx="10"/>
          </p:nvPr>
        </p:nvSpPr>
        <p:spPr/>
        <p:txBody>
          <a:bodyPr/>
          <a:lstStyle/>
          <a:p>
            <a:fld id="{3564BB45-1B73-0D44-A4A3-BA780C259DC7}" type="slidenum">
              <a:rPr lang="en-GB" smtClean="0"/>
              <a:pPr/>
              <a:t>0</a:t>
            </a:fld>
            <a:endParaRPr lang="en-GB" dirty="0"/>
          </a:p>
        </p:txBody>
      </p:sp>
    </p:spTree>
    <p:extLst>
      <p:ext uri="{BB962C8B-B14F-4D97-AF65-F5344CB8AC3E}">
        <p14:creationId xmlns:p14="http://schemas.microsoft.com/office/powerpoint/2010/main" val="1929616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b="1" kern="1200" baseline="0" dirty="0" smtClean="0">
              <a:solidFill>
                <a:schemeClr val="tx1"/>
              </a:solidFill>
              <a:effectLst/>
              <a:latin typeface="Arial" panose="020B0604020202020204" pitchFamily="34" charset="0"/>
              <a:ea typeface="+mn-ea"/>
              <a:cs typeface="Arial" panose="020B0604020202020204" pitchFamily="34" charset="0"/>
            </a:endParaRPr>
          </a:p>
          <a:p>
            <a:r>
              <a:rPr lang="en-GB" sz="1200" kern="1200" dirty="0" smtClean="0">
                <a:solidFill>
                  <a:schemeClr val="tx1"/>
                </a:solidFill>
                <a:effectLst/>
                <a:latin typeface="+mn-lt"/>
                <a:ea typeface="+mn-ea"/>
                <a:cs typeface="+mn-cs"/>
              </a:rPr>
              <a:t>Planning loading and unloading activities and working safely at height can help: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Reduce the likelihood of accidents and their associated cost, time and reputation loss</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Improve our safety record</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Promote a positive health and safety culture</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You better understand what risks are involved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64BB45-1B73-0D44-A4A3-BA780C259DC7}" type="slidenum">
              <a:rPr lang="en-GB" smtClean="0"/>
              <a:pPr/>
              <a:t>9</a:t>
            </a:fld>
            <a:endParaRPr lang="en-GB" dirty="0"/>
          </a:p>
        </p:txBody>
      </p:sp>
    </p:spTree>
    <p:extLst>
      <p:ext uri="{BB962C8B-B14F-4D97-AF65-F5344CB8AC3E}">
        <p14:creationId xmlns:p14="http://schemas.microsoft.com/office/powerpoint/2010/main" val="1265234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64BB45-1B73-0D44-A4A3-BA780C259DC7}" type="slidenum">
              <a:rPr lang="en-GB" smtClean="0"/>
              <a:pPr/>
              <a:t>10</a:t>
            </a:fld>
            <a:endParaRPr lang="en-GB" dirty="0"/>
          </a:p>
        </p:txBody>
      </p:sp>
    </p:spTree>
    <p:extLst>
      <p:ext uri="{BB962C8B-B14F-4D97-AF65-F5344CB8AC3E}">
        <p14:creationId xmlns:p14="http://schemas.microsoft.com/office/powerpoint/2010/main" val="722093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Aft>
                <a:spcPts val="800"/>
              </a:spcAft>
              <a:buFont typeface="Arial" panose="020B0604020202020204" pitchFamily="34" charset="0"/>
              <a:buChar char="•"/>
            </a:pPr>
            <a:r>
              <a:rPr lang="en-GB" sz="1200" kern="1200" dirty="0" smtClean="0">
                <a:solidFill>
                  <a:schemeClr val="tx1"/>
                </a:solidFill>
                <a:effectLst/>
                <a:latin typeface="+mn-lt"/>
                <a:ea typeface="+mn-ea"/>
                <a:cs typeface="+mn-cs"/>
              </a:rPr>
              <a:t>To sum up, we need to ensure the safety of persons around vehicles which can often involve working at height. Avoid working at height unless it is essential and if this is unavoidable make sure that all work carried out at height is properly planned, supervised and carried out by people who are competent to do the job.</a:t>
            </a:r>
          </a:p>
          <a:p>
            <a:pPr marL="171450" indent="-171450">
              <a:spcAft>
                <a:spcPts val="800"/>
              </a:spcAft>
              <a:buFont typeface="Arial" panose="020B0604020202020204" pitchFamily="34" charset="0"/>
              <a:buChar char="•"/>
            </a:pPr>
            <a:endParaRPr lang="en-GB" sz="1200" kern="1200" dirty="0" smtClean="0">
              <a:solidFill>
                <a:schemeClr val="tx1"/>
              </a:solidFill>
              <a:effectLst/>
              <a:latin typeface="+mn-lt"/>
              <a:ea typeface="+mn-ea"/>
              <a:cs typeface="+mn-cs"/>
            </a:endParaRPr>
          </a:p>
          <a:p>
            <a:pPr marL="171450" indent="-171450">
              <a:spcAft>
                <a:spcPts val="800"/>
              </a:spcAft>
              <a:buFont typeface="Arial" panose="020B0604020202020204" pitchFamily="34" charset="0"/>
              <a:buChar char="•"/>
            </a:pPr>
            <a:r>
              <a:rPr lang="en-GB" sz="1200" kern="1200" dirty="0" smtClean="0">
                <a:solidFill>
                  <a:schemeClr val="tx1"/>
                </a:solidFill>
                <a:effectLst/>
                <a:latin typeface="+mn-lt"/>
                <a:ea typeface="+mn-ea"/>
                <a:cs typeface="+mn-cs"/>
              </a:rPr>
              <a:t>Remember, getting on and off the vehicle safely, keeping your vehicle safe and working safely at all times will help to prevent yourself and your colleagues from getting injured whilst working at height and promote a positive health and safety culture.</a:t>
            </a:r>
          </a:p>
          <a:p>
            <a:pPr marL="171450" indent="-171450">
              <a:spcAft>
                <a:spcPts val="800"/>
              </a:spcAft>
              <a:buFont typeface="Arial" panose="020B0604020202020204" pitchFamily="34" charset="0"/>
              <a:buChar char="•"/>
            </a:pPr>
            <a:endParaRPr lang="en-GB" sz="1200" kern="1200" dirty="0" smtClean="0">
              <a:solidFill>
                <a:schemeClr val="tx1"/>
              </a:solidFill>
              <a:effectLst/>
              <a:latin typeface="+mn-lt"/>
              <a:ea typeface="+mn-ea"/>
              <a:cs typeface="+mn-cs"/>
            </a:endParaRPr>
          </a:p>
          <a:p>
            <a:pPr marL="171450" indent="-171450">
              <a:spcAft>
                <a:spcPts val="800"/>
              </a:spcAft>
              <a:buFont typeface="Arial" panose="020B0604020202020204" pitchFamily="34" charset="0"/>
              <a:buChar char="•"/>
            </a:pPr>
            <a:r>
              <a:rPr lang="en-GB" sz="1200" kern="1200" dirty="0" smtClean="0">
                <a:solidFill>
                  <a:schemeClr val="tx1"/>
                </a:solidFill>
                <a:effectLst/>
                <a:latin typeface="+mn-lt"/>
                <a:ea typeface="+mn-ea"/>
                <a:cs typeface="+mn-cs"/>
              </a:rPr>
              <a:t>By law as a driver, it is your responsibility to make sure that you are taking practical measures to reduce the risk of yourself and others around you from falling while working at height and/or prevent falls from vehicles. </a:t>
            </a:r>
          </a:p>
          <a:p>
            <a:pPr marL="171450" indent="-171450">
              <a:spcAft>
                <a:spcPts val="800"/>
              </a:spcAft>
              <a:buFont typeface="Arial" panose="020B0604020202020204" pitchFamily="34" charset="0"/>
              <a:buChar char="•"/>
            </a:pPr>
            <a:endParaRPr lang="en-GB" sz="1200" kern="1200" dirty="0" smtClean="0">
              <a:solidFill>
                <a:schemeClr val="tx1"/>
              </a:solidFill>
              <a:effectLst/>
              <a:latin typeface="+mn-lt"/>
              <a:ea typeface="+mn-ea"/>
              <a:cs typeface="+mn-cs"/>
            </a:endParaRPr>
          </a:p>
          <a:p>
            <a:pPr marL="171450" indent="-171450">
              <a:spcAft>
                <a:spcPts val="800"/>
              </a:spcAft>
              <a:buFont typeface="Arial" panose="020B0604020202020204" pitchFamily="34" charset="0"/>
              <a:buChar char="•"/>
            </a:pPr>
            <a:r>
              <a:rPr lang="en-GB" sz="1200" b="1" kern="1200" dirty="0" smtClean="0">
                <a:solidFill>
                  <a:schemeClr val="tx1"/>
                </a:solidFill>
                <a:effectLst/>
                <a:latin typeface="+mn-lt"/>
                <a:ea typeface="+mn-ea"/>
                <a:cs typeface="+mn-cs"/>
              </a:rPr>
              <a:t>Risk assessments are again required by law and are an essential part of identifying sensible measures to control the risks in your workplace. They help you decide whether you have covered all you need to. It is essential that you are familiar with the risk assessment for working at height and have signed it.</a:t>
            </a:r>
          </a:p>
          <a:p>
            <a:pPr marL="0" indent="0">
              <a:spcAft>
                <a:spcPts val="800"/>
              </a:spcAft>
              <a:buFont typeface="Arial" panose="020B0604020202020204" pitchFamily="34" charset="0"/>
              <a:buNone/>
            </a:pPr>
            <a:endParaRPr lang="en-GB" sz="1200" b="1" kern="1200" dirty="0" smtClean="0">
              <a:solidFill>
                <a:schemeClr val="tx1"/>
              </a:solidFill>
              <a:effectLst/>
              <a:latin typeface="+mn-lt"/>
              <a:ea typeface="+mn-ea"/>
              <a:cs typeface="+mn-cs"/>
            </a:endParaRPr>
          </a:p>
          <a:p>
            <a:pPr marL="171450" indent="-171450">
              <a:spcAft>
                <a:spcPts val="800"/>
              </a:spcAft>
              <a:buFont typeface="Arial" panose="020B0604020202020204" pitchFamily="34" charset="0"/>
              <a:buChar char="•"/>
            </a:pPr>
            <a:r>
              <a:rPr lang="en-GB" sz="1200" kern="1200" dirty="0" smtClean="0">
                <a:solidFill>
                  <a:schemeClr val="tx1"/>
                </a:solidFill>
                <a:effectLst/>
                <a:latin typeface="+mn-lt"/>
                <a:ea typeface="+mn-ea"/>
                <a:cs typeface="+mn-cs"/>
              </a:rPr>
              <a:t>The consequences of not taking these practical measures could mean you need time off work due to a fall, however, things could be a lot more serious, so why take the risk?</a:t>
            </a:r>
          </a:p>
          <a:p>
            <a:pPr marL="0" indent="0">
              <a:spcAft>
                <a:spcPts val="800"/>
              </a:spcAft>
              <a:buFont typeface="Arial" panose="020B0604020202020204" pitchFamily="34" charset="0"/>
              <a:buNone/>
            </a:pPr>
            <a:endParaRPr lang="en-GB" sz="1200" kern="1200" dirty="0" smtClean="0">
              <a:solidFill>
                <a:schemeClr val="tx1"/>
              </a:solidFill>
              <a:effectLst/>
              <a:latin typeface="+mn-lt"/>
              <a:ea typeface="+mn-ea"/>
              <a:cs typeface="+mn-cs"/>
            </a:endParaRPr>
          </a:p>
          <a:p>
            <a:pPr marL="0" indent="0">
              <a:spcAft>
                <a:spcPts val="800"/>
              </a:spcAft>
              <a:buFont typeface="Arial" panose="020B0604020202020204" pitchFamily="34" charset="0"/>
              <a:buNone/>
            </a:pPr>
            <a:r>
              <a:rPr lang="en-GB" sz="1200" kern="1200" dirty="0" smtClean="0">
                <a:solidFill>
                  <a:schemeClr val="tx1"/>
                </a:solidFill>
                <a:effectLst/>
                <a:latin typeface="+mn-lt"/>
                <a:ea typeface="+mn-ea"/>
                <a:cs typeface="+mn-cs"/>
              </a:rPr>
              <a:t>Thank you for your time – and now I would like your feedback.</a:t>
            </a:r>
          </a:p>
          <a:p>
            <a:endParaRPr lang="en-GB" dirty="0"/>
          </a:p>
        </p:txBody>
      </p:sp>
      <p:sp>
        <p:nvSpPr>
          <p:cNvPr id="4" name="Slide Number Placeholder 3"/>
          <p:cNvSpPr>
            <a:spLocks noGrp="1"/>
          </p:cNvSpPr>
          <p:nvPr>
            <p:ph type="sldNum" sz="quarter" idx="10"/>
          </p:nvPr>
        </p:nvSpPr>
        <p:spPr/>
        <p:txBody>
          <a:bodyPr/>
          <a:lstStyle/>
          <a:p>
            <a:fld id="{3564BB45-1B73-0D44-A4A3-BA780C259DC7}" type="slidenum">
              <a:rPr lang="en-GB" smtClean="0"/>
              <a:pPr/>
              <a:t>11</a:t>
            </a:fld>
            <a:endParaRPr lang="en-GB" dirty="0"/>
          </a:p>
        </p:txBody>
      </p:sp>
    </p:spTree>
    <p:extLst>
      <p:ext uri="{BB962C8B-B14F-4D97-AF65-F5344CB8AC3E}">
        <p14:creationId xmlns:p14="http://schemas.microsoft.com/office/powerpoint/2010/main" val="25040388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drivers</a:t>
            </a:r>
            <a:r>
              <a:rPr lang="en-GB" baseline="0" dirty="0" smtClean="0"/>
              <a:t> if they have any questions. </a:t>
            </a:r>
            <a:r>
              <a:rPr lang="en-GB" sz="1200" kern="1200" dirty="0" smtClean="0">
                <a:solidFill>
                  <a:schemeClr val="tx1"/>
                </a:solidFill>
                <a:effectLst/>
                <a:latin typeface="+mn-lt"/>
                <a:ea typeface="+mn-ea"/>
                <a:cs typeface="+mn-cs"/>
              </a:rPr>
              <a:t>If you have difficulty with any questions, seek further advice from your manager.</a:t>
            </a:r>
          </a:p>
          <a:p>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Encourage discussion at the end of the presentation so drivers can interact with one another.</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Follow up any points that are raised at the presentation, eg by holding a further, perhaps more specific session on issues in relation to working at height and the prevention</a:t>
            </a:r>
            <a:r>
              <a:rPr lang="en-GB" sz="1200" kern="1200" baseline="0" dirty="0" smtClean="0">
                <a:solidFill>
                  <a:schemeClr val="tx1"/>
                </a:solidFill>
                <a:effectLst/>
                <a:latin typeface="+mn-lt"/>
                <a:ea typeface="+mn-ea"/>
                <a:cs typeface="+mn-cs"/>
              </a:rPr>
              <a:t> of fall from vehicles</a:t>
            </a:r>
            <a:r>
              <a:rPr lang="en-GB" sz="1200" kern="1200" dirty="0" smtClean="0">
                <a:solidFill>
                  <a:schemeClr val="tx1"/>
                </a:solidFill>
                <a:effectLst/>
                <a:latin typeface="+mn-lt"/>
                <a:ea typeface="+mn-ea"/>
                <a:cs typeface="+mn-cs"/>
              </a:rPr>
              <a:t> which may have been raised in the presentation</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Issue out a toolbox talk register and remind drivers to complete this, as their attendance record will be important. </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Thank them for their time and ask for feedback.</a:t>
            </a:r>
          </a:p>
          <a:p>
            <a:endParaRPr lang="en-GB" dirty="0"/>
          </a:p>
        </p:txBody>
      </p:sp>
      <p:sp>
        <p:nvSpPr>
          <p:cNvPr id="4" name="Slide Number Placeholder 3"/>
          <p:cNvSpPr>
            <a:spLocks noGrp="1"/>
          </p:cNvSpPr>
          <p:nvPr>
            <p:ph type="sldNum" sz="quarter" idx="10"/>
          </p:nvPr>
        </p:nvSpPr>
        <p:spPr/>
        <p:txBody>
          <a:bodyPr/>
          <a:lstStyle/>
          <a:p>
            <a:fld id="{3564BB45-1B73-0D44-A4A3-BA780C259DC7}" type="slidenum">
              <a:rPr lang="en-GB" smtClean="0"/>
              <a:pPr/>
              <a:t>12</a:t>
            </a:fld>
            <a:endParaRPr lang="en-GB" dirty="0"/>
          </a:p>
        </p:txBody>
      </p:sp>
    </p:spTree>
    <p:extLst>
      <p:ext uri="{BB962C8B-B14F-4D97-AF65-F5344CB8AC3E}">
        <p14:creationId xmlns:p14="http://schemas.microsoft.com/office/powerpoint/2010/main" val="3308465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 Explain</a:t>
            </a:r>
            <a:r>
              <a:rPr lang="en-GB" sz="1200" kern="1200" baseline="0" dirty="0" smtClean="0">
                <a:solidFill>
                  <a:schemeClr val="tx1"/>
                </a:solidFill>
                <a:effectLst/>
                <a:latin typeface="+mn-lt"/>
                <a:ea typeface="+mn-ea"/>
                <a:cs typeface="+mn-cs"/>
              </a:rPr>
              <a:t> what FORS is: </a:t>
            </a:r>
            <a:r>
              <a:rPr lang="en-GB" sz="2200" i="1" dirty="0" smtClean="0">
                <a:solidFill>
                  <a:srgbClr val="00B0F0"/>
                </a:solidFill>
                <a:latin typeface="AECOM Sans" pitchFamily="34" charset="0"/>
                <a:ea typeface="AECOM Sans" pitchFamily="34" charset="0"/>
                <a:cs typeface="AECOM Sans" pitchFamily="34" charset="0"/>
              </a:rPr>
              <a:t>‘FORS aims to raise the level of quality within fleet operations, and demonstrate which operators are achieving the standard’</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dirty="0" smtClean="0">
                <a:solidFill>
                  <a:schemeClr val="tx1"/>
                </a:solidFill>
                <a:effectLst/>
                <a:latin typeface="+mn-lt"/>
                <a:ea typeface="+mn-ea"/>
                <a:cs typeface="+mn-cs"/>
              </a:rPr>
              <a:t>Explain the importance of </a:t>
            </a:r>
            <a:r>
              <a:rPr lang="en-GB" sz="1200" kern="1200" dirty="0" smtClean="0">
                <a:solidFill>
                  <a:schemeClr val="tx1"/>
                </a:solidFill>
                <a:latin typeface="+mn-lt"/>
                <a:ea typeface="+mn-ea"/>
                <a:cs typeface="+mn-cs"/>
              </a:rPr>
              <a:t>FORS to the company and to</a:t>
            </a:r>
            <a:r>
              <a:rPr lang="en-GB" sz="1200" kern="1200" baseline="0" dirty="0" smtClean="0">
                <a:solidFill>
                  <a:schemeClr val="tx1"/>
                </a:solidFill>
                <a:latin typeface="+mn-lt"/>
                <a:ea typeface="+mn-ea"/>
                <a:cs typeface="+mn-cs"/>
              </a:rPr>
              <a:t> the </a:t>
            </a:r>
            <a:r>
              <a:rPr lang="en-GB" sz="1200" kern="1200" dirty="0" smtClean="0">
                <a:solidFill>
                  <a:schemeClr val="tx1"/>
                </a:solidFill>
                <a:latin typeface="+mn-lt"/>
                <a:ea typeface="+mn-ea"/>
                <a:cs typeface="+mn-cs"/>
              </a:rPr>
              <a:t>drivers</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Not all the images or examples used in the talk may be relevant to how you work.  Where this is the case, use examples from your own workforce. </a:t>
            </a:r>
          </a:p>
          <a:p>
            <a:endParaRPr lang="en-GB" dirty="0"/>
          </a:p>
        </p:txBody>
      </p:sp>
      <p:sp>
        <p:nvSpPr>
          <p:cNvPr id="4" name="Slide Number Placeholder 3"/>
          <p:cNvSpPr>
            <a:spLocks noGrp="1"/>
          </p:cNvSpPr>
          <p:nvPr>
            <p:ph type="sldNum" sz="quarter" idx="10"/>
          </p:nvPr>
        </p:nvSpPr>
        <p:spPr/>
        <p:txBody>
          <a:bodyPr/>
          <a:lstStyle/>
          <a:p>
            <a:fld id="{3564BB45-1B73-0D44-A4A3-BA780C259DC7}" type="slidenum">
              <a:rPr lang="en-GB" smtClean="0"/>
              <a:pPr/>
              <a:t>1</a:t>
            </a:fld>
            <a:endParaRPr lang="en-GB" dirty="0"/>
          </a:p>
        </p:txBody>
      </p:sp>
    </p:spTree>
    <p:extLst>
      <p:ext uri="{BB962C8B-B14F-4D97-AF65-F5344CB8AC3E}">
        <p14:creationId xmlns:p14="http://schemas.microsoft.com/office/powerpoint/2010/main" val="808962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Arial" panose="020B0604020202020204" pitchFamily="34" charset="0"/>
                <a:ea typeface="+mn-ea"/>
                <a:cs typeface="Arial" panose="020B0604020202020204" pitchFamily="34" charset="0"/>
              </a:rPr>
              <a:t>This slide introduces the tool box</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talk and what we aim to achieve by presenting this talk.</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The aim of this toolbox talk is to communicate this company’s policy to all driver’s (including sub-contracted and agency drivers) on working at height and the prevention of falls from vehicles. </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This policy specifically includes drivers and those who assist them in loading activities, and passengers in passenger carrying vehicles.  As a driver you must make sure that all work carried out at height is properly planned, supervised and carried out by people who are competent to do the job.</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Arial" panose="020B0604020202020204" pitchFamily="34" charset="0"/>
                <a:ea typeface="+mn-ea"/>
                <a:cs typeface="Arial" panose="020B0604020202020204" pitchFamily="34" charset="0"/>
              </a:rPr>
              <a:t>Please</a:t>
            </a:r>
            <a:r>
              <a:rPr lang="en-GB" sz="1200" b="1" kern="1200" baseline="0" dirty="0" smtClean="0">
                <a:solidFill>
                  <a:schemeClr val="tx1"/>
                </a:solidFill>
                <a:effectLst/>
                <a:latin typeface="Arial" panose="020B0604020202020204" pitchFamily="34" charset="0"/>
                <a:ea typeface="+mn-ea"/>
                <a:cs typeface="Arial" panose="020B0604020202020204" pitchFamily="34" charset="0"/>
              </a:rPr>
              <a:t> note: </a:t>
            </a:r>
            <a:r>
              <a:rPr lang="en-GB" sz="1200" kern="1200" dirty="0" smtClean="0">
                <a:solidFill>
                  <a:schemeClr val="tx1"/>
                </a:solidFill>
                <a:effectLst/>
                <a:latin typeface="Arial" panose="020B0604020202020204" pitchFamily="34" charset="0"/>
                <a:ea typeface="+mn-ea"/>
                <a:cs typeface="Arial" panose="020B0604020202020204" pitchFamily="34" charset="0"/>
              </a:rPr>
              <a:t>Not all the images or examples used in the talk may be relevant to how you work.  Where this is the case, use examples from your own workforce.  </a:t>
            </a:r>
            <a:endParaRPr lang="en-GB" sz="1200" b="0" kern="1200" baseline="0" dirty="0" smtClean="0">
              <a:solidFill>
                <a:schemeClr val="tx1"/>
              </a:solidFill>
              <a:effectLst/>
              <a:latin typeface="+mn-lt"/>
              <a:ea typeface="+mn-ea"/>
              <a:cs typeface="+mn-cs"/>
            </a:endParaRPr>
          </a:p>
          <a:p>
            <a:r>
              <a:rPr lang="en-GB" sz="1200" b="0" kern="1200" baseline="0" dirty="0" smtClean="0">
                <a:solidFill>
                  <a:schemeClr val="tx1"/>
                </a:solidFill>
                <a:effectLst/>
                <a:latin typeface="+mn-lt"/>
                <a:ea typeface="+mn-ea"/>
                <a:cs typeface="+mn-cs"/>
              </a:rPr>
              <a:t>Additionally this talk may not include so risks that apply to your workplace therefore, </a:t>
            </a:r>
            <a:r>
              <a:rPr lang="en-GB" sz="1200" b="1" kern="1200" baseline="0" dirty="0" smtClean="0">
                <a:solidFill>
                  <a:schemeClr val="tx1"/>
                </a:solidFill>
                <a:effectLst/>
                <a:latin typeface="+mn-lt"/>
                <a:ea typeface="+mn-ea"/>
                <a:cs typeface="+mn-cs"/>
              </a:rPr>
              <a:t>before you use this toolbox talk: </a:t>
            </a:r>
          </a:p>
          <a:p>
            <a:pPr marL="171450" indent="-171450">
              <a:buFontTx/>
              <a:buChar char="-"/>
            </a:pPr>
            <a:r>
              <a:rPr lang="en-GB" sz="1200" b="0" kern="1200" baseline="0" dirty="0" smtClean="0">
                <a:solidFill>
                  <a:schemeClr val="tx1"/>
                </a:solidFill>
                <a:effectLst/>
                <a:latin typeface="+mn-lt"/>
                <a:ea typeface="+mn-ea"/>
                <a:cs typeface="+mn-cs"/>
              </a:rPr>
              <a:t>Check its contents against your own risk assessment and make sure it is relevant to your workforce. </a:t>
            </a:r>
          </a:p>
          <a:p>
            <a:pPr marL="171450" indent="-171450">
              <a:buFontTx/>
              <a:buChar char="-"/>
            </a:pPr>
            <a:r>
              <a:rPr lang="en-GB" sz="1200" b="0" kern="1200" baseline="0" dirty="0" smtClean="0">
                <a:solidFill>
                  <a:schemeClr val="tx1"/>
                </a:solidFill>
                <a:effectLst/>
                <a:latin typeface="+mn-lt"/>
                <a:ea typeface="+mn-ea"/>
                <a:cs typeface="+mn-cs"/>
              </a:rPr>
              <a:t>If necessary you can add additional information which may also be relevant for drivers to know.  </a:t>
            </a:r>
          </a:p>
        </p:txBody>
      </p:sp>
      <p:sp>
        <p:nvSpPr>
          <p:cNvPr id="4" name="Slide Number Placeholder 3"/>
          <p:cNvSpPr>
            <a:spLocks noGrp="1"/>
          </p:cNvSpPr>
          <p:nvPr>
            <p:ph type="sldNum" sz="quarter" idx="10"/>
          </p:nvPr>
        </p:nvSpPr>
        <p:spPr/>
        <p:txBody>
          <a:bodyPr/>
          <a:lstStyle/>
          <a:p>
            <a:fld id="{3564BB45-1B73-0D44-A4A3-BA780C259DC7}" type="slidenum">
              <a:rPr lang="en-GB" smtClean="0"/>
              <a:pPr/>
              <a:t>2</a:t>
            </a:fld>
            <a:endParaRPr lang="en-GB" dirty="0"/>
          </a:p>
        </p:txBody>
      </p:sp>
    </p:spTree>
    <p:extLst>
      <p:ext uri="{BB962C8B-B14F-4D97-AF65-F5344CB8AC3E}">
        <p14:creationId xmlns:p14="http://schemas.microsoft.com/office/powerpoint/2010/main" val="1265234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This toolbox talk covers: </a:t>
            </a:r>
          </a:p>
          <a:p>
            <a:pPr lvl="0"/>
            <a:r>
              <a:rPr lang="en-GB" sz="1200" kern="1200" dirty="0" smtClean="0">
                <a:solidFill>
                  <a:schemeClr val="tx1"/>
                </a:solidFill>
                <a:effectLst/>
                <a:latin typeface="+mn-lt"/>
                <a:ea typeface="+mn-ea"/>
                <a:cs typeface="+mn-cs"/>
              </a:rPr>
              <a:t>G</a:t>
            </a:r>
            <a:r>
              <a:rPr lang="x-none" sz="1200" kern="1200" smtClean="0">
                <a:solidFill>
                  <a:schemeClr val="tx1"/>
                </a:solidFill>
                <a:effectLst/>
                <a:latin typeface="+mn-lt"/>
                <a:ea typeface="+mn-ea"/>
                <a:cs typeface="+mn-cs"/>
              </a:rPr>
              <a:t>etting on and off the vehicle safely</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K</a:t>
            </a:r>
            <a:r>
              <a:rPr lang="x-none" sz="1200" kern="1200" smtClean="0">
                <a:solidFill>
                  <a:schemeClr val="tx1"/>
                </a:solidFill>
                <a:effectLst/>
                <a:latin typeface="+mn-lt"/>
                <a:ea typeface="+mn-ea"/>
                <a:cs typeface="+mn-cs"/>
              </a:rPr>
              <a:t>eeping your vehicle safe</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H</a:t>
            </a:r>
            <a:r>
              <a:rPr lang="x-none" sz="1200" kern="1200" smtClean="0">
                <a:solidFill>
                  <a:schemeClr val="tx1"/>
                </a:solidFill>
                <a:effectLst/>
                <a:latin typeface="+mn-lt"/>
                <a:ea typeface="+mn-ea"/>
                <a:cs typeface="+mn-cs"/>
              </a:rPr>
              <a:t>ow you can work safely</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a:t>
            </a:r>
            <a:r>
              <a:rPr lang="x-none" sz="1200" kern="1200" smtClean="0">
                <a:solidFill>
                  <a:schemeClr val="tx1"/>
                </a:solidFill>
                <a:effectLst/>
                <a:latin typeface="+mn-lt"/>
                <a:ea typeface="+mn-ea"/>
                <a:cs typeface="+mn-cs"/>
              </a:rPr>
              <a:t>hat you should consider with regards to the risk assessment</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talk will end with some confirmatory questions, so listen up!</a:t>
            </a:r>
          </a:p>
        </p:txBody>
      </p:sp>
      <p:sp>
        <p:nvSpPr>
          <p:cNvPr id="4" name="Slide Number Placeholder 3"/>
          <p:cNvSpPr>
            <a:spLocks noGrp="1"/>
          </p:cNvSpPr>
          <p:nvPr>
            <p:ph type="sldNum" sz="quarter" idx="10"/>
          </p:nvPr>
        </p:nvSpPr>
        <p:spPr/>
        <p:txBody>
          <a:bodyPr/>
          <a:lstStyle/>
          <a:p>
            <a:fld id="{3564BB45-1B73-0D44-A4A3-BA780C259DC7}" type="slidenum">
              <a:rPr lang="en-GB" smtClean="0"/>
              <a:pPr/>
              <a:t>3</a:t>
            </a:fld>
            <a:endParaRPr lang="en-GB" dirty="0"/>
          </a:p>
        </p:txBody>
      </p:sp>
    </p:spTree>
    <p:extLst>
      <p:ext uri="{BB962C8B-B14F-4D97-AF65-F5344CB8AC3E}">
        <p14:creationId xmlns:p14="http://schemas.microsoft.com/office/powerpoint/2010/main" val="1265234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smtClean="0"/>
              <a:t>Look up company accident history for falls from vehicle incidents to use as illustrations.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1600" b="0" dirty="0" smtClean="0">
              <a:solidFill>
                <a:schemeClr val="bg1"/>
              </a:solidFill>
              <a:latin typeface="Arial" panose="020B0604020202020204" pitchFamily="34" charset="0"/>
              <a:cs typeface="Arial" panose="020B0604020202020204" pitchFamily="34" charset="0"/>
            </a:endParaRPr>
          </a:p>
          <a:p>
            <a:r>
              <a:rPr lang="en-GB" sz="1200" kern="1200" dirty="0" smtClean="0">
                <a:solidFill>
                  <a:schemeClr val="tx1"/>
                </a:solidFill>
                <a:effectLst/>
                <a:latin typeface="+mn-lt"/>
                <a:ea typeface="+mn-ea"/>
                <a:cs typeface="+mn-cs"/>
              </a:rPr>
              <a:t>Our company goal is to ensure the safety of persons around vehicles, which can often involve working at height. More than 2000 serious injuries to people falling from vehicles are reported each year and on average, five of these are fatal. Many of these injuries are broken arms or legs, resulting in weeks off work and possible loss of earnings. </a:t>
            </a:r>
          </a:p>
          <a:p>
            <a:endParaRPr lang="en-GB" sz="1200" kern="1200" dirty="0" smtClean="0">
              <a:solidFill>
                <a:schemeClr val="tx1"/>
              </a:solidFill>
              <a:effectLst/>
              <a:latin typeface="+mn-lt"/>
              <a:ea typeface="+mn-ea"/>
              <a:cs typeface="+mn-cs"/>
            </a:endParaRPr>
          </a:p>
          <a:p>
            <a:r>
              <a:rPr lang="en-GB" altLang="en-US" b="1" i="1" dirty="0" smtClean="0"/>
              <a:t>The 2000 accidents include ‘over 3 day’, major and fatal injuries reportable under the RIDDOR Regs.  </a:t>
            </a:r>
          </a:p>
          <a:p>
            <a:r>
              <a:rPr lang="en-GB" altLang="en-US" b="1" i="1" dirty="0" smtClean="0"/>
              <a:t>The unreported ones will be less serious – where people have had fewer than 3 days off work.</a:t>
            </a:r>
          </a:p>
          <a:p>
            <a:endParaRPr lang="en-GB" sz="1200" b="1"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Common </a:t>
            </a:r>
            <a:r>
              <a:rPr lang="x-none" sz="1200" kern="1200" smtClean="0">
                <a:solidFill>
                  <a:schemeClr val="tx1"/>
                </a:solidFill>
                <a:effectLst/>
                <a:latin typeface="+mn-lt"/>
                <a:ea typeface="+mn-ea"/>
                <a:cs typeface="+mn-cs"/>
              </a:rPr>
              <a:t>accidents include falls from trailers, tail-lifts and truck cabs. The majority of falls from tipper lorries occur during sheeting and unsheeting</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By law as a driver, it is your responsibility to make sure that you are taking </a:t>
            </a:r>
            <a:r>
              <a:rPr lang="x-none" sz="1200" kern="1200" smtClean="0">
                <a:solidFill>
                  <a:schemeClr val="tx1"/>
                </a:solidFill>
                <a:effectLst/>
                <a:latin typeface="+mn-lt"/>
                <a:ea typeface="+mn-ea"/>
                <a:cs typeface="+mn-cs"/>
              </a:rPr>
              <a:t>practical measures to reduce the risk of </a:t>
            </a:r>
            <a:r>
              <a:rPr lang="en-GB" sz="1200" kern="1200" dirty="0" smtClean="0">
                <a:solidFill>
                  <a:schemeClr val="tx1"/>
                </a:solidFill>
                <a:effectLst/>
                <a:latin typeface="+mn-lt"/>
                <a:ea typeface="+mn-ea"/>
                <a:cs typeface="+mn-cs"/>
              </a:rPr>
              <a:t>yourself and others around you from</a:t>
            </a:r>
            <a:r>
              <a:rPr lang="x-none" sz="1200" kern="1200" smtClean="0">
                <a:solidFill>
                  <a:schemeClr val="tx1"/>
                </a:solidFill>
                <a:effectLst/>
                <a:latin typeface="+mn-lt"/>
                <a:ea typeface="+mn-ea"/>
                <a:cs typeface="+mn-cs"/>
              </a:rPr>
              <a:t> falling while working at height</a:t>
            </a:r>
            <a:r>
              <a:rPr lang="en-GB" sz="1200" kern="1200" dirty="0" smtClean="0">
                <a:solidFill>
                  <a:schemeClr val="tx1"/>
                </a:solidFill>
                <a:effectLst/>
                <a:latin typeface="+mn-lt"/>
                <a:ea typeface="+mn-ea"/>
                <a:cs typeface="+mn-cs"/>
              </a:rPr>
              <a:t> and/or prevent falls from vehicles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1600" b="0" baseline="0" dirty="0" smtClean="0">
              <a:solidFill>
                <a:schemeClr val="bg1"/>
              </a:solidFill>
              <a:latin typeface="Arial" panose="020B0604020202020204" pitchFamily="34" charset="0"/>
              <a:ea typeface="+mn-ea"/>
              <a:cs typeface="Arial" panose="020B0604020202020204"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GB" sz="1600" b="0" baseline="0" dirty="0" smtClean="0">
                <a:solidFill>
                  <a:schemeClr val="bg1"/>
                </a:solidFill>
                <a:latin typeface="Arial" panose="020B0604020202020204" pitchFamily="34" charset="0"/>
                <a:ea typeface="+mn-ea"/>
                <a:cs typeface="Arial" panose="020B0604020202020204" pitchFamily="34" charset="0"/>
              </a:rPr>
              <a:t>Emphasise on the statistics in the slide to drivers, highlighting the importance of taking extra care when carrying out any work that involves being at height</a:t>
            </a:r>
            <a:endParaRPr lang="en-US" sz="1600" dirty="0" smtClean="0">
              <a:solidFill>
                <a:srgbClr val="FFFFFF"/>
              </a:solidFill>
              <a:latin typeface="Arial" charset="0"/>
              <a:ea typeface="+mn-ea"/>
              <a:cs typeface="Arial" charset="0"/>
            </a:endParaRPr>
          </a:p>
          <a:p>
            <a:pPr fontAlgn="base"/>
            <a:endParaRPr lang="en-GB" sz="1200" b="1" dirty="0" smtClean="0">
              <a:solidFill>
                <a:srgbClr val="0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564BB45-1B73-0D44-A4A3-BA780C259DC7}" type="slidenum">
              <a:rPr lang="en-GB" smtClean="0"/>
              <a:pPr/>
              <a:t>4</a:t>
            </a:fld>
            <a:endParaRPr lang="en-GB" dirty="0"/>
          </a:p>
        </p:txBody>
      </p:sp>
    </p:spTree>
    <p:extLst>
      <p:ext uri="{BB962C8B-B14F-4D97-AF65-F5344CB8AC3E}">
        <p14:creationId xmlns:p14="http://schemas.microsoft.com/office/powerpoint/2010/main" val="1265460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Getting</a:t>
            </a:r>
            <a:r>
              <a:rPr lang="en-GB" sz="1200" b="1" kern="1200" baseline="0" dirty="0" smtClean="0">
                <a:solidFill>
                  <a:schemeClr val="tx1"/>
                </a:solidFill>
                <a:effectLst/>
                <a:latin typeface="+mn-lt"/>
                <a:ea typeface="+mn-ea"/>
                <a:cs typeface="+mn-cs"/>
              </a:rPr>
              <a:t> on and off your vehicle</a:t>
            </a:r>
            <a:endParaRPr lang="en-GB" sz="1200" b="1" kern="1200" dirty="0" smtClean="0">
              <a:solidFill>
                <a:schemeClr val="tx1"/>
              </a:solidFill>
              <a:effectLst/>
              <a:latin typeface="+mn-lt"/>
              <a:ea typeface="+mn-ea"/>
              <a:cs typeface="+mn-cs"/>
            </a:endParaRPr>
          </a:p>
          <a:p>
            <a:pPr lvl="0"/>
            <a:r>
              <a:rPr lang="x-none" sz="1200" kern="1200" smtClean="0">
                <a:solidFill>
                  <a:schemeClr val="tx1"/>
                </a:solidFill>
                <a:effectLst/>
                <a:latin typeface="+mn-lt"/>
                <a:ea typeface="+mn-ea"/>
                <a:cs typeface="+mn-cs"/>
              </a:rPr>
              <a:t>DON’T jump down – this is bad for your knees and you are more likely to fall</a:t>
            </a:r>
            <a:endParaRPr lang="en-GB" sz="1200" kern="1200" dirty="0" smtClean="0">
              <a:solidFill>
                <a:schemeClr val="tx1"/>
              </a:solidFill>
              <a:effectLst/>
              <a:latin typeface="+mn-lt"/>
              <a:ea typeface="+mn-ea"/>
              <a:cs typeface="+mn-cs"/>
            </a:endParaRPr>
          </a:p>
          <a:p>
            <a:pPr lvl="0"/>
            <a:r>
              <a:rPr lang="x-none" sz="1200" kern="1200" smtClean="0">
                <a:solidFill>
                  <a:schemeClr val="tx1"/>
                </a:solidFill>
                <a:effectLst/>
                <a:latin typeface="+mn-lt"/>
                <a:ea typeface="+mn-ea"/>
                <a:cs typeface="+mn-cs"/>
              </a:rPr>
              <a:t>Always use steps and handholds if provided</a:t>
            </a:r>
            <a:endParaRPr lang="en-GB" sz="1200" kern="1200" dirty="0" smtClean="0">
              <a:solidFill>
                <a:schemeClr val="tx1"/>
              </a:solidFill>
              <a:effectLst/>
              <a:latin typeface="+mn-lt"/>
              <a:ea typeface="+mn-ea"/>
              <a:cs typeface="+mn-cs"/>
            </a:endParaRPr>
          </a:p>
          <a:p>
            <a:pPr lvl="0"/>
            <a:r>
              <a:rPr lang="x-none" sz="1200" kern="1200" smtClean="0">
                <a:solidFill>
                  <a:schemeClr val="tx1"/>
                </a:solidFill>
                <a:effectLst/>
                <a:latin typeface="+mn-lt"/>
                <a:ea typeface="+mn-ea"/>
                <a:cs typeface="+mn-cs"/>
              </a:rPr>
              <a:t>Take a few seconds to climb down from the cab, load area or catwalk facing the vehicle and use the handhold</a:t>
            </a:r>
            <a:endParaRPr lang="en-GB" sz="1200" kern="1200" dirty="0" smtClean="0">
              <a:solidFill>
                <a:schemeClr val="tx1"/>
              </a:solidFill>
              <a:effectLst/>
              <a:latin typeface="+mn-lt"/>
              <a:ea typeface="+mn-ea"/>
              <a:cs typeface="+mn-cs"/>
            </a:endParaRPr>
          </a:p>
          <a:p>
            <a:pPr lvl="0"/>
            <a:r>
              <a:rPr lang="x-none" sz="1200" kern="1200" smtClean="0">
                <a:solidFill>
                  <a:schemeClr val="tx1"/>
                </a:solidFill>
                <a:effectLst/>
                <a:latin typeface="+mn-lt"/>
                <a:ea typeface="+mn-ea"/>
                <a:cs typeface="+mn-cs"/>
              </a:rPr>
              <a:t>Report missing or damaged equipment</a:t>
            </a:r>
            <a:endParaRPr lang="en-GB" sz="1200" kern="1200" dirty="0" smtClean="0">
              <a:solidFill>
                <a:schemeClr val="tx1"/>
              </a:solidFill>
              <a:effectLst/>
              <a:latin typeface="+mn-lt"/>
              <a:ea typeface="+mn-ea"/>
              <a:cs typeface="+mn-cs"/>
            </a:endParaRPr>
          </a:p>
          <a:p>
            <a:pPr lvl="0"/>
            <a:r>
              <a:rPr lang="x-none" sz="1200" kern="1200" smtClean="0">
                <a:solidFill>
                  <a:schemeClr val="tx1"/>
                </a:solidFill>
                <a:effectLst/>
                <a:latin typeface="+mn-lt"/>
                <a:ea typeface="+mn-ea"/>
                <a:cs typeface="+mn-cs"/>
              </a:rPr>
              <a:t>Before stepping off the vehicle, check for uneven surfaces such as potholes or kerbs which may cause you to slip</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Use 3 point contact rule</a:t>
            </a:r>
          </a:p>
          <a:p>
            <a:pPr lvl="0"/>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Keeping your vehicle safe</a:t>
            </a:r>
          </a:p>
          <a:p>
            <a:pPr lvl="0"/>
            <a:r>
              <a:rPr lang="x-none" sz="1200" kern="1200" smtClean="0">
                <a:solidFill>
                  <a:schemeClr val="tx1"/>
                </a:solidFill>
                <a:effectLst/>
                <a:latin typeface="+mn-lt"/>
                <a:ea typeface="+mn-ea"/>
                <a:cs typeface="+mn-cs"/>
              </a:rPr>
              <a:t>Carry out pre-use checks on your vehicle. For example, check any steps or handholds are in good condition</a:t>
            </a:r>
            <a:endParaRPr lang="en-GB" sz="1200" kern="1200" dirty="0" smtClean="0">
              <a:solidFill>
                <a:schemeClr val="tx1"/>
              </a:solidFill>
              <a:effectLst/>
              <a:latin typeface="+mn-lt"/>
              <a:ea typeface="+mn-ea"/>
              <a:cs typeface="+mn-cs"/>
            </a:endParaRPr>
          </a:p>
          <a:p>
            <a:pPr lvl="0"/>
            <a:r>
              <a:rPr lang="x-none" sz="1200" kern="1200" smtClean="0">
                <a:solidFill>
                  <a:schemeClr val="tx1"/>
                </a:solidFill>
                <a:effectLst/>
                <a:latin typeface="+mn-lt"/>
                <a:ea typeface="+mn-ea"/>
                <a:cs typeface="+mn-cs"/>
              </a:rPr>
              <a:t>Report broken boards and any other objects that could cause a fall</a:t>
            </a:r>
            <a:endParaRPr lang="en-GB" sz="1200" kern="1200" dirty="0" smtClean="0">
              <a:solidFill>
                <a:schemeClr val="tx1"/>
              </a:solidFill>
              <a:effectLst/>
              <a:latin typeface="+mn-lt"/>
              <a:ea typeface="+mn-ea"/>
              <a:cs typeface="+mn-cs"/>
            </a:endParaRPr>
          </a:p>
          <a:p>
            <a:pPr lvl="0"/>
            <a:r>
              <a:rPr lang="x-none" sz="1200" kern="1200" smtClean="0">
                <a:solidFill>
                  <a:schemeClr val="tx1"/>
                </a:solidFill>
                <a:effectLst/>
                <a:latin typeface="+mn-lt"/>
                <a:ea typeface="+mn-ea"/>
                <a:cs typeface="+mn-cs"/>
              </a:rPr>
              <a:t>Keep the load area tidy – pick up loose ropes, packaging et</a:t>
            </a:r>
            <a:r>
              <a:rPr lang="en-GB" sz="1200" kern="1200" dirty="0" smtClean="0">
                <a:solidFill>
                  <a:schemeClr val="tx1"/>
                </a:solidFill>
                <a:effectLst/>
                <a:latin typeface="+mn-lt"/>
                <a:ea typeface="+mn-ea"/>
                <a:cs typeface="+mn-cs"/>
              </a:rPr>
              <a:t>c</a:t>
            </a:r>
          </a:p>
          <a:p>
            <a:pPr lvl="0"/>
            <a:r>
              <a:rPr lang="x-none" sz="1200" kern="1200" smtClean="0">
                <a:solidFill>
                  <a:schemeClr val="tx1"/>
                </a:solidFill>
                <a:effectLst/>
                <a:latin typeface="+mn-lt"/>
                <a:ea typeface="+mn-ea"/>
                <a:cs typeface="+mn-cs"/>
              </a:rPr>
              <a:t>Check that the straps are safely stored on curtainsiders so people don’t trip on the</a:t>
            </a:r>
            <a:r>
              <a:rPr lang="en-GB" sz="1200" kern="1200" dirty="0" smtClean="0">
                <a:solidFill>
                  <a:schemeClr val="tx1"/>
                </a:solidFill>
                <a:effectLst/>
                <a:latin typeface="+mn-lt"/>
                <a:ea typeface="+mn-ea"/>
                <a:cs typeface="+mn-cs"/>
              </a:rPr>
              <a:t>m</a:t>
            </a:r>
          </a:p>
          <a:p>
            <a:pPr lvl="0"/>
            <a:r>
              <a:rPr lang="x-none" sz="1200" kern="1200" smtClean="0">
                <a:solidFill>
                  <a:schemeClr val="tx1"/>
                </a:solidFill>
                <a:effectLst/>
                <a:latin typeface="+mn-lt"/>
                <a:ea typeface="+mn-ea"/>
                <a:cs typeface="+mn-cs"/>
              </a:rPr>
              <a:t>Clean up spills and dirt such as diesel or mud on the catwalk or load area to stop people slipping in them</a:t>
            </a:r>
            <a:endParaRPr lang="en-GB" sz="1200" kern="1200" dirty="0" smtClean="0">
              <a:solidFill>
                <a:schemeClr val="tx1"/>
              </a:solidFill>
              <a:effectLst/>
              <a:latin typeface="+mn-lt"/>
              <a:ea typeface="+mn-ea"/>
              <a:cs typeface="+mn-cs"/>
            </a:endParaRPr>
          </a:p>
          <a:p>
            <a:pPr lvl="0"/>
            <a:r>
              <a:rPr lang="x-none" sz="1200" kern="1200" smtClean="0">
                <a:solidFill>
                  <a:schemeClr val="tx1"/>
                </a:solidFill>
                <a:effectLst/>
                <a:latin typeface="+mn-lt"/>
                <a:ea typeface="+mn-ea"/>
                <a:cs typeface="+mn-cs"/>
              </a:rPr>
              <a:t>On refrigerated vehicles, check the floor conditions for ice or water and follow any systems in place for reducing the amount of water produced</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64BB45-1B73-0D44-A4A3-BA780C259DC7}" type="slidenum">
              <a:rPr lang="en-GB" smtClean="0"/>
              <a:pPr/>
              <a:t>5</a:t>
            </a:fld>
            <a:endParaRPr lang="en-GB" dirty="0"/>
          </a:p>
        </p:txBody>
      </p:sp>
    </p:spTree>
    <p:extLst>
      <p:ext uri="{BB962C8B-B14F-4D97-AF65-F5344CB8AC3E}">
        <p14:creationId xmlns:p14="http://schemas.microsoft.com/office/powerpoint/2010/main" val="1265234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Avoid working at height unless it is essential</a:t>
            </a:r>
          </a:p>
          <a:p>
            <a:pPr marL="171450" lvl="0" indent="-171450">
              <a:buFont typeface="Arial" panose="020B0604020202020204" pitchFamily="34" charset="0"/>
              <a:buChar char="•"/>
            </a:pPr>
            <a:r>
              <a:rPr lang="x-none" sz="1200" kern="1200" smtClean="0">
                <a:solidFill>
                  <a:schemeClr val="tx1"/>
                </a:solidFill>
                <a:effectLst/>
                <a:latin typeface="+mn-lt"/>
                <a:ea typeface="+mn-ea"/>
                <a:cs typeface="+mn-cs"/>
              </a:rPr>
              <a:t>Wear well-fitting, slip-resistant safety footwear when working on vehicles</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x-none" sz="1200" kern="1200" smtClean="0">
                <a:solidFill>
                  <a:schemeClr val="tx1"/>
                </a:solidFill>
                <a:effectLst/>
                <a:latin typeface="+mn-lt"/>
                <a:ea typeface="+mn-ea"/>
                <a:cs typeface="+mn-cs"/>
              </a:rPr>
              <a:t>Keep the soles of your footwear clean to reduce the risk of slippin</a:t>
            </a:r>
            <a:r>
              <a:rPr lang="en-GB" sz="1200" kern="1200" dirty="0" smtClean="0">
                <a:solidFill>
                  <a:schemeClr val="tx1"/>
                </a:solidFill>
                <a:effectLst/>
                <a:latin typeface="+mn-lt"/>
                <a:ea typeface="+mn-ea"/>
                <a:cs typeface="+mn-cs"/>
              </a:rPr>
              <a:t>g</a:t>
            </a:r>
          </a:p>
          <a:p>
            <a:pPr marL="171450" lvl="0" indent="-171450">
              <a:buFont typeface="Arial" panose="020B0604020202020204" pitchFamily="34" charset="0"/>
              <a:buChar char="•"/>
            </a:pPr>
            <a:r>
              <a:rPr lang="x-none" sz="1200" kern="1200" smtClean="0">
                <a:solidFill>
                  <a:schemeClr val="tx1"/>
                </a:solidFill>
                <a:effectLst/>
                <a:latin typeface="+mn-lt"/>
                <a:ea typeface="+mn-ea"/>
                <a:cs typeface="+mn-cs"/>
              </a:rPr>
              <a:t>Follow safe systems of work for loading and unloading vehicles</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x-none" sz="1200" kern="1200" smtClean="0">
                <a:solidFill>
                  <a:schemeClr val="tx1"/>
                </a:solidFill>
                <a:effectLst/>
                <a:latin typeface="+mn-lt"/>
                <a:ea typeface="+mn-ea"/>
                <a:cs typeface="+mn-cs"/>
              </a:rPr>
              <a:t>Make sure you have been trained in and follow the company’s safe ways of working if you have to use equipment such as tail-lifts or lorry loader cranes</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b="1" kern="1200" dirty="0" smtClean="0">
                <a:solidFill>
                  <a:schemeClr val="tx1"/>
                </a:solidFill>
                <a:effectLst/>
                <a:latin typeface="+mn-lt"/>
                <a:ea typeface="+mn-ea"/>
                <a:cs typeface="+mn-cs"/>
              </a:rPr>
              <a:t>Use the ‘three-point hold rule </a:t>
            </a:r>
            <a:r>
              <a:rPr lang="en-GB" sz="1200" kern="1200" dirty="0" smtClean="0">
                <a:solidFill>
                  <a:schemeClr val="tx1"/>
                </a:solidFill>
                <a:effectLst/>
                <a:latin typeface="+mn-lt"/>
                <a:ea typeface="+mn-ea"/>
                <a:cs typeface="+mn-cs"/>
              </a:rPr>
              <a:t>– keep at least three points of contact with the vehicle you are climbing, moving </a:t>
            </a:r>
            <a:r>
              <a:rPr lang="x-none" sz="1200" kern="1200" smtClean="0">
                <a:solidFill>
                  <a:schemeClr val="tx1"/>
                </a:solidFill>
                <a:effectLst/>
                <a:latin typeface="+mn-lt"/>
                <a:ea typeface="+mn-ea"/>
                <a:cs typeface="+mn-cs"/>
              </a:rPr>
              <a:t>one limb at a time and testing the new hold before moving on</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x-none" sz="1200" kern="1200" smtClean="0">
                <a:solidFill>
                  <a:schemeClr val="tx1"/>
                </a:solidFill>
                <a:effectLst/>
                <a:latin typeface="+mn-lt"/>
                <a:ea typeface="+mn-ea"/>
                <a:cs typeface="+mn-cs"/>
              </a:rPr>
              <a:t>Use safe ways of getting on or off the vehicle when carrying out maintenance above ground level, for example by using gantries or tower scaffolds</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x-none" sz="1200" b="1" i="1" kern="1200" smtClean="0">
                <a:solidFill>
                  <a:schemeClr val="tx1"/>
                </a:solidFill>
                <a:effectLst/>
                <a:latin typeface="+mn-lt"/>
                <a:ea typeface="+mn-ea"/>
                <a:cs typeface="+mn-cs"/>
              </a:rPr>
              <a:t>Look at what other companies do – if you see a good idea suggest it to your safety adviser or supervisor</a:t>
            </a:r>
            <a:endParaRPr lang="en-GB" sz="1200" b="1"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64BB45-1B73-0D44-A4A3-BA780C259DC7}" type="slidenum">
              <a:rPr lang="en-GB" smtClean="0"/>
              <a:pPr/>
              <a:t>6</a:t>
            </a:fld>
            <a:endParaRPr lang="en-GB" dirty="0"/>
          </a:p>
        </p:txBody>
      </p:sp>
    </p:spTree>
    <p:extLst>
      <p:ext uri="{BB962C8B-B14F-4D97-AF65-F5344CB8AC3E}">
        <p14:creationId xmlns:p14="http://schemas.microsoft.com/office/powerpoint/2010/main" val="1978952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Causes of falls include:</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Slipping </a:t>
            </a:r>
            <a:r>
              <a:rPr lang="x-none" sz="1200" kern="1200" smtClean="0">
                <a:solidFill>
                  <a:schemeClr val="tx1"/>
                </a:solidFill>
                <a:effectLst/>
                <a:latin typeface="+mn-lt"/>
                <a:ea typeface="+mn-ea"/>
                <a:cs typeface="+mn-cs"/>
              </a:rPr>
              <a:t>and falling from loads and access steps and ladders</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B</a:t>
            </a:r>
            <a:r>
              <a:rPr lang="x-none" sz="1200" kern="1200" smtClean="0">
                <a:solidFill>
                  <a:schemeClr val="tx1"/>
                </a:solidFill>
                <a:effectLst/>
                <a:latin typeface="+mn-lt"/>
                <a:ea typeface="+mn-ea"/>
                <a:cs typeface="+mn-cs"/>
              </a:rPr>
              <a:t>roken ropes or torn sheets causing overbalancing;</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I</a:t>
            </a:r>
            <a:r>
              <a:rPr lang="x-none" sz="1200" kern="1200" smtClean="0">
                <a:solidFill>
                  <a:schemeClr val="tx1"/>
                </a:solidFill>
                <a:effectLst/>
                <a:latin typeface="+mn-lt"/>
                <a:ea typeface="+mn-ea"/>
                <a:cs typeface="+mn-cs"/>
              </a:rPr>
              <a:t>nappropriate footwear;</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B</a:t>
            </a:r>
            <a:r>
              <a:rPr lang="x-none" sz="1200" kern="1200" smtClean="0">
                <a:solidFill>
                  <a:schemeClr val="tx1"/>
                </a:solidFill>
                <a:effectLst/>
                <a:latin typeface="+mn-lt"/>
                <a:ea typeface="+mn-ea"/>
                <a:cs typeface="+mn-cs"/>
              </a:rPr>
              <a:t>ad weather; and</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L</a:t>
            </a:r>
            <a:r>
              <a:rPr lang="x-none" sz="1200" kern="1200" smtClean="0">
                <a:solidFill>
                  <a:schemeClr val="tx1"/>
                </a:solidFill>
                <a:effectLst/>
                <a:latin typeface="+mn-lt"/>
                <a:ea typeface="+mn-ea"/>
                <a:cs typeface="+mn-cs"/>
              </a:rPr>
              <a:t>ack of awareness and training</a:t>
            </a:r>
            <a:endParaRPr lang="en-GB" sz="1200" kern="1200" dirty="0" smtClean="0">
              <a:solidFill>
                <a:schemeClr val="tx1"/>
              </a:solidFill>
              <a:effectLst/>
              <a:latin typeface="+mn-lt"/>
              <a:ea typeface="+mn-ea"/>
              <a:cs typeface="+mn-cs"/>
            </a:endParaRPr>
          </a:p>
          <a:p>
            <a:pPr marL="0" indent="0">
              <a:buFont typeface="Arial"/>
              <a:buNone/>
            </a:pPr>
            <a:endParaRPr lang="en-US" dirty="0"/>
          </a:p>
        </p:txBody>
      </p:sp>
      <p:sp>
        <p:nvSpPr>
          <p:cNvPr id="4" name="Slide Number Placeholder 3"/>
          <p:cNvSpPr>
            <a:spLocks noGrp="1"/>
          </p:cNvSpPr>
          <p:nvPr>
            <p:ph type="sldNum" sz="quarter" idx="10"/>
          </p:nvPr>
        </p:nvSpPr>
        <p:spPr/>
        <p:txBody>
          <a:bodyPr/>
          <a:lstStyle/>
          <a:p>
            <a:fld id="{3564BB45-1B73-0D44-A4A3-BA780C259DC7}" type="slidenum">
              <a:rPr lang="en-GB" smtClean="0"/>
              <a:pPr/>
              <a:t>7</a:t>
            </a:fld>
            <a:endParaRPr lang="en-GB" dirty="0"/>
          </a:p>
        </p:txBody>
      </p:sp>
    </p:spTree>
    <p:extLst>
      <p:ext uri="{BB962C8B-B14F-4D97-AF65-F5344CB8AC3E}">
        <p14:creationId xmlns:p14="http://schemas.microsoft.com/office/powerpoint/2010/main" val="4042011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slide explains how you should manage risk when working at height. Make sure that drivers are familiar with the company’s risk assessment for working at height and that they sign it. </a:t>
            </a:r>
            <a:endParaRPr lang="en-GB" dirty="0" smtClean="0"/>
          </a:p>
          <a:p>
            <a:endParaRPr lang="en-GB" dirty="0" smtClean="0"/>
          </a:p>
          <a:p>
            <a:r>
              <a:rPr lang="en-GB" dirty="0" smtClean="0"/>
              <a:t>In addition, as an</a:t>
            </a:r>
            <a:r>
              <a:rPr lang="en-GB" baseline="0" dirty="0" smtClean="0"/>
              <a:t> operator you can do the following to minimise risk: </a:t>
            </a:r>
          </a:p>
          <a:p>
            <a:endParaRPr lang="en-GB" sz="1200" b="1" i="0" kern="1200" baseline="0" dirty="0" smtClean="0">
              <a:solidFill>
                <a:schemeClr val="tx1"/>
              </a:solidFill>
              <a:effectLst/>
              <a:latin typeface="+mn-lt"/>
              <a:ea typeface="+mn-ea"/>
              <a:cs typeface="+mn-cs"/>
            </a:endParaRPr>
          </a:p>
          <a:p>
            <a:r>
              <a:rPr lang="en-GB" sz="1200" b="1" i="0" kern="1200" dirty="0" smtClean="0">
                <a:solidFill>
                  <a:schemeClr val="tx1"/>
                </a:solidFill>
                <a:effectLst/>
                <a:latin typeface="+mn-lt"/>
                <a:ea typeface="+mn-ea"/>
                <a:cs typeface="+mn-cs"/>
              </a:rPr>
              <a:t>Authorisation:</a:t>
            </a:r>
          </a:p>
          <a:p>
            <a:pPr fontAlgn="base"/>
            <a:r>
              <a:rPr lang="en-GB" sz="1200" b="0" i="0" kern="1200" dirty="0" smtClean="0">
                <a:solidFill>
                  <a:schemeClr val="tx1"/>
                </a:solidFill>
                <a:effectLst/>
                <a:latin typeface="+mn-lt"/>
                <a:ea typeface="+mn-ea"/>
                <a:cs typeface="+mn-cs"/>
              </a:rPr>
              <a:t>Only give permission to gain access on to vehicles to people who cannot avoid doing so.</a:t>
            </a:r>
          </a:p>
          <a:p>
            <a:pPr fontAlgn="base"/>
            <a:endParaRPr lang="en-GB" sz="1200" b="1" i="0" kern="1200" dirty="0" smtClean="0">
              <a:solidFill>
                <a:schemeClr val="tx1"/>
              </a:solidFill>
              <a:effectLst/>
              <a:latin typeface="+mn-lt"/>
              <a:ea typeface="+mn-ea"/>
              <a:cs typeface="+mn-cs"/>
            </a:endParaRPr>
          </a:p>
          <a:p>
            <a:pPr fontAlgn="base"/>
            <a:r>
              <a:rPr lang="en-GB" sz="1200" b="1" i="0" kern="1200" dirty="0" smtClean="0">
                <a:solidFill>
                  <a:schemeClr val="tx1"/>
                </a:solidFill>
                <a:effectLst/>
                <a:latin typeface="+mn-lt"/>
                <a:ea typeface="+mn-ea"/>
                <a:cs typeface="+mn-cs"/>
              </a:rPr>
              <a:t>Protective equipment:</a:t>
            </a:r>
          </a:p>
          <a:p>
            <a:pPr fontAlgn="base"/>
            <a:r>
              <a:rPr lang="en-GB" sz="1200" b="0" i="0" kern="1200" dirty="0" smtClean="0">
                <a:solidFill>
                  <a:schemeClr val="tx1"/>
                </a:solidFill>
                <a:effectLst/>
                <a:latin typeface="+mn-lt"/>
                <a:ea typeface="+mn-ea"/>
                <a:cs typeface="+mn-cs"/>
              </a:rPr>
              <a:t>If the work at height cannot be avoided, it is best for people to be protected by equipment and site or vehicle features that prevent falls. If equipment to prevent falls is used, the best solutions are those that protect everyone, not just individuals. If only one person is at risk, harness systems, for example, might be most appropriate.</a:t>
            </a:r>
          </a:p>
          <a:p>
            <a:pPr fontAlgn="base"/>
            <a:endParaRPr lang="en-GB" sz="1200" b="1" i="0" kern="1200" dirty="0" smtClean="0">
              <a:solidFill>
                <a:schemeClr val="tx1"/>
              </a:solidFill>
              <a:effectLst/>
              <a:latin typeface="+mn-lt"/>
              <a:ea typeface="+mn-ea"/>
              <a:cs typeface="+mn-cs"/>
            </a:endParaRPr>
          </a:p>
          <a:p>
            <a:pPr fontAlgn="base"/>
            <a:r>
              <a:rPr lang="en-GB" sz="1200" b="1" i="0" kern="1200" dirty="0" smtClean="0">
                <a:solidFill>
                  <a:schemeClr val="tx1"/>
                </a:solidFill>
                <a:effectLst/>
                <a:latin typeface="+mn-lt"/>
                <a:ea typeface="+mn-ea"/>
                <a:cs typeface="+mn-cs"/>
              </a:rPr>
              <a:t>Instruct and train</a:t>
            </a:r>
          </a:p>
          <a:p>
            <a:pPr fontAlgn="base"/>
            <a:r>
              <a:rPr lang="en-GB" sz="1200" b="0" i="0" kern="1200" dirty="0" smtClean="0">
                <a:solidFill>
                  <a:schemeClr val="tx1"/>
                </a:solidFill>
                <a:effectLst/>
                <a:latin typeface="+mn-lt"/>
                <a:ea typeface="+mn-ea"/>
                <a:cs typeface="+mn-cs"/>
              </a:rPr>
              <a:t>workers to use the work equipment competently, and provide information for workers. Safe ways of working should always be part of managing risks.</a:t>
            </a:r>
          </a:p>
          <a:p>
            <a:pPr fontAlgn="base"/>
            <a:endParaRPr lang="en-GB" sz="1200" b="1" i="0" kern="1200" dirty="0" smtClean="0">
              <a:solidFill>
                <a:schemeClr val="tx1"/>
              </a:solidFill>
              <a:effectLst/>
              <a:latin typeface="+mn-lt"/>
              <a:ea typeface="+mn-ea"/>
              <a:cs typeface="+mn-cs"/>
            </a:endParaRPr>
          </a:p>
          <a:p>
            <a:pPr fontAlgn="base"/>
            <a:r>
              <a:rPr lang="en-GB" sz="1200" b="1" i="0" kern="1200" dirty="0" smtClean="0">
                <a:solidFill>
                  <a:schemeClr val="tx1"/>
                </a:solidFill>
                <a:effectLst/>
                <a:latin typeface="+mn-lt"/>
                <a:ea typeface="+mn-ea"/>
                <a:cs typeface="+mn-cs"/>
              </a:rPr>
              <a:t>Visibility</a:t>
            </a:r>
          </a:p>
          <a:p>
            <a:pPr fontAlgn="base"/>
            <a:r>
              <a:rPr lang="en-GB" sz="1200" b="0" i="0" kern="1200" dirty="0" smtClean="0">
                <a:solidFill>
                  <a:schemeClr val="tx1"/>
                </a:solidFill>
                <a:effectLst/>
                <a:latin typeface="+mn-lt"/>
                <a:ea typeface="+mn-ea"/>
                <a:cs typeface="+mn-cs"/>
              </a:rPr>
              <a:t>Assess how much light there is for people climbing into or on to vehicles, or walking on vehicles. Poor visibility can lead to accidents. Hand-held lights or torches would not normally be an effective way of lighting places where people need to use their hands.</a:t>
            </a:r>
          </a:p>
          <a:p>
            <a:pPr fontAlgn="base"/>
            <a:endParaRPr lang="en-GB" sz="1200" b="0" i="0" kern="1200" dirty="0" smtClean="0">
              <a:solidFill>
                <a:schemeClr val="tx1"/>
              </a:solidFill>
              <a:effectLst/>
              <a:latin typeface="+mn-lt"/>
              <a:ea typeface="+mn-ea"/>
              <a:cs typeface="+mn-cs"/>
            </a:endParaRPr>
          </a:p>
          <a:p>
            <a:r>
              <a:rPr lang="en-GB" dirty="0" smtClean="0"/>
              <a:t/>
            </a:r>
            <a:br>
              <a:rPr lang="en-GB" dirty="0" smtClean="0"/>
            </a:br>
            <a:endParaRPr lang="en-GB" sz="1200" b="0" i="0" kern="1200" dirty="0" smtClean="0">
              <a:solidFill>
                <a:schemeClr val="tx1"/>
              </a:solidFill>
              <a:effectLst/>
              <a:latin typeface="+mn-lt"/>
              <a:ea typeface="+mn-ea"/>
              <a:cs typeface="+mn-cs"/>
            </a:endParaRPr>
          </a:p>
          <a:p>
            <a:endParaRPr lang="en-GB" dirty="0" smtClean="0"/>
          </a:p>
          <a:p>
            <a:endParaRPr lang="en-GB" dirty="0"/>
          </a:p>
        </p:txBody>
      </p:sp>
      <p:sp>
        <p:nvSpPr>
          <p:cNvPr id="4" name="Slide Number Placeholder 3"/>
          <p:cNvSpPr>
            <a:spLocks noGrp="1"/>
          </p:cNvSpPr>
          <p:nvPr>
            <p:ph type="sldNum" sz="quarter" idx="10"/>
          </p:nvPr>
        </p:nvSpPr>
        <p:spPr/>
        <p:txBody>
          <a:bodyPr/>
          <a:lstStyle/>
          <a:p>
            <a:fld id="{3564BB45-1B73-0D44-A4A3-BA780C259DC7}" type="slidenum">
              <a:rPr lang="en-GB" smtClean="0"/>
              <a:pPr/>
              <a:t>8</a:t>
            </a:fld>
            <a:endParaRPr lang="en-GB" dirty="0"/>
          </a:p>
        </p:txBody>
      </p:sp>
    </p:spTree>
    <p:extLst>
      <p:ext uri="{BB962C8B-B14F-4D97-AF65-F5344CB8AC3E}">
        <p14:creationId xmlns:p14="http://schemas.microsoft.com/office/powerpoint/2010/main" val="7220938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Section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GB" dirty="0" smtClean="0"/>
              <a:t>Click to edit Master title style</a:t>
            </a:r>
            <a:endParaRPr lang="en-US" dirty="0"/>
          </a:p>
        </p:txBody>
      </p:sp>
      <p:sp>
        <p:nvSpPr>
          <p:cNvPr id="3" name="Content Placeholder 2"/>
          <p:cNvSpPr>
            <a:spLocks noGrp="1"/>
          </p:cNvSpPr>
          <p:nvPr>
            <p:ph idx="1" hasCustomPrompt="1"/>
          </p:nvPr>
        </p:nvSpPr>
        <p:spPr/>
        <p:txBody>
          <a:bodyPr/>
          <a:lstStyle>
            <a:lvl1pPr algn="l">
              <a:defRPr sz="3200" baseline="0"/>
            </a:lvl1pPr>
          </a:lstStyle>
          <a:p>
            <a:pPr lvl="0"/>
            <a:r>
              <a:rPr lang="en-GB" noProof="0" smtClean="0"/>
              <a:t>Section title</a:t>
            </a:r>
          </a:p>
        </p:txBody>
      </p:sp>
      <p:sp>
        <p:nvSpPr>
          <p:cNvPr id="4" name="Rectangle 5"/>
          <p:cNvSpPr>
            <a:spLocks noGrp="1" noChangeArrowheads="1"/>
          </p:cNvSpPr>
          <p:nvPr>
            <p:ph type="ftr" sz="quarter" idx="10"/>
          </p:nvPr>
        </p:nvSpPr>
        <p:spPr>
          <a:xfrm>
            <a:off x="277104" y="6324600"/>
            <a:ext cx="5638800" cy="304800"/>
          </a:xfrm>
          <a:prstGeom prst="rect">
            <a:avLst/>
          </a:prstGeom>
          <a:ln/>
        </p:spPr>
        <p:txBody>
          <a:bodyPr/>
          <a:lstStyle>
            <a:lvl1pPr>
              <a:defRPr/>
            </a:lvl1pPr>
          </a:lstStyle>
          <a:p>
            <a:pPr>
              <a:defRPr/>
            </a:pPr>
            <a:r>
              <a:rPr lang="en-GB" smtClean="0"/>
              <a:t>Module 1: Plan and prepare (Draft 2)</a:t>
            </a:r>
            <a:endParaRPr lang="en-GB" dirty="0"/>
          </a:p>
        </p:txBody>
      </p:sp>
      <p:sp>
        <p:nvSpPr>
          <p:cNvPr id="5" name="Rectangle 6"/>
          <p:cNvSpPr>
            <a:spLocks noGrp="1" noChangeArrowheads="1"/>
          </p:cNvSpPr>
          <p:nvPr>
            <p:ph type="sldNum" sz="quarter" idx="11"/>
          </p:nvPr>
        </p:nvSpPr>
        <p:spPr>
          <a:xfrm>
            <a:off x="8153400" y="6324600"/>
            <a:ext cx="609600" cy="304800"/>
          </a:xfrm>
          <a:prstGeom prst="rect">
            <a:avLst/>
          </a:prstGeom>
          <a:ln/>
        </p:spPr>
        <p:txBody>
          <a:bodyPr/>
          <a:lstStyle>
            <a:lvl1pPr>
              <a:defRPr/>
            </a:lvl1pPr>
          </a:lstStyle>
          <a:p>
            <a:pPr>
              <a:defRPr/>
            </a:pPr>
            <a:fld id="{BCDD38F7-E002-C64D-8F41-4A6DD6B50242}" type="slidenum">
              <a:rPr lang="en-GB"/>
              <a:pPr>
                <a:defRPr/>
              </a:pPr>
              <a:t>‹#›</a:t>
            </a:fld>
            <a:endParaRPr lang="en-GB" dirty="0"/>
          </a:p>
        </p:txBody>
      </p:sp>
      <p:pic>
        <p:nvPicPr>
          <p:cNvPr id="6" name="Picture 2" descr="THANKYOU-20AUG-12.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12700"/>
            <a:ext cx="9155113" cy="687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653300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Content Placeholder 2"/>
          <p:cNvSpPr>
            <a:spLocks noGrp="1"/>
          </p:cNvSpPr>
          <p:nvPr>
            <p:ph idx="1"/>
          </p:nvPr>
        </p:nvSpPr>
        <p:spPr/>
        <p:txBody>
          <a:bodyPr/>
          <a:lstStyle/>
          <a:p>
            <a:pPr lvl="0"/>
            <a:r>
              <a:rPr lang="en-GB" noProof="0" dirty="0" smtClean="0"/>
              <a:t>Click to edit Master text styles</a:t>
            </a:r>
          </a:p>
          <a:p>
            <a:pPr lvl="1"/>
            <a:r>
              <a:rPr lang="en-GB" noProof="0" dirty="0" smtClean="0"/>
              <a:t>Second level</a:t>
            </a:r>
          </a:p>
          <a:p>
            <a:pPr lvl="2"/>
            <a:r>
              <a:rPr lang="en-GB" noProof="0" dirty="0" smtClean="0"/>
              <a:t>Third level</a:t>
            </a:r>
          </a:p>
        </p:txBody>
      </p:sp>
    </p:spTree>
    <p:extLst>
      <p:ext uri="{BB962C8B-B14F-4D97-AF65-F5344CB8AC3E}">
        <p14:creationId xmlns:p14="http://schemas.microsoft.com/office/powerpoint/2010/main" val="102614931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88888559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pic>
        <p:nvPicPr>
          <p:cNvPr id="4" name="Picture 2" descr="THANKYOU-20AUG-12.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12700"/>
            <a:ext cx="9155113" cy="687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Placeholder 11"/>
          <p:cNvSpPr>
            <a:spLocks noGrp="1"/>
          </p:cNvSpPr>
          <p:nvPr>
            <p:ph type="body" sz="quarter" idx="10"/>
          </p:nvPr>
        </p:nvSpPr>
        <p:spPr>
          <a:xfrm>
            <a:off x="785910" y="2233760"/>
            <a:ext cx="2248156" cy="499963"/>
          </a:xfrm>
          <a:prstGeom prst="rect">
            <a:avLst/>
          </a:prstGeom>
        </p:spPr>
        <p:txBody>
          <a:bodyPr vert="horz"/>
          <a:lstStyle>
            <a:lvl1pPr marL="0" indent="0">
              <a:buNone/>
              <a:defRPr sz="2000">
                <a:solidFill>
                  <a:srgbClr val="4C4C4C"/>
                </a:solidFill>
                <a:latin typeface="Gill Sans"/>
                <a:cs typeface="Gill Sans"/>
              </a:defRPr>
            </a:lvl1pPr>
            <a:lvl2pPr>
              <a:defRPr sz="2000">
                <a:solidFill>
                  <a:srgbClr val="4C4C4C"/>
                </a:solidFill>
                <a:latin typeface="Gill Sans"/>
                <a:cs typeface="Gill Sans"/>
              </a:defRPr>
            </a:lvl2pPr>
            <a:lvl3pPr>
              <a:defRPr sz="2000">
                <a:solidFill>
                  <a:srgbClr val="4C4C4C"/>
                </a:solidFill>
                <a:latin typeface="Gill Sans"/>
                <a:cs typeface="Gill Sans"/>
              </a:defRPr>
            </a:lvl3pPr>
            <a:lvl4pPr>
              <a:defRPr sz="2000">
                <a:solidFill>
                  <a:srgbClr val="4C4C4C"/>
                </a:solidFill>
                <a:latin typeface="Gill Sans"/>
                <a:cs typeface="Gill Sans"/>
              </a:defRPr>
            </a:lvl4pPr>
            <a:lvl5pPr>
              <a:defRPr sz="2000">
                <a:solidFill>
                  <a:srgbClr val="4C4C4C"/>
                </a:solidFill>
                <a:latin typeface="Gill Sans"/>
                <a:cs typeface="Gill Sans"/>
              </a:defRPr>
            </a:lvl5pPr>
          </a:lstStyle>
          <a:p>
            <a:pPr lvl="0"/>
            <a:r>
              <a:rPr lang="en-GB" dirty="0" smtClean="0"/>
              <a:t>Click to edit Master text styles</a:t>
            </a:r>
          </a:p>
        </p:txBody>
      </p:sp>
      <p:sp>
        <p:nvSpPr>
          <p:cNvPr id="10" name="Title 9"/>
          <p:cNvSpPr>
            <a:spLocks noGrp="1"/>
          </p:cNvSpPr>
          <p:nvPr>
            <p:ph type="title"/>
          </p:nvPr>
        </p:nvSpPr>
        <p:spPr>
          <a:xfrm>
            <a:off x="808024" y="1134286"/>
            <a:ext cx="4245550" cy="1143000"/>
          </a:xfrm>
          <a:prstGeom prst="rect">
            <a:avLst/>
          </a:prstGeom>
        </p:spPr>
        <p:txBody>
          <a:bodyPr vert="horz"/>
          <a:lstStyle>
            <a:lvl1pPr algn="l">
              <a:defRPr sz="3800">
                <a:latin typeface="Gill Sans"/>
                <a:cs typeface="Gill Sans"/>
              </a:defRPr>
            </a:lvl1pPr>
          </a:lstStyle>
          <a:p>
            <a:r>
              <a:rPr lang="en-GB" dirty="0" smtClean="0"/>
              <a:t>Click to edit Master title style</a:t>
            </a:r>
            <a:endParaRPr lang="en-US" dirty="0"/>
          </a:p>
        </p:txBody>
      </p:sp>
    </p:spTree>
    <p:extLst>
      <p:ext uri="{BB962C8B-B14F-4D97-AF65-F5344CB8AC3E}">
        <p14:creationId xmlns:p14="http://schemas.microsoft.com/office/powerpoint/2010/main" val="336658435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152400"/>
            <a:ext cx="8153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noProof="0" dirty="0" smtClean="0"/>
              <a:t>Click to edit Master title style</a:t>
            </a:r>
            <a:endParaRPr lang="en-GB" noProof="0" dirty="0"/>
          </a:p>
        </p:txBody>
      </p:sp>
      <p:sp>
        <p:nvSpPr>
          <p:cNvPr id="1027" name="Rectangle 3"/>
          <p:cNvSpPr>
            <a:spLocks noGrp="1" noChangeArrowheads="1"/>
          </p:cNvSpPr>
          <p:nvPr>
            <p:ph type="body" idx="1"/>
          </p:nvPr>
        </p:nvSpPr>
        <p:spPr bwMode="auto">
          <a:xfrm>
            <a:off x="705790" y="1295400"/>
            <a:ext cx="81534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noProof="0" dirty="0"/>
              <a:t>Click to edit Master text styles</a:t>
            </a:r>
          </a:p>
          <a:p>
            <a:pPr lvl="1"/>
            <a:r>
              <a:rPr lang="en-GB" noProof="0" dirty="0"/>
              <a:t>Second level</a:t>
            </a:r>
          </a:p>
          <a:p>
            <a:pPr lvl="2"/>
            <a:r>
              <a:rPr lang="en-GB" noProof="0" dirty="0"/>
              <a:t>Third </a:t>
            </a:r>
            <a:r>
              <a:rPr lang="en-GB" noProof="0" dirty="0" smtClean="0"/>
              <a:t>level</a:t>
            </a:r>
            <a:endParaRPr lang="en-GB" noProof="0" dirty="0"/>
          </a:p>
        </p:txBody>
      </p:sp>
      <p:cxnSp>
        <p:nvCxnSpPr>
          <p:cNvPr id="9" name="Straight Connector 8"/>
          <p:cNvCxnSpPr/>
          <p:nvPr userDrawn="1"/>
        </p:nvCxnSpPr>
        <p:spPr>
          <a:xfrm>
            <a:off x="420981" y="1017799"/>
            <a:ext cx="8723019" cy="0"/>
          </a:xfrm>
          <a:prstGeom prst="line">
            <a:avLst/>
          </a:prstGeom>
          <a:ln w="12700" cmpd="sng">
            <a:prstDash val="dot"/>
          </a:ln>
          <a:effectLst/>
        </p:spPr>
        <p:style>
          <a:lnRef idx="2">
            <a:schemeClr val="accent1"/>
          </a:lnRef>
          <a:fillRef idx="0">
            <a:schemeClr val="accent1"/>
          </a:fillRef>
          <a:effectRef idx="1">
            <a:schemeClr val="accent1"/>
          </a:effectRef>
          <a:fontRef idx="minor">
            <a:schemeClr val="tx1"/>
          </a:fontRef>
        </p:style>
      </p:cxnSp>
      <p:sp>
        <p:nvSpPr>
          <p:cNvPr id="2" name="Rectangle 1"/>
          <p:cNvSpPr/>
          <p:nvPr userDrawn="1"/>
        </p:nvSpPr>
        <p:spPr bwMode="auto">
          <a:xfrm>
            <a:off x="0" y="6463614"/>
            <a:ext cx="9144000" cy="394385"/>
          </a:xfrm>
          <a:prstGeom prst="rect">
            <a:avLst/>
          </a:prstGeom>
          <a:solidFill>
            <a:srgbClr val="00B0F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sp>
        <p:nvSpPr>
          <p:cNvPr id="11" name="TextBox 10"/>
          <p:cNvSpPr txBox="1"/>
          <p:nvPr userDrawn="1"/>
        </p:nvSpPr>
        <p:spPr>
          <a:xfrm>
            <a:off x="7179292" y="6475972"/>
            <a:ext cx="1964724" cy="276999"/>
          </a:xfrm>
          <a:prstGeom prst="rect">
            <a:avLst/>
          </a:prstGeom>
          <a:noFill/>
        </p:spPr>
        <p:txBody>
          <a:bodyPr wrap="square" rtlCol="0">
            <a:spAutoFit/>
          </a:bodyPr>
          <a:lstStyle/>
          <a:p>
            <a:r>
              <a:rPr lang="en-GB" sz="1200" dirty="0" smtClean="0">
                <a:solidFill>
                  <a:schemeClr val="bg1"/>
                </a:solidFill>
                <a:latin typeface="Arial" panose="020B0604020202020204" pitchFamily="34" charset="0"/>
                <a:cs typeface="Arial" panose="020B0604020202020204" pitchFamily="34" charset="0"/>
              </a:rPr>
              <a:t>www.fors-online.org.uk</a:t>
            </a:r>
            <a:endParaRPr lang="en-GB" sz="1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735796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Lst>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hf hdr="0" dt="0"/>
  <p:txStyles>
    <p:titleStyle>
      <a:lvl1pPr algn="l" rtl="0" eaLnBrk="1" fontAlgn="base" hangingPunct="1">
        <a:spcBef>
          <a:spcPts val="1000"/>
        </a:spcBef>
        <a:spcAft>
          <a:spcPct val="0"/>
        </a:spcAft>
        <a:defRPr sz="3200" b="1" i="0">
          <a:solidFill>
            <a:schemeClr val="tx1"/>
          </a:solidFill>
          <a:latin typeface="Arial"/>
          <a:ea typeface="+mj-ea"/>
          <a:cs typeface="Arial"/>
        </a:defRPr>
      </a:lvl1pPr>
      <a:lvl2pPr algn="l" rtl="0" eaLnBrk="1" fontAlgn="base" hangingPunct="1">
        <a:spcBef>
          <a:spcPts val="1000"/>
        </a:spcBef>
        <a:spcAft>
          <a:spcPct val="0"/>
        </a:spcAft>
        <a:defRPr sz="3200" b="1">
          <a:solidFill>
            <a:schemeClr val="bg1"/>
          </a:solidFill>
          <a:latin typeface="Arial Black" charset="0"/>
          <a:ea typeface="ＭＳ Ｐゴシック" charset="0"/>
          <a:cs typeface="ＭＳ Ｐゴシック" charset="0"/>
        </a:defRPr>
      </a:lvl2pPr>
      <a:lvl3pPr algn="l" rtl="0" eaLnBrk="1" fontAlgn="base" hangingPunct="1">
        <a:spcBef>
          <a:spcPts val="1000"/>
        </a:spcBef>
        <a:spcAft>
          <a:spcPct val="0"/>
        </a:spcAft>
        <a:defRPr sz="3200" b="1">
          <a:solidFill>
            <a:schemeClr val="bg1"/>
          </a:solidFill>
          <a:latin typeface="Arial Black" charset="0"/>
          <a:ea typeface="ＭＳ Ｐゴシック" charset="0"/>
          <a:cs typeface="ＭＳ Ｐゴシック" charset="0"/>
        </a:defRPr>
      </a:lvl3pPr>
      <a:lvl4pPr algn="l" rtl="0" eaLnBrk="1" fontAlgn="base" hangingPunct="1">
        <a:spcBef>
          <a:spcPts val="1000"/>
        </a:spcBef>
        <a:spcAft>
          <a:spcPct val="0"/>
        </a:spcAft>
        <a:defRPr sz="3200" b="1">
          <a:solidFill>
            <a:schemeClr val="bg1"/>
          </a:solidFill>
          <a:latin typeface="Arial Black" charset="0"/>
          <a:ea typeface="ＭＳ Ｐゴシック" charset="0"/>
          <a:cs typeface="ＭＳ Ｐゴシック" charset="0"/>
        </a:defRPr>
      </a:lvl4pPr>
      <a:lvl5pPr algn="l" rtl="0" eaLnBrk="1" fontAlgn="base" hangingPunct="1">
        <a:spcBef>
          <a:spcPts val="1000"/>
        </a:spcBef>
        <a:spcAft>
          <a:spcPct val="0"/>
        </a:spcAft>
        <a:defRPr sz="3200" b="1">
          <a:solidFill>
            <a:schemeClr val="bg1"/>
          </a:solidFill>
          <a:latin typeface="Arial Black" charset="0"/>
          <a:ea typeface="ＭＳ Ｐゴシック" charset="0"/>
          <a:cs typeface="ＭＳ Ｐゴシック" charset="0"/>
        </a:defRPr>
      </a:lvl5pPr>
      <a:lvl6pPr marL="457200" algn="l" rtl="0" eaLnBrk="1" fontAlgn="base" hangingPunct="1">
        <a:spcBef>
          <a:spcPts val="1000"/>
        </a:spcBef>
        <a:spcAft>
          <a:spcPct val="0"/>
        </a:spcAft>
        <a:defRPr sz="3200" b="1">
          <a:solidFill>
            <a:schemeClr val="bg1"/>
          </a:solidFill>
          <a:latin typeface="Arial Black" charset="0"/>
          <a:ea typeface="ＭＳ Ｐゴシック" charset="0"/>
        </a:defRPr>
      </a:lvl6pPr>
      <a:lvl7pPr marL="914400" algn="l" rtl="0" eaLnBrk="1" fontAlgn="base" hangingPunct="1">
        <a:spcBef>
          <a:spcPts val="1000"/>
        </a:spcBef>
        <a:spcAft>
          <a:spcPct val="0"/>
        </a:spcAft>
        <a:defRPr sz="3200" b="1">
          <a:solidFill>
            <a:schemeClr val="bg1"/>
          </a:solidFill>
          <a:latin typeface="Arial Black" charset="0"/>
          <a:ea typeface="ＭＳ Ｐゴシック" charset="0"/>
        </a:defRPr>
      </a:lvl7pPr>
      <a:lvl8pPr marL="1371600" algn="l" rtl="0" eaLnBrk="1" fontAlgn="base" hangingPunct="1">
        <a:spcBef>
          <a:spcPts val="1000"/>
        </a:spcBef>
        <a:spcAft>
          <a:spcPct val="0"/>
        </a:spcAft>
        <a:defRPr sz="3200" b="1">
          <a:solidFill>
            <a:schemeClr val="bg1"/>
          </a:solidFill>
          <a:latin typeface="Arial Black" charset="0"/>
          <a:ea typeface="ＭＳ Ｐゴシック" charset="0"/>
        </a:defRPr>
      </a:lvl8pPr>
      <a:lvl9pPr marL="1828800" algn="l" rtl="0" eaLnBrk="1" fontAlgn="base" hangingPunct="1">
        <a:spcBef>
          <a:spcPts val="1000"/>
        </a:spcBef>
        <a:spcAft>
          <a:spcPct val="0"/>
        </a:spcAft>
        <a:defRPr sz="3200" b="1">
          <a:solidFill>
            <a:schemeClr val="bg1"/>
          </a:solidFill>
          <a:latin typeface="Arial Black" charset="0"/>
          <a:ea typeface="ＭＳ Ｐゴシック" charset="0"/>
        </a:defRPr>
      </a:lvl9pPr>
    </p:titleStyle>
    <p:bodyStyle>
      <a:lvl1pPr marL="0" indent="0" algn="l" rtl="0" eaLnBrk="1" fontAlgn="base" hangingPunct="1">
        <a:spcBef>
          <a:spcPts val="1600"/>
        </a:spcBef>
        <a:spcAft>
          <a:spcPct val="0"/>
        </a:spcAft>
        <a:defRPr sz="2400">
          <a:solidFill>
            <a:srgbClr val="000000"/>
          </a:solidFill>
          <a:latin typeface="Arial"/>
          <a:ea typeface="+mn-ea"/>
          <a:cs typeface="Arial"/>
        </a:defRPr>
      </a:lvl1pPr>
      <a:lvl2pPr marL="358775" indent="-358775" algn="l" rtl="0" eaLnBrk="1" fontAlgn="base" hangingPunct="1">
        <a:spcBef>
          <a:spcPts val="1600"/>
        </a:spcBef>
        <a:spcAft>
          <a:spcPct val="0"/>
        </a:spcAft>
        <a:buClr>
          <a:schemeClr val="tx1"/>
        </a:buClr>
        <a:buFont typeface="Lucida Grande"/>
        <a:buChar char="●"/>
        <a:defRPr sz="2400">
          <a:solidFill>
            <a:srgbClr val="000000"/>
          </a:solidFill>
          <a:latin typeface="Arial"/>
          <a:ea typeface="+mn-ea"/>
          <a:cs typeface="Arial"/>
        </a:defRPr>
      </a:lvl2pPr>
      <a:lvl3pPr marL="719138" indent="-360363" algn="l" rtl="0" eaLnBrk="1" fontAlgn="base" hangingPunct="1">
        <a:spcBef>
          <a:spcPts val="1600"/>
        </a:spcBef>
        <a:spcAft>
          <a:spcPct val="0"/>
        </a:spcAft>
        <a:buClr>
          <a:srgbClr val="003399"/>
        </a:buClr>
        <a:buChar char="–"/>
        <a:defRPr sz="2400">
          <a:solidFill>
            <a:srgbClr val="000000"/>
          </a:solidFill>
          <a:latin typeface="Arial"/>
          <a:ea typeface="+mn-ea"/>
          <a:cs typeface="Arial"/>
        </a:defRPr>
      </a:lvl3pPr>
      <a:lvl4pPr marL="1938338" indent="-228600" algn="l" rtl="0" eaLnBrk="1" fontAlgn="base" hangingPunct="1">
        <a:spcBef>
          <a:spcPct val="20000"/>
        </a:spcBef>
        <a:spcAft>
          <a:spcPct val="0"/>
        </a:spcAft>
        <a:defRPr sz="2000">
          <a:solidFill>
            <a:schemeClr val="tx1"/>
          </a:solidFill>
          <a:latin typeface="Times" charset="0"/>
          <a:ea typeface="+mn-ea"/>
        </a:defRPr>
      </a:lvl4pPr>
      <a:lvl5pPr marL="2357438" indent="-228600" algn="l" rtl="0" eaLnBrk="1" fontAlgn="base" hangingPunct="1">
        <a:spcBef>
          <a:spcPct val="20000"/>
        </a:spcBef>
        <a:spcAft>
          <a:spcPct val="0"/>
        </a:spcAft>
        <a:buChar char="»"/>
        <a:defRPr sz="2000">
          <a:solidFill>
            <a:schemeClr val="tx1"/>
          </a:solidFill>
          <a:latin typeface="Times" charset="0"/>
          <a:ea typeface="+mn-ea"/>
        </a:defRPr>
      </a:lvl5pPr>
      <a:lvl6pPr marL="2814638" indent="-228600" algn="l" rtl="0" eaLnBrk="1" fontAlgn="base" hangingPunct="1">
        <a:spcBef>
          <a:spcPct val="20000"/>
        </a:spcBef>
        <a:spcAft>
          <a:spcPct val="0"/>
        </a:spcAft>
        <a:buChar char="»"/>
        <a:defRPr sz="2000">
          <a:solidFill>
            <a:schemeClr val="tx1"/>
          </a:solidFill>
          <a:latin typeface="Times" charset="0"/>
          <a:ea typeface="+mn-ea"/>
        </a:defRPr>
      </a:lvl6pPr>
      <a:lvl7pPr marL="3271838" indent="-228600" algn="l" rtl="0" eaLnBrk="1" fontAlgn="base" hangingPunct="1">
        <a:spcBef>
          <a:spcPct val="20000"/>
        </a:spcBef>
        <a:spcAft>
          <a:spcPct val="0"/>
        </a:spcAft>
        <a:buChar char="»"/>
        <a:defRPr sz="2000">
          <a:solidFill>
            <a:schemeClr val="tx1"/>
          </a:solidFill>
          <a:latin typeface="Times" charset="0"/>
          <a:ea typeface="+mn-ea"/>
        </a:defRPr>
      </a:lvl7pPr>
      <a:lvl8pPr marL="3729038" indent="-228600" algn="l" rtl="0" eaLnBrk="1" fontAlgn="base" hangingPunct="1">
        <a:spcBef>
          <a:spcPct val="20000"/>
        </a:spcBef>
        <a:spcAft>
          <a:spcPct val="0"/>
        </a:spcAft>
        <a:buChar char="»"/>
        <a:defRPr sz="2000">
          <a:solidFill>
            <a:schemeClr val="tx1"/>
          </a:solidFill>
          <a:latin typeface="Times" charset="0"/>
          <a:ea typeface="+mn-ea"/>
        </a:defRPr>
      </a:lvl8pPr>
      <a:lvl9pPr marL="4186238" indent="-228600" algn="l" rtl="0" eaLnBrk="1" fontAlgn="base" hangingPunct="1">
        <a:spcBef>
          <a:spcPct val="20000"/>
        </a:spcBef>
        <a:spcAft>
          <a:spcPct val="0"/>
        </a:spcAft>
        <a:buChar char="»"/>
        <a:defRPr sz="2000">
          <a:solidFill>
            <a:schemeClr val="tx1"/>
          </a:solidFill>
          <a:latin typeface="Times" charset="0"/>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892" y="941696"/>
            <a:ext cx="8153400" cy="2647665"/>
          </a:xfrm>
        </p:spPr>
        <p:txBody>
          <a:bodyPr/>
          <a:lstStyle/>
          <a:p>
            <a:pPr>
              <a:spcAft>
                <a:spcPts val="1200"/>
              </a:spcAft>
            </a:pPr>
            <a:r>
              <a:rPr lang="en-GB" sz="4400" dirty="0">
                <a:solidFill>
                  <a:srgbClr val="00B0F0"/>
                </a:solidFill>
                <a:latin typeface="Arial" panose="020B0604020202020204" pitchFamily="34" charset="0"/>
                <a:ea typeface="AECOM Sans" panose="020B0504020202020204" pitchFamily="34" charset="0"/>
                <a:cs typeface="Arial" panose="020B0604020202020204" pitchFamily="34" charset="0"/>
              </a:rPr>
              <a:t>V8</a:t>
            </a:r>
            <a:r>
              <a:rPr lang="en-GB" sz="4000" dirty="0">
                <a:solidFill>
                  <a:srgbClr val="00B0F0"/>
                </a:solidFill>
                <a:latin typeface="Arial" panose="020B0604020202020204" pitchFamily="34" charset="0"/>
                <a:ea typeface="AECOM Sans" panose="020B0504020202020204" pitchFamily="34" charset="0"/>
                <a:cs typeface="Arial" panose="020B0604020202020204" pitchFamily="34" charset="0"/>
              </a:rPr>
              <a:t/>
            </a:r>
            <a:br>
              <a:rPr lang="en-GB" sz="4000" dirty="0">
                <a:solidFill>
                  <a:srgbClr val="00B0F0"/>
                </a:solidFill>
                <a:latin typeface="Arial" panose="020B0604020202020204" pitchFamily="34" charset="0"/>
                <a:ea typeface="AECOM Sans" panose="020B0504020202020204" pitchFamily="34" charset="0"/>
                <a:cs typeface="Arial" panose="020B0604020202020204" pitchFamily="34" charset="0"/>
              </a:rPr>
            </a:br>
            <a:r>
              <a:rPr lang="en-GB" sz="4000" dirty="0">
                <a:solidFill>
                  <a:srgbClr val="00B0F0"/>
                </a:solidFill>
                <a:latin typeface="Arial" panose="020B0604020202020204" pitchFamily="34" charset="0"/>
                <a:ea typeface="AECOM Sans" panose="020B0504020202020204" pitchFamily="34" charset="0"/>
                <a:cs typeface="Arial" panose="020B0604020202020204" pitchFamily="34" charset="0"/>
              </a:rPr>
              <a:t>Working at height and the prevention of falls from vehicles</a:t>
            </a:r>
          </a:p>
        </p:txBody>
      </p:sp>
    </p:spTree>
    <p:extLst>
      <p:ext uri="{BB962C8B-B14F-4D97-AF65-F5344CB8AC3E}">
        <p14:creationId xmlns:p14="http://schemas.microsoft.com/office/powerpoint/2010/main" val="42333872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1768" y="1530509"/>
            <a:ext cx="8388000" cy="4283841"/>
          </a:xfrm>
          <a:prstGeom prst="rect">
            <a:avLst/>
          </a:prstGeom>
          <a:solidFill>
            <a:srgbClr val="00B0F0">
              <a:alpha val="1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560341" y="1640860"/>
            <a:ext cx="4154163" cy="4485086"/>
          </a:xfrm>
        </p:spPr>
        <p:txBody>
          <a:bodyPr/>
          <a:lstStyle/>
          <a:p>
            <a:pPr marL="0" lvl="1" indent="0">
              <a:lnSpc>
                <a:spcPct val="90000"/>
              </a:lnSpc>
              <a:spcAft>
                <a:spcPts val="500"/>
              </a:spcAft>
              <a:buNone/>
              <a:defRPr/>
            </a:pPr>
            <a:r>
              <a:rPr lang="en-GB" sz="2000" b="1" dirty="0">
                <a:latin typeface="Arial" panose="020B0604020202020204" pitchFamily="34" charset="0"/>
                <a:ea typeface="AECOM Sans" panose="020B0504020202020204" pitchFamily="34" charset="0"/>
                <a:cs typeface="Arial" panose="020B0604020202020204" pitchFamily="34" charset="0"/>
              </a:rPr>
              <a:t>Planning loading and unloading activities and working safely at height can help: </a:t>
            </a:r>
          </a:p>
          <a:p>
            <a:pPr marL="0" lvl="1" indent="0">
              <a:lnSpc>
                <a:spcPct val="90000"/>
              </a:lnSpc>
              <a:spcAft>
                <a:spcPts val="500"/>
              </a:spcAft>
              <a:buNone/>
              <a:defRPr/>
            </a:pPr>
            <a:r>
              <a:rPr lang="en-GB" sz="2000" dirty="0" smtClean="0">
                <a:latin typeface="Arial" panose="020B0604020202020204" pitchFamily="34" charset="0"/>
                <a:ea typeface="AECOM Sans" panose="020B0504020202020204" pitchFamily="34" charset="0"/>
                <a:cs typeface="Arial" panose="020B0604020202020204" pitchFamily="34" charset="0"/>
              </a:rPr>
              <a:t>Reduce </a:t>
            </a:r>
            <a:r>
              <a:rPr lang="en-GB" sz="2000" dirty="0">
                <a:latin typeface="Arial" panose="020B0604020202020204" pitchFamily="34" charset="0"/>
                <a:ea typeface="AECOM Sans" panose="020B0504020202020204" pitchFamily="34" charset="0"/>
                <a:cs typeface="Arial" panose="020B0604020202020204" pitchFamily="34" charset="0"/>
              </a:rPr>
              <a:t>the likelihood of accidents and their associated cost, time and reputation loss</a:t>
            </a:r>
          </a:p>
          <a:p>
            <a:pPr marL="0" lvl="1" indent="0">
              <a:lnSpc>
                <a:spcPct val="90000"/>
              </a:lnSpc>
              <a:spcAft>
                <a:spcPts val="500"/>
              </a:spcAft>
              <a:buNone/>
              <a:defRPr/>
            </a:pPr>
            <a:r>
              <a:rPr lang="en-GB" sz="2000" dirty="0" smtClean="0">
                <a:latin typeface="Arial" panose="020B0604020202020204" pitchFamily="34" charset="0"/>
                <a:ea typeface="AECOM Sans" panose="020B0504020202020204" pitchFamily="34" charset="0"/>
                <a:cs typeface="Arial" panose="020B0604020202020204" pitchFamily="34" charset="0"/>
              </a:rPr>
              <a:t>Improve </a:t>
            </a:r>
            <a:r>
              <a:rPr lang="en-GB" sz="2000" dirty="0">
                <a:latin typeface="Arial" panose="020B0604020202020204" pitchFamily="34" charset="0"/>
                <a:ea typeface="AECOM Sans" panose="020B0504020202020204" pitchFamily="34" charset="0"/>
                <a:cs typeface="Arial" panose="020B0604020202020204" pitchFamily="34" charset="0"/>
              </a:rPr>
              <a:t>our safety record</a:t>
            </a:r>
          </a:p>
          <a:p>
            <a:pPr marL="0" lvl="1" indent="0">
              <a:lnSpc>
                <a:spcPct val="90000"/>
              </a:lnSpc>
              <a:spcAft>
                <a:spcPts val="500"/>
              </a:spcAft>
              <a:buNone/>
              <a:defRPr/>
            </a:pPr>
            <a:r>
              <a:rPr lang="en-GB" sz="2000" dirty="0" smtClean="0">
                <a:latin typeface="Arial" panose="020B0604020202020204" pitchFamily="34" charset="0"/>
                <a:ea typeface="AECOM Sans" panose="020B0504020202020204" pitchFamily="34" charset="0"/>
                <a:cs typeface="Arial" panose="020B0604020202020204" pitchFamily="34" charset="0"/>
              </a:rPr>
              <a:t>Promote </a:t>
            </a:r>
            <a:r>
              <a:rPr lang="en-GB" sz="2000" dirty="0">
                <a:latin typeface="Arial" panose="020B0604020202020204" pitchFamily="34" charset="0"/>
                <a:ea typeface="AECOM Sans" panose="020B0504020202020204" pitchFamily="34" charset="0"/>
                <a:cs typeface="Arial" panose="020B0604020202020204" pitchFamily="34" charset="0"/>
              </a:rPr>
              <a:t>a positive health and safety culture</a:t>
            </a:r>
          </a:p>
          <a:p>
            <a:pPr marL="0" lvl="1" indent="0">
              <a:lnSpc>
                <a:spcPct val="90000"/>
              </a:lnSpc>
              <a:spcAft>
                <a:spcPts val="500"/>
              </a:spcAft>
              <a:buNone/>
              <a:defRPr/>
            </a:pPr>
            <a:r>
              <a:rPr lang="en-GB" sz="2000" dirty="0" smtClean="0">
                <a:latin typeface="Arial" panose="020B0604020202020204" pitchFamily="34" charset="0"/>
                <a:ea typeface="AECOM Sans" panose="020B0504020202020204" pitchFamily="34" charset="0"/>
                <a:cs typeface="Arial" panose="020B0604020202020204" pitchFamily="34" charset="0"/>
              </a:rPr>
              <a:t>You </a:t>
            </a:r>
            <a:r>
              <a:rPr lang="en-GB" sz="2000" dirty="0">
                <a:latin typeface="Arial" panose="020B0604020202020204" pitchFamily="34" charset="0"/>
                <a:ea typeface="AECOM Sans" panose="020B0504020202020204" pitchFamily="34" charset="0"/>
                <a:cs typeface="Arial" panose="020B0604020202020204" pitchFamily="34" charset="0"/>
              </a:rPr>
              <a:t>better understand what risks are involved</a:t>
            </a:r>
          </a:p>
        </p:txBody>
      </p:sp>
      <p:sp>
        <p:nvSpPr>
          <p:cNvPr id="9" name="TextBox 8"/>
          <p:cNvSpPr txBox="1"/>
          <p:nvPr/>
        </p:nvSpPr>
        <p:spPr>
          <a:xfrm>
            <a:off x="470646" y="391453"/>
            <a:ext cx="8280335" cy="553998"/>
          </a:xfrm>
          <a:prstGeom prst="rect">
            <a:avLst/>
          </a:prstGeom>
          <a:noFill/>
        </p:spPr>
        <p:txBody>
          <a:bodyPr wrap="square" rtlCol="0">
            <a:spAutoFit/>
          </a:bodyPr>
          <a:lstStyle/>
          <a:p>
            <a:r>
              <a:rPr lang="en-US" sz="3000" b="1" dirty="0" smtClean="0">
                <a:solidFill>
                  <a:srgbClr val="00B0F0"/>
                </a:solidFill>
                <a:latin typeface="Arial" panose="020B0604020202020204" pitchFamily="34" charset="0"/>
                <a:ea typeface="AECOM Sans" panose="020B0504020202020204" pitchFamily="34" charset="0"/>
                <a:cs typeface="Arial" panose="020B0604020202020204" pitchFamily="34" charset="0"/>
              </a:rPr>
              <a:t>Benefits</a:t>
            </a:r>
          </a:p>
        </p:txBody>
      </p:sp>
      <p:sp>
        <p:nvSpPr>
          <p:cNvPr id="14" name="Rectangle 13"/>
          <p:cNvSpPr/>
          <p:nvPr/>
        </p:nvSpPr>
        <p:spPr bwMode="auto">
          <a:xfrm rot="1277617">
            <a:off x="5196647" y="1240517"/>
            <a:ext cx="483130" cy="4987927"/>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sp>
        <p:nvSpPr>
          <p:cNvPr id="11" name="Rectangle 10"/>
          <p:cNvSpPr/>
          <p:nvPr/>
        </p:nvSpPr>
        <p:spPr bwMode="auto">
          <a:xfrm>
            <a:off x="233546" y="2808939"/>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pic>
        <p:nvPicPr>
          <p:cNvPr id="17" name="Picture 16"/>
          <p:cNvPicPr>
            <a:picLocks noChangeAspect="1"/>
          </p:cNvPicPr>
          <p:nvPr/>
        </p:nvPicPr>
        <p:blipFill rotWithShape="1">
          <a:blip r:embed="rId3" cstate="email">
            <a:extLst>
              <a:ext uri="{28A0092B-C50C-407E-A947-70E740481C1C}">
                <a14:useLocalDpi xmlns:a14="http://schemas.microsoft.com/office/drawing/2010/main"/>
              </a:ext>
            </a:extLst>
          </a:blip>
          <a:srcRect l="22295" t="822" r="-22295" b="-822"/>
          <a:stretch/>
        </p:blipFill>
        <p:spPr>
          <a:xfrm>
            <a:off x="4848353" y="1530509"/>
            <a:ext cx="6157180" cy="4319466"/>
          </a:xfrm>
          <a:prstGeom prst="trapezoid">
            <a:avLst>
              <a:gd name="adj" fmla="val 38071"/>
            </a:avLst>
          </a:prstGeom>
        </p:spPr>
      </p:pic>
      <p:sp>
        <p:nvSpPr>
          <p:cNvPr id="8" name="Rectangle 7"/>
          <p:cNvSpPr/>
          <p:nvPr/>
        </p:nvSpPr>
        <p:spPr bwMode="auto">
          <a:xfrm>
            <a:off x="251768" y="4429020"/>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sp>
        <p:nvSpPr>
          <p:cNvPr id="10" name="Rectangle 9"/>
          <p:cNvSpPr/>
          <p:nvPr/>
        </p:nvSpPr>
        <p:spPr bwMode="auto">
          <a:xfrm>
            <a:off x="246054" y="3877814"/>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sp>
        <p:nvSpPr>
          <p:cNvPr id="12" name="Rectangle 11"/>
          <p:cNvSpPr/>
          <p:nvPr/>
        </p:nvSpPr>
        <p:spPr bwMode="auto">
          <a:xfrm>
            <a:off x="251768" y="5244229"/>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spTree>
    <p:extLst>
      <p:ext uri="{BB962C8B-B14F-4D97-AF65-F5344CB8AC3E}">
        <p14:creationId xmlns:p14="http://schemas.microsoft.com/office/powerpoint/2010/main" val="13559639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952" y="313213"/>
            <a:ext cx="8153400" cy="663146"/>
          </a:xfrm>
        </p:spPr>
        <p:txBody>
          <a:bodyPr/>
          <a:lstStyle/>
          <a:p>
            <a:r>
              <a:rPr lang="en-GB" sz="3000" dirty="0" smtClean="0">
                <a:solidFill>
                  <a:srgbClr val="00B0F0"/>
                </a:solidFill>
                <a:latin typeface="Arial" panose="020B0604020202020204" pitchFamily="34" charset="0"/>
                <a:ea typeface="AECOM Sans" panose="020B0504020202020204" pitchFamily="34" charset="0"/>
                <a:cs typeface="Arial" panose="020B0604020202020204" pitchFamily="34" charset="0"/>
              </a:rPr>
              <a:t>Understanding the toolbox talk</a:t>
            </a:r>
            <a:endParaRPr lang="en-GB" sz="3000" dirty="0">
              <a:solidFill>
                <a:srgbClr val="00B0F0"/>
              </a:solidFill>
              <a:latin typeface="Arial" panose="020B0604020202020204" pitchFamily="34" charset="0"/>
              <a:ea typeface="AECOM Sans" panose="020B0504020202020204" pitchFamily="34" charset="0"/>
              <a:cs typeface="Arial" panose="020B0604020202020204" pitchFamily="34" charset="0"/>
            </a:endParaRPr>
          </a:p>
        </p:txBody>
      </p:sp>
      <p:sp>
        <p:nvSpPr>
          <p:cNvPr id="4" name="Rectangle 3"/>
          <p:cNvSpPr/>
          <p:nvPr/>
        </p:nvSpPr>
        <p:spPr>
          <a:xfrm>
            <a:off x="399242" y="1387516"/>
            <a:ext cx="8495092" cy="4253263"/>
          </a:xfrm>
          <a:prstGeom prst="rect">
            <a:avLst/>
          </a:prstGeom>
          <a:solidFill>
            <a:srgbClr val="00B0F0">
              <a:alpha val="1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 name="Content Placeholder 2"/>
          <p:cNvSpPr>
            <a:spLocks noGrp="1"/>
          </p:cNvSpPr>
          <p:nvPr>
            <p:ph idx="1"/>
          </p:nvPr>
        </p:nvSpPr>
        <p:spPr>
          <a:xfrm>
            <a:off x="609601" y="1425714"/>
            <a:ext cx="7311080" cy="3850618"/>
          </a:xfrm>
        </p:spPr>
        <p:txBody>
          <a:bodyPr/>
          <a:lstStyle/>
          <a:p>
            <a:r>
              <a:rPr lang="en-GB" dirty="0" smtClean="0">
                <a:latin typeface="Arial" panose="020B0604020202020204" pitchFamily="34" charset="0"/>
                <a:cs typeface="Arial" panose="020B0604020202020204" pitchFamily="34" charset="0"/>
              </a:rPr>
              <a:t>What </a:t>
            </a:r>
            <a:r>
              <a:rPr lang="en-GB" dirty="0">
                <a:latin typeface="Arial" panose="020B0604020202020204" pitchFamily="34" charset="0"/>
                <a:cs typeface="Arial" panose="020B0604020202020204" pitchFamily="34" charset="0"/>
              </a:rPr>
              <a:t>are the common causes of </a:t>
            </a:r>
            <a:r>
              <a:rPr lang="en-GB" dirty="0" smtClean="0">
                <a:latin typeface="Arial" panose="020B0604020202020204" pitchFamily="34" charset="0"/>
                <a:cs typeface="Arial" panose="020B0604020202020204" pitchFamily="34" charset="0"/>
              </a:rPr>
              <a:t>falls?</a:t>
            </a:r>
          </a:p>
          <a:p>
            <a:r>
              <a:rPr lang="en-GB" dirty="0" smtClean="0">
                <a:latin typeface="Arial" panose="020B0604020202020204" pitchFamily="34" charset="0"/>
                <a:cs typeface="Arial" panose="020B0604020202020204" pitchFamily="34" charset="0"/>
              </a:rPr>
              <a:t>What </a:t>
            </a:r>
            <a:r>
              <a:rPr lang="en-GB" dirty="0">
                <a:latin typeface="Arial" panose="020B0604020202020204" pitchFamily="34" charset="0"/>
                <a:cs typeface="Arial" panose="020B0604020202020204" pitchFamily="34" charset="0"/>
              </a:rPr>
              <a:t>is a risk assessment and what should it cover with regards to working at height and preventing falls from vehicles?</a:t>
            </a:r>
          </a:p>
          <a:p>
            <a:r>
              <a:rPr lang="en-GB" dirty="0" smtClean="0">
                <a:latin typeface="Arial" panose="020B0604020202020204" pitchFamily="34" charset="0"/>
                <a:cs typeface="Arial" panose="020B0604020202020204" pitchFamily="34" charset="0"/>
              </a:rPr>
              <a:t>What </a:t>
            </a:r>
            <a:r>
              <a:rPr lang="en-GB" dirty="0">
                <a:latin typeface="Arial" panose="020B0604020202020204" pitchFamily="34" charset="0"/>
                <a:cs typeface="Arial" panose="020B0604020202020204" pitchFamily="34" charset="0"/>
              </a:rPr>
              <a:t>must you do when getting on or off a vehicle?</a:t>
            </a:r>
          </a:p>
          <a:p>
            <a:r>
              <a:rPr lang="en-GB" dirty="0" smtClean="0">
                <a:latin typeface="Arial" panose="020B0604020202020204" pitchFamily="34" charset="0"/>
                <a:cs typeface="Arial" panose="020B0604020202020204" pitchFamily="34" charset="0"/>
              </a:rPr>
              <a:t>What </a:t>
            </a:r>
            <a:r>
              <a:rPr lang="en-GB" dirty="0">
                <a:latin typeface="Arial" panose="020B0604020202020204" pitchFamily="34" charset="0"/>
                <a:cs typeface="Arial" panose="020B0604020202020204" pitchFamily="34" charset="0"/>
              </a:rPr>
              <a:t>things can you do to help keep your vehicle safe?</a:t>
            </a:r>
          </a:p>
          <a:p>
            <a:r>
              <a:rPr lang="en-GB" dirty="0" smtClean="0">
                <a:latin typeface="Arial" panose="020B0604020202020204" pitchFamily="34" charset="0"/>
                <a:cs typeface="Arial" panose="020B0604020202020204" pitchFamily="34" charset="0"/>
              </a:rPr>
              <a:t>What </a:t>
            </a:r>
            <a:r>
              <a:rPr lang="en-GB" dirty="0">
                <a:latin typeface="Arial" panose="020B0604020202020204" pitchFamily="34" charset="0"/>
                <a:cs typeface="Arial" panose="020B0604020202020204" pitchFamily="34" charset="0"/>
              </a:rPr>
              <a:t>can you do to help you work more safely?</a:t>
            </a:r>
          </a:p>
        </p:txBody>
      </p:sp>
      <p:sp>
        <p:nvSpPr>
          <p:cNvPr id="6" name="Rectangle 5"/>
          <p:cNvSpPr/>
          <p:nvPr/>
        </p:nvSpPr>
        <p:spPr bwMode="auto">
          <a:xfrm>
            <a:off x="399242" y="1529784"/>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Trebuchet MS" charset="0"/>
              <a:ea typeface="ＭＳ Ｐゴシック" charset="0"/>
            </a:endParaRPr>
          </a:p>
        </p:txBody>
      </p:sp>
      <p:sp>
        <p:nvSpPr>
          <p:cNvPr id="7" name="Rectangle 6"/>
          <p:cNvSpPr/>
          <p:nvPr/>
        </p:nvSpPr>
        <p:spPr bwMode="auto">
          <a:xfrm>
            <a:off x="401551" y="3397147"/>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Trebuchet MS" charset="0"/>
              <a:ea typeface="ＭＳ Ｐゴシック" charset="0"/>
            </a:endParaRPr>
          </a:p>
        </p:txBody>
      </p:sp>
      <p:sp>
        <p:nvSpPr>
          <p:cNvPr id="8" name="Rectangle 7"/>
          <p:cNvSpPr/>
          <p:nvPr/>
        </p:nvSpPr>
        <p:spPr bwMode="auto">
          <a:xfrm>
            <a:off x="399242" y="4881693"/>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Trebuchet MS" charset="0"/>
              <a:ea typeface="ＭＳ Ｐゴシック" charset="0"/>
            </a:endParaRPr>
          </a:p>
        </p:txBody>
      </p:sp>
      <p:sp>
        <p:nvSpPr>
          <p:cNvPr id="9" name="Rectangle 8"/>
          <p:cNvSpPr/>
          <p:nvPr/>
        </p:nvSpPr>
        <p:spPr bwMode="auto">
          <a:xfrm>
            <a:off x="401551" y="2115001"/>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Trebuchet MS" charset="0"/>
              <a:ea typeface="ＭＳ Ｐゴシック" charset="0"/>
            </a:endParaRPr>
          </a:p>
        </p:txBody>
      </p:sp>
      <p:sp>
        <p:nvSpPr>
          <p:cNvPr id="11" name="Rectangle 10"/>
          <p:cNvSpPr/>
          <p:nvPr/>
        </p:nvSpPr>
        <p:spPr bwMode="auto">
          <a:xfrm>
            <a:off x="399242" y="3977058"/>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Trebuchet MS" charset="0"/>
              <a:ea typeface="ＭＳ Ｐゴシック" charset="0"/>
            </a:endParaRPr>
          </a:p>
        </p:txBody>
      </p:sp>
    </p:spTree>
    <p:extLst>
      <p:ext uri="{BB962C8B-B14F-4D97-AF65-F5344CB8AC3E}">
        <p14:creationId xmlns:p14="http://schemas.microsoft.com/office/powerpoint/2010/main" val="38049763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886" y="102972"/>
            <a:ext cx="8153400" cy="663146"/>
          </a:xfrm>
        </p:spPr>
        <p:txBody>
          <a:bodyPr/>
          <a:lstStyle/>
          <a:p>
            <a:r>
              <a:rPr lang="en-GB" sz="2800" dirty="0">
                <a:solidFill>
                  <a:srgbClr val="00B0F0"/>
                </a:solidFill>
                <a:latin typeface="Arial" panose="020B0604020202020204" pitchFamily="34" charset="0"/>
                <a:ea typeface="AECOM Sans" panose="020B0504020202020204" pitchFamily="34" charset="0"/>
                <a:cs typeface="Arial" panose="020B0604020202020204" pitchFamily="34" charset="0"/>
              </a:rPr>
              <a:t>Working at height and the prevention of falls from vehicles summary</a:t>
            </a:r>
          </a:p>
        </p:txBody>
      </p:sp>
      <p:sp>
        <p:nvSpPr>
          <p:cNvPr id="4" name="Rectangle 3"/>
          <p:cNvSpPr/>
          <p:nvPr/>
        </p:nvSpPr>
        <p:spPr>
          <a:xfrm>
            <a:off x="375391" y="1263813"/>
            <a:ext cx="8495092" cy="4171282"/>
          </a:xfrm>
          <a:prstGeom prst="rect">
            <a:avLst/>
          </a:prstGeom>
          <a:solidFill>
            <a:srgbClr val="00B0F0">
              <a:alpha val="1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 name="Content Placeholder 2"/>
          <p:cNvSpPr>
            <a:spLocks noGrp="1"/>
          </p:cNvSpPr>
          <p:nvPr>
            <p:ph idx="1"/>
          </p:nvPr>
        </p:nvSpPr>
        <p:spPr>
          <a:xfrm>
            <a:off x="609600" y="1425714"/>
            <a:ext cx="8153399" cy="3850618"/>
          </a:xfrm>
        </p:spPr>
        <p:txBody>
          <a:bodyPr/>
          <a:lstStyle/>
          <a:p>
            <a:r>
              <a:rPr lang="en-GB" sz="2000" b="1" dirty="0" smtClean="0">
                <a:latin typeface="Arial" panose="020B0604020202020204" pitchFamily="34" charset="0"/>
                <a:ea typeface="AECOM Sans" panose="020B0504020202020204" pitchFamily="34" charset="0"/>
                <a:cs typeface="Arial" panose="020B0604020202020204" pitchFamily="34" charset="0"/>
              </a:rPr>
              <a:t>If you have to work at height:</a:t>
            </a:r>
          </a:p>
          <a:p>
            <a:pPr>
              <a:spcAft>
                <a:spcPts val="600"/>
              </a:spcAft>
            </a:pPr>
            <a:r>
              <a:rPr lang="en-GB" sz="2000" b="1" dirty="0" smtClean="0">
                <a:latin typeface="Arial" panose="020B0604020202020204" pitchFamily="34" charset="0"/>
                <a:ea typeface="AECOM Sans" panose="020B0504020202020204" pitchFamily="34" charset="0"/>
                <a:cs typeface="Arial" panose="020B0604020202020204" pitchFamily="34" charset="0"/>
              </a:rPr>
              <a:t>Use </a:t>
            </a:r>
            <a:r>
              <a:rPr lang="en-GB" sz="2000" b="1" dirty="0">
                <a:latin typeface="Arial" panose="020B0604020202020204" pitchFamily="34" charset="0"/>
                <a:ea typeface="AECOM Sans" panose="020B0504020202020204" pitchFamily="34" charset="0"/>
                <a:cs typeface="Arial" panose="020B0604020202020204" pitchFamily="34" charset="0"/>
              </a:rPr>
              <a:t>an existing safe place of work to access work at height</a:t>
            </a:r>
            <a:r>
              <a:rPr lang="en-GB" sz="2000" dirty="0">
                <a:latin typeface="Arial" panose="020B0604020202020204" pitchFamily="34" charset="0"/>
                <a:ea typeface="AECOM Sans" panose="020B0504020202020204" pitchFamily="34" charset="0"/>
                <a:cs typeface="Arial" panose="020B0604020202020204" pitchFamily="34" charset="0"/>
              </a:rPr>
              <a:t> - don't cut corners, if there is already a safe means of access such as a permanent stair and guard railed platform use it!</a:t>
            </a:r>
          </a:p>
          <a:p>
            <a:pPr>
              <a:spcAft>
                <a:spcPts val="600"/>
              </a:spcAft>
            </a:pPr>
            <a:r>
              <a:rPr lang="en-GB" sz="2000" b="1" dirty="0">
                <a:latin typeface="Arial" panose="020B0604020202020204" pitchFamily="34" charset="0"/>
                <a:ea typeface="AECOM Sans" panose="020B0504020202020204" pitchFamily="34" charset="0"/>
                <a:cs typeface="Arial" panose="020B0604020202020204" pitchFamily="34" charset="0"/>
              </a:rPr>
              <a:t>Provide or use work equipment</a:t>
            </a:r>
            <a:r>
              <a:rPr lang="en-GB" sz="2000" dirty="0">
                <a:latin typeface="Arial" panose="020B0604020202020204" pitchFamily="34" charset="0"/>
                <a:ea typeface="AECOM Sans" panose="020B0504020202020204" pitchFamily="34" charset="0"/>
                <a:cs typeface="Arial" panose="020B0604020202020204" pitchFamily="34" charset="0"/>
              </a:rPr>
              <a:t> to </a:t>
            </a:r>
            <a:r>
              <a:rPr lang="en-GB" sz="2000" b="1" dirty="0">
                <a:latin typeface="Arial" panose="020B0604020202020204" pitchFamily="34" charset="0"/>
                <a:ea typeface="AECOM Sans" panose="020B0504020202020204" pitchFamily="34" charset="0"/>
                <a:cs typeface="Arial" panose="020B0604020202020204" pitchFamily="34" charset="0"/>
              </a:rPr>
              <a:t>prevent</a:t>
            </a:r>
            <a:r>
              <a:rPr lang="en-GB" sz="2000" dirty="0">
                <a:latin typeface="Arial" panose="020B0604020202020204" pitchFamily="34" charset="0"/>
                <a:ea typeface="AECOM Sans" panose="020B0504020202020204" pitchFamily="34" charset="0"/>
                <a:cs typeface="Arial" panose="020B0604020202020204" pitchFamily="34" charset="0"/>
              </a:rPr>
              <a:t> falls, such as scaffolding , mobile access towers or mobile elevating work platforms which have guardrails around the working platform.</a:t>
            </a:r>
          </a:p>
          <a:p>
            <a:pPr>
              <a:spcAft>
                <a:spcPts val="600"/>
              </a:spcAft>
            </a:pPr>
            <a:r>
              <a:rPr lang="en-GB" sz="2000" b="1" dirty="0">
                <a:latin typeface="Arial" panose="020B0604020202020204" pitchFamily="34" charset="0"/>
                <a:ea typeface="AECOM Sans" panose="020B0504020202020204" pitchFamily="34" charset="0"/>
                <a:cs typeface="Arial" panose="020B0604020202020204" pitchFamily="34" charset="0"/>
              </a:rPr>
              <a:t>Minimise </a:t>
            </a:r>
            <a:r>
              <a:rPr lang="en-GB" sz="2000" dirty="0">
                <a:latin typeface="Arial" panose="020B0604020202020204" pitchFamily="34" charset="0"/>
                <a:ea typeface="AECOM Sans" panose="020B0504020202020204" pitchFamily="34" charset="0"/>
                <a:cs typeface="Arial" panose="020B0604020202020204" pitchFamily="34" charset="0"/>
              </a:rPr>
              <a:t>distance and consequences of a fall, for example by using a properly set up stepladder or ladder within its limitations for low level, short duration work only.</a:t>
            </a:r>
          </a:p>
          <a:p>
            <a:endParaRPr lang="en-GB" dirty="0">
              <a:latin typeface="AECOM Sans" panose="020B0504020202020204" pitchFamily="34" charset="0"/>
              <a:ea typeface="AECOM Sans" panose="020B0504020202020204" pitchFamily="34" charset="0"/>
              <a:cs typeface="AECOM Sans" panose="020B0504020202020204" pitchFamily="34" charset="0"/>
            </a:endParaRPr>
          </a:p>
        </p:txBody>
      </p:sp>
      <p:sp>
        <p:nvSpPr>
          <p:cNvPr id="7" name="Rectangle 6"/>
          <p:cNvSpPr/>
          <p:nvPr/>
        </p:nvSpPr>
        <p:spPr bwMode="auto">
          <a:xfrm>
            <a:off x="386078" y="3176871"/>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Trebuchet MS" charset="0"/>
              <a:ea typeface="ＭＳ Ｐゴシック" charset="0"/>
            </a:endParaRPr>
          </a:p>
        </p:txBody>
      </p:sp>
      <p:sp>
        <p:nvSpPr>
          <p:cNvPr id="9" name="Rectangle 8"/>
          <p:cNvSpPr/>
          <p:nvPr/>
        </p:nvSpPr>
        <p:spPr bwMode="auto">
          <a:xfrm>
            <a:off x="378772" y="2058412"/>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Trebuchet MS" charset="0"/>
              <a:ea typeface="ＭＳ Ｐゴシック" charset="0"/>
            </a:endParaRPr>
          </a:p>
        </p:txBody>
      </p:sp>
      <p:sp>
        <p:nvSpPr>
          <p:cNvPr id="11" name="Rectangle 10"/>
          <p:cNvSpPr/>
          <p:nvPr/>
        </p:nvSpPr>
        <p:spPr bwMode="auto">
          <a:xfrm>
            <a:off x="382322" y="4280499"/>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Trebuchet MS" charset="0"/>
              <a:ea typeface="ＭＳ Ｐゴシック" charset="0"/>
            </a:endParaRPr>
          </a:p>
        </p:txBody>
      </p:sp>
      <p:sp>
        <p:nvSpPr>
          <p:cNvPr id="12" name="Rectangle 11"/>
          <p:cNvSpPr/>
          <p:nvPr/>
        </p:nvSpPr>
        <p:spPr bwMode="auto">
          <a:xfrm>
            <a:off x="830122" y="5621695"/>
            <a:ext cx="8040361" cy="621203"/>
          </a:xfrm>
          <a:prstGeom prst="rect">
            <a:avLst/>
          </a:prstGeom>
          <a:solidFill>
            <a:srgbClr val="FFFFFF"/>
          </a:solidFill>
          <a:ln w="38100" cap="flat" cmpd="sng" algn="ctr">
            <a:solidFill>
              <a:srgbClr val="FF0000"/>
            </a:solidFill>
            <a:prstDash val="solid"/>
            <a:round/>
            <a:headEnd type="none" w="med" len="med"/>
            <a:tailEnd type="none" w="med" len="med"/>
          </a:ln>
          <a:effectLst>
            <a:outerShdw blurRad="63500" sx="102000" sy="102000" algn="ctr" rotWithShape="0">
              <a:prstClr val="black">
                <a:alpha val="40000"/>
              </a:prstClr>
            </a:outerShdw>
          </a:effectLst>
          <a:extLst/>
        </p:spPr>
        <p:txBody>
          <a:bodyPr vert="horz" wrap="square" lIns="576000" tIns="45720" rIns="91440" bIns="45720" numCol="1" rtlCol="0" anchor="ctr" anchorCtr="0" compatLnSpc="1">
            <a:prstTxWarp prst="textNoShape">
              <a:avLst/>
            </a:prstTxWarp>
          </a:bodyPr>
          <a:lstStyle/>
          <a:p>
            <a:pPr algn="ctr"/>
            <a:r>
              <a:rPr lang="en-GB" sz="2800" b="1" kern="0" dirty="0">
                <a:solidFill>
                  <a:srgbClr val="000000"/>
                </a:solidFill>
                <a:latin typeface="AECOM Sans" panose="020B0504020202020204" pitchFamily="34" charset="0"/>
                <a:ea typeface="AECOM Sans" panose="020B0504020202020204" pitchFamily="34" charset="0"/>
                <a:cs typeface="AECOM Sans" panose="020B0504020202020204" pitchFamily="34" charset="0"/>
              </a:rPr>
              <a:t>You do not have to fall far to land hard!</a:t>
            </a:r>
          </a:p>
        </p:txBody>
      </p:sp>
      <p:grpSp>
        <p:nvGrpSpPr>
          <p:cNvPr id="13" name="Group 12"/>
          <p:cNvGrpSpPr/>
          <p:nvPr/>
        </p:nvGrpSpPr>
        <p:grpSpPr>
          <a:xfrm>
            <a:off x="148280" y="5271241"/>
            <a:ext cx="1288634" cy="1164206"/>
            <a:chOff x="502721" y="4594720"/>
            <a:chExt cx="1182144" cy="1162022"/>
          </a:xfrm>
        </p:grpSpPr>
        <p:sp>
          <p:nvSpPr>
            <p:cNvPr id="14" name="Isosceles Triangle 13"/>
            <p:cNvSpPr/>
            <p:nvPr/>
          </p:nvSpPr>
          <p:spPr bwMode="auto">
            <a:xfrm>
              <a:off x="599665" y="4758267"/>
              <a:ext cx="992068" cy="846667"/>
            </a:xfrm>
            <a:prstGeom prst="triangle">
              <a:avLst/>
            </a:prstGeom>
            <a:solidFill>
              <a:srgbClr val="FFFF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721" y="4594720"/>
              <a:ext cx="1182144" cy="1162022"/>
            </a:xfrm>
            <a:prstGeom prst="rect">
              <a:avLst/>
            </a:prstGeom>
          </p:spPr>
        </p:pic>
      </p:grpSp>
    </p:spTree>
    <p:extLst>
      <p:ext uri="{BB962C8B-B14F-4D97-AF65-F5344CB8AC3E}">
        <p14:creationId xmlns:p14="http://schemas.microsoft.com/office/powerpoint/2010/main" val="29983569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p:cNvSpPr>
            <a:spLocks noGrp="1"/>
          </p:cNvSpPr>
          <p:nvPr>
            <p:ph type="title"/>
          </p:nvPr>
        </p:nvSpPr>
        <p:spPr bwMode="auto">
          <a:xfrm>
            <a:off x="1037236" y="779643"/>
            <a:ext cx="6166572" cy="93610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gn="ctr"/>
            <a:r>
              <a:rPr lang="en-US" sz="6000" b="1" dirty="0" smtClean="0">
                <a:solidFill>
                  <a:srgbClr val="00B0F0"/>
                </a:solidFill>
                <a:latin typeface="Arial" panose="020B0604020202020204" pitchFamily="34" charset="0"/>
                <a:ea typeface="AECOM Sans" panose="020B0504020202020204" pitchFamily="34" charset="0"/>
                <a:cs typeface="Arial" panose="020B0604020202020204" pitchFamily="34" charset="0"/>
              </a:rPr>
              <a:t>Any questions</a:t>
            </a:r>
            <a:br>
              <a:rPr lang="en-US" sz="6000" b="1" dirty="0" smtClean="0">
                <a:solidFill>
                  <a:srgbClr val="00B0F0"/>
                </a:solidFill>
                <a:latin typeface="Arial" panose="020B0604020202020204" pitchFamily="34" charset="0"/>
                <a:ea typeface="AECOM Sans" panose="020B0504020202020204" pitchFamily="34" charset="0"/>
                <a:cs typeface="Arial" panose="020B0604020202020204" pitchFamily="34" charset="0"/>
              </a:rPr>
            </a:br>
            <a:r>
              <a:rPr lang="en-US" sz="9600" dirty="0">
                <a:solidFill>
                  <a:srgbClr val="00B0F0"/>
                </a:solidFill>
                <a:latin typeface="Arial" panose="020B0604020202020204" pitchFamily="34" charset="0"/>
                <a:ea typeface="AECOM Sans" panose="020B0504020202020204" pitchFamily="34" charset="0"/>
                <a:cs typeface="Arial" panose="020B0604020202020204" pitchFamily="34" charset="0"/>
              </a:rPr>
              <a:t>?</a:t>
            </a:r>
            <a:r>
              <a:rPr lang="en-US" sz="5400" b="1" dirty="0">
                <a:solidFill>
                  <a:srgbClr val="00B0F0"/>
                </a:solidFill>
                <a:latin typeface="AECOM Sans" panose="020B0504020202020204" pitchFamily="34" charset="0"/>
                <a:ea typeface="AECOM Sans" panose="020B0504020202020204" pitchFamily="34" charset="0"/>
                <a:cs typeface="AECOM Sans" panose="020B0504020202020204" pitchFamily="34" charset="0"/>
              </a:rPr>
              <a:t/>
            </a:r>
            <a:br>
              <a:rPr lang="en-US" sz="5400" b="1" dirty="0">
                <a:solidFill>
                  <a:srgbClr val="00B0F0"/>
                </a:solidFill>
                <a:latin typeface="AECOM Sans" panose="020B0504020202020204" pitchFamily="34" charset="0"/>
                <a:ea typeface="AECOM Sans" panose="020B0504020202020204" pitchFamily="34" charset="0"/>
                <a:cs typeface="AECOM Sans" panose="020B0504020202020204" pitchFamily="34" charset="0"/>
              </a:rPr>
            </a:br>
            <a:endParaRPr lang="en-US" altLang="en-US" sz="4800" dirty="0" smtClean="0">
              <a:solidFill>
                <a:srgbClr val="00B0F0"/>
              </a:solidFill>
              <a:latin typeface="AECOM Sans" panose="020B0504020202020204" pitchFamily="34" charset="0"/>
              <a:ea typeface="AECOM Sans" panose="020B0504020202020204" pitchFamily="34" charset="0"/>
              <a:cs typeface="AECOM Sans" panose="020B0504020202020204" pitchFamily="34" charset="0"/>
            </a:endParaRPr>
          </a:p>
        </p:txBody>
      </p:sp>
    </p:spTree>
    <p:extLst>
      <p:ext uri="{BB962C8B-B14F-4D97-AF65-F5344CB8AC3E}">
        <p14:creationId xmlns:p14="http://schemas.microsoft.com/office/powerpoint/2010/main" val="41471564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159" y="362159"/>
            <a:ext cx="8921596" cy="551935"/>
          </a:xfrm>
        </p:spPr>
        <p:txBody>
          <a:bodyPr/>
          <a:lstStyle/>
          <a:p>
            <a:r>
              <a:rPr lang="en-GB" sz="3000" dirty="0" smtClean="0">
                <a:solidFill>
                  <a:srgbClr val="029FD0"/>
                </a:solidFill>
                <a:latin typeface="Arial" panose="020B0604020202020204" pitchFamily="34" charset="0"/>
                <a:ea typeface="AECOM Sans" panose="020B0504020202020204" pitchFamily="34" charset="0"/>
                <a:cs typeface="Arial" panose="020B0604020202020204" pitchFamily="34" charset="0"/>
              </a:rPr>
              <a:t>Fleet </a:t>
            </a:r>
            <a:r>
              <a:rPr lang="en-GB" sz="3000" dirty="0">
                <a:solidFill>
                  <a:srgbClr val="029FD0"/>
                </a:solidFill>
                <a:latin typeface="Arial" panose="020B0604020202020204" pitchFamily="34" charset="0"/>
                <a:ea typeface="AECOM Sans" panose="020B0504020202020204" pitchFamily="34" charset="0"/>
                <a:cs typeface="Arial" panose="020B0604020202020204" pitchFamily="34" charset="0"/>
              </a:rPr>
              <a:t>Operator Recognition Scheme (FORS)</a:t>
            </a:r>
          </a:p>
        </p:txBody>
      </p:sp>
      <p:sp>
        <p:nvSpPr>
          <p:cNvPr id="4" name="Rectangle 3"/>
          <p:cNvSpPr/>
          <p:nvPr/>
        </p:nvSpPr>
        <p:spPr>
          <a:xfrm>
            <a:off x="412409" y="1160060"/>
            <a:ext cx="8388000" cy="2975212"/>
          </a:xfrm>
          <a:prstGeom prst="rect">
            <a:avLst/>
          </a:prstGeom>
          <a:solidFill>
            <a:srgbClr val="00B0F0">
              <a:alpha val="1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TextBox 4"/>
          <p:cNvSpPr txBox="1"/>
          <p:nvPr/>
        </p:nvSpPr>
        <p:spPr>
          <a:xfrm>
            <a:off x="546285" y="1161939"/>
            <a:ext cx="8351882" cy="3216265"/>
          </a:xfrm>
          <a:prstGeom prst="rect">
            <a:avLst/>
          </a:prstGeom>
          <a:noFill/>
        </p:spPr>
        <p:txBody>
          <a:bodyPr wrap="square" rtlCol="0">
            <a:spAutoFit/>
          </a:bodyPr>
          <a:lstStyle/>
          <a:p>
            <a:pPr marL="0" lvl="1" indent="-539568">
              <a:spcBef>
                <a:spcPts val="0"/>
              </a:spcBef>
              <a:spcAft>
                <a:spcPts val="600"/>
              </a:spcAft>
              <a:buNone/>
              <a:defRPr/>
            </a:pPr>
            <a:r>
              <a:rPr lang="en-GB" b="1" dirty="0">
                <a:solidFill>
                  <a:srgbClr val="000000"/>
                </a:solidFill>
                <a:latin typeface="Arial" panose="020B0604020202020204" pitchFamily="34" charset="0"/>
                <a:ea typeface="AECOM Sans" pitchFamily="34" charset="0"/>
                <a:cs typeface="Arial" panose="020B0604020202020204" pitchFamily="34" charset="0"/>
              </a:rPr>
              <a:t>FORS is </a:t>
            </a:r>
            <a:r>
              <a:rPr lang="en-GB" b="1" dirty="0" smtClean="0">
                <a:solidFill>
                  <a:srgbClr val="000000"/>
                </a:solidFill>
                <a:latin typeface="Arial" panose="020B0604020202020204" pitchFamily="34" charset="0"/>
                <a:ea typeface="AECOM Sans" pitchFamily="34" charset="0"/>
                <a:cs typeface="Arial" panose="020B0604020202020204" pitchFamily="34" charset="0"/>
              </a:rPr>
              <a:t>important </a:t>
            </a:r>
            <a:r>
              <a:rPr lang="en-GB" b="1" dirty="0">
                <a:solidFill>
                  <a:srgbClr val="000000"/>
                </a:solidFill>
                <a:latin typeface="Arial" panose="020B0604020202020204" pitchFamily="34" charset="0"/>
                <a:ea typeface="AECOM Sans" pitchFamily="34" charset="0"/>
                <a:cs typeface="Arial" panose="020B0604020202020204" pitchFamily="34" charset="0"/>
              </a:rPr>
              <a:t>to our company because it helps us:</a:t>
            </a:r>
          </a:p>
          <a:p>
            <a:pPr marL="0" lvl="1">
              <a:spcBef>
                <a:spcPts val="0"/>
              </a:spcBef>
              <a:spcAft>
                <a:spcPts val="600"/>
              </a:spcAft>
              <a:defRPr/>
            </a:pPr>
            <a:r>
              <a:rPr lang="en-GB" sz="2000" dirty="0" smtClean="0">
                <a:solidFill>
                  <a:srgbClr val="000000"/>
                </a:solidFill>
                <a:latin typeface="Arial" panose="020B0604020202020204" pitchFamily="34" charset="0"/>
                <a:ea typeface="AECOM Sans" pitchFamily="34" charset="0"/>
                <a:cs typeface="Arial" panose="020B0604020202020204" pitchFamily="34" charset="0"/>
              </a:rPr>
              <a:t>Demonstrate </a:t>
            </a:r>
            <a:r>
              <a:rPr lang="en-GB" sz="2000" dirty="0">
                <a:solidFill>
                  <a:srgbClr val="000000"/>
                </a:solidFill>
                <a:latin typeface="Arial" panose="020B0604020202020204" pitchFamily="34" charset="0"/>
                <a:ea typeface="AECOM Sans" pitchFamily="34" charset="0"/>
                <a:cs typeface="Arial" panose="020B0604020202020204" pitchFamily="34" charset="0"/>
              </a:rPr>
              <a:t>the quality of our operation</a:t>
            </a:r>
          </a:p>
          <a:p>
            <a:pPr marL="0" lvl="1">
              <a:spcBef>
                <a:spcPts val="0"/>
              </a:spcBef>
              <a:spcAft>
                <a:spcPts val="600"/>
              </a:spcAft>
              <a:defRPr/>
            </a:pPr>
            <a:r>
              <a:rPr lang="en-GB" sz="2000" dirty="0" smtClean="0">
                <a:solidFill>
                  <a:srgbClr val="000000"/>
                </a:solidFill>
                <a:latin typeface="Arial" panose="020B0604020202020204" pitchFamily="34" charset="0"/>
                <a:ea typeface="AECOM Sans" pitchFamily="34" charset="0"/>
                <a:cs typeface="Arial" panose="020B0604020202020204" pitchFamily="34" charset="0"/>
              </a:rPr>
              <a:t>Improve </a:t>
            </a:r>
            <a:r>
              <a:rPr lang="en-GB" sz="2000" dirty="0">
                <a:solidFill>
                  <a:srgbClr val="000000"/>
                </a:solidFill>
                <a:latin typeface="Arial" panose="020B0604020202020204" pitchFamily="34" charset="0"/>
                <a:ea typeface="AECOM Sans" pitchFamily="34" charset="0"/>
                <a:cs typeface="Arial" panose="020B0604020202020204" pitchFamily="34" charset="0"/>
              </a:rPr>
              <a:t>our road safety record</a:t>
            </a:r>
          </a:p>
          <a:p>
            <a:pPr marL="0" lvl="1">
              <a:spcBef>
                <a:spcPts val="0"/>
              </a:spcBef>
              <a:spcAft>
                <a:spcPts val="600"/>
              </a:spcAft>
              <a:defRPr/>
            </a:pPr>
            <a:r>
              <a:rPr lang="en-GB" sz="2000" dirty="0" smtClean="0">
                <a:solidFill>
                  <a:srgbClr val="000000"/>
                </a:solidFill>
                <a:latin typeface="Arial" panose="020B0604020202020204" pitchFamily="34" charset="0"/>
                <a:ea typeface="AECOM Sans" pitchFamily="34" charset="0"/>
                <a:cs typeface="Arial" panose="020B0604020202020204" pitchFamily="34" charset="0"/>
              </a:rPr>
              <a:t>To </a:t>
            </a:r>
            <a:r>
              <a:rPr lang="en-GB" sz="2000" dirty="0">
                <a:solidFill>
                  <a:srgbClr val="000000"/>
                </a:solidFill>
                <a:latin typeface="Arial" panose="020B0604020202020204" pitchFamily="34" charset="0"/>
                <a:ea typeface="AECOM Sans" pitchFamily="34" charset="0"/>
                <a:cs typeface="Arial" panose="020B0604020202020204" pitchFamily="34" charset="0"/>
              </a:rPr>
              <a:t>win / maintain work</a:t>
            </a:r>
          </a:p>
          <a:p>
            <a:pPr marL="0" lvl="1">
              <a:spcBef>
                <a:spcPts val="0"/>
              </a:spcBef>
              <a:spcAft>
                <a:spcPts val="600"/>
              </a:spcAft>
              <a:defRPr/>
            </a:pPr>
            <a:r>
              <a:rPr lang="en-GB" sz="2000" dirty="0" smtClean="0">
                <a:solidFill>
                  <a:srgbClr val="000000"/>
                </a:solidFill>
                <a:latin typeface="Arial" panose="020B0604020202020204" pitchFamily="34" charset="0"/>
                <a:ea typeface="AECOM Sans" pitchFamily="34" charset="0"/>
                <a:cs typeface="Arial" panose="020B0604020202020204" pitchFamily="34" charset="0"/>
              </a:rPr>
              <a:t>Remain </a:t>
            </a:r>
            <a:r>
              <a:rPr lang="en-GB" sz="2000" dirty="0">
                <a:solidFill>
                  <a:srgbClr val="000000"/>
                </a:solidFill>
                <a:latin typeface="Arial" panose="020B0604020202020204" pitchFamily="34" charset="0"/>
                <a:ea typeface="AECOM Sans" pitchFamily="34" charset="0"/>
                <a:cs typeface="Arial" panose="020B0604020202020204" pitchFamily="34" charset="0"/>
              </a:rPr>
              <a:t>legally </a:t>
            </a:r>
            <a:r>
              <a:rPr lang="en-GB" sz="2000" dirty="0" smtClean="0">
                <a:solidFill>
                  <a:srgbClr val="000000"/>
                </a:solidFill>
                <a:latin typeface="Arial" panose="020B0604020202020204" pitchFamily="34" charset="0"/>
                <a:ea typeface="AECOM Sans" pitchFamily="34" charset="0"/>
                <a:cs typeface="Arial" panose="020B0604020202020204" pitchFamily="34" charset="0"/>
              </a:rPr>
              <a:t>compliant</a:t>
            </a:r>
          </a:p>
          <a:p>
            <a:pPr marL="0" lvl="1">
              <a:spcBef>
                <a:spcPts val="0"/>
              </a:spcBef>
              <a:spcAft>
                <a:spcPts val="600"/>
              </a:spcAft>
              <a:defRPr/>
            </a:pPr>
            <a:r>
              <a:rPr lang="en-GB" sz="2000" dirty="0" smtClean="0">
                <a:solidFill>
                  <a:srgbClr val="000000"/>
                </a:solidFill>
                <a:latin typeface="Arial" panose="020B0604020202020204" pitchFamily="34" charset="0"/>
                <a:ea typeface="AECOM Sans" pitchFamily="34" charset="0"/>
                <a:cs typeface="Arial" panose="020B0604020202020204" pitchFamily="34" charset="0"/>
              </a:rPr>
              <a:t>Become </a:t>
            </a:r>
            <a:r>
              <a:rPr lang="en-GB" sz="2000" dirty="0">
                <a:solidFill>
                  <a:srgbClr val="000000"/>
                </a:solidFill>
                <a:latin typeface="Arial" panose="020B0604020202020204" pitchFamily="34" charset="0"/>
                <a:ea typeface="AECOM Sans" pitchFamily="34" charset="0"/>
                <a:cs typeface="Arial" panose="020B0604020202020204" pitchFamily="34" charset="0"/>
              </a:rPr>
              <a:t>more efficient</a:t>
            </a:r>
          </a:p>
          <a:p>
            <a:pPr marL="0" lvl="1">
              <a:spcBef>
                <a:spcPts val="0"/>
              </a:spcBef>
              <a:spcAft>
                <a:spcPts val="600"/>
              </a:spcAft>
              <a:defRPr/>
            </a:pPr>
            <a:r>
              <a:rPr lang="en-GB" sz="2000" dirty="0" smtClean="0">
                <a:solidFill>
                  <a:srgbClr val="000000"/>
                </a:solidFill>
                <a:latin typeface="Arial" panose="020B0604020202020204" pitchFamily="34" charset="0"/>
                <a:ea typeface="AECOM Sans" pitchFamily="34" charset="0"/>
                <a:cs typeface="Arial" panose="020B0604020202020204" pitchFamily="34" charset="0"/>
              </a:rPr>
              <a:t>Reduce </a:t>
            </a:r>
            <a:r>
              <a:rPr lang="en-GB" sz="2000" dirty="0">
                <a:solidFill>
                  <a:srgbClr val="000000"/>
                </a:solidFill>
                <a:latin typeface="Arial" panose="020B0604020202020204" pitchFamily="34" charset="0"/>
                <a:ea typeface="AECOM Sans" pitchFamily="34" charset="0"/>
                <a:cs typeface="Arial" panose="020B0604020202020204" pitchFamily="34" charset="0"/>
              </a:rPr>
              <a:t>our environmental impacts</a:t>
            </a:r>
          </a:p>
          <a:p>
            <a:endParaRPr lang="en-GB" dirty="0"/>
          </a:p>
        </p:txBody>
      </p:sp>
      <p:sp>
        <p:nvSpPr>
          <p:cNvPr id="6" name="Rectangle 5"/>
          <p:cNvSpPr/>
          <p:nvPr/>
        </p:nvSpPr>
        <p:spPr>
          <a:xfrm>
            <a:off x="393704" y="4225497"/>
            <a:ext cx="8388000" cy="1450905"/>
          </a:xfrm>
          <a:prstGeom prst="rect">
            <a:avLst/>
          </a:prstGeom>
          <a:solidFill>
            <a:srgbClr val="00B0F0">
              <a:alpha val="1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lvl="1" indent="0">
              <a:spcBef>
                <a:spcPts val="0"/>
              </a:spcBef>
              <a:spcAft>
                <a:spcPts val="0"/>
              </a:spcAft>
              <a:buNone/>
              <a:defRPr/>
            </a:pPr>
            <a:r>
              <a:rPr lang="en-GB" sz="2000" b="1" dirty="0" smtClean="0">
                <a:solidFill>
                  <a:srgbClr val="000000"/>
                </a:solidFill>
                <a:latin typeface="Arial" panose="020B0604020202020204" pitchFamily="34" charset="0"/>
                <a:ea typeface="AECOM Sans" panose="020B0504020202020204" pitchFamily="34" charset="0"/>
                <a:cs typeface="Arial" panose="020B0604020202020204" pitchFamily="34" charset="0"/>
              </a:rPr>
              <a:t>Requirement</a:t>
            </a:r>
            <a:r>
              <a:rPr lang="en-GB" sz="2000" b="1" dirty="0">
                <a:solidFill>
                  <a:srgbClr val="000000"/>
                </a:solidFill>
                <a:latin typeface="Arial" panose="020B0604020202020204" pitchFamily="34" charset="0"/>
                <a:ea typeface="AECOM Sans" panose="020B0504020202020204" pitchFamily="34" charset="0"/>
                <a:cs typeface="Arial" panose="020B0604020202020204" pitchFamily="34" charset="0"/>
              </a:rPr>
              <a:t>:</a:t>
            </a:r>
          </a:p>
          <a:p>
            <a:pPr marL="0" lvl="1" indent="-539568">
              <a:spcBef>
                <a:spcPts val="0"/>
              </a:spcBef>
              <a:spcAft>
                <a:spcPts val="0"/>
              </a:spcAft>
              <a:buNone/>
              <a:defRPr/>
            </a:pPr>
            <a:r>
              <a:rPr lang="en-GB" sz="2000" dirty="0">
                <a:solidFill>
                  <a:srgbClr val="000000"/>
                </a:solidFill>
                <a:latin typeface="Arial" panose="020B0604020202020204" pitchFamily="34" charset="0"/>
                <a:ea typeface="AECOM Sans" panose="020B0504020202020204" pitchFamily="34" charset="0"/>
                <a:cs typeface="Arial" panose="020B0604020202020204" pitchFamily="34" charset="0"/>
              </a:rPr>
              <a:t>Fleet operators shall risk-assess the </a:t>
            </a:r>
            <a:r>
              <a:rPr lang="en-GB" sz="2000" dirty="0" smtClean="0">
                <a:solidFill>
                  <a:srgbClr val="000000"/>
                </a:solidFill>
                <a:latin typeface="Arial" panose="020B0604020202020204" pitchFamily="34" charset="0"/>
                <a:ea typeface="AECOM Sans" panose="020B0504020202020204" pitchFamily="34" charset="0"/>
                <a:cs typeface="Arial" panose="020B0604020202020204" pitchFamily="34" charset="0"/>
              </a:rPr>
              <a:t>potential for </a:t>
            </a:r>
            <a:r>
              <a:rPr lang="en-GB" sz="2000" dirty="0">
                <a:solidFill>
                  <a:srgbClr val="000000"/>
                </a:solidFill>
                <a:latin typeface="Arial" panose="020B0604020202020204" pitchFamily="34" charset="0"/>
                <a:ea typeface="AECOM Sans" panose="020B0504020202020204" pitchFamily="34" charset="0"/>
                <a:cs typeface="Arial" panose="020B0604020202020204" pitchFamily="34" charset="0"/>
              </a:rPr>
              <a:t>persons to fall off vehicles and </a:t>
            </a:r>
            <a:r>
              <a:rPr lang="en-GB" sz="2000" dirty="0" smtClean="0">
                <a:solidFill>
                  <a:srgbClr val="000000"/>
                </a:solidFill>
                <a:latin typeface="Arial" panose="020B0604020202020204" pitchFamily="34" charset="0"/>
                <a:ea typeface="AECOM Sans" panose="020B0504020202020204" pitchFamily="34" charset="0"/>
                <a:cs typeface="Arial" panose="020B0604020202020204" pitchFamily="34" charset="0"/>
              </a:rPr>
              <a:t>for unauthorised </a:t>
            </a:r>
            <a:r>
              <a:rPr lang="en-GB" sz="2000" dirty="0">
                <a:solidFill>
                  <a:srgbClr val="000000"/>
                </a:solidFill>
                <a:latin typeface="Arial" panose="020B0604020202020204" pitchFamily="34" charset="0"/>
                <a:ea typeface="AECOM Sans" panose="020B0504020202020204" pitchFamily="34" charset="0"/>
                <a:cs typeface="Arial" panose="020B0604020202020204" pitchFamily="34" charset="0"/>
              </a:rPr>
              <a:t>access to vehicles and </a:t>
            </a:r>
            <a:r>
              <a:rPr lang="en-GB" sz="2000" dirty="0" smtClean="0">
                <a:solidFill>
                  <a:srgbClr val="000000"/>
                </a:solidFill>
                <a:latin typeface="Arial" panose="020B0604020202020204" pitchFamily="34" charset="0"/>
                <a:ea typeface="AECOM Sans" panose="020B0504020202020204" pitchFamily="34" charset="0"/>
                <a:cs typeface="Arial" panose="020B0604020202020204" pitchFamily="34" charset="0"/>
              </a:rPr>
              <a:t>where appropriate </a:t>
            </a:r>
            <a:r>
              <a:rPr lang="en-GB" sz="2000" dirty="0">
                <a:solidFill>
                  <a:srgbClr val="000000"/>
                </a:solidFill>
                <a:latin typeface="Arial" panose="020B0604020202020204" pitchFamily="34" charset="0"/>
                <a:ea typeface="AECOM Sans" panose="020B0504020202020204" pitchFamily="34" charset="0"/>
                <a:cs typeface="Arial" panose="020B0604020202020204" pitchFamily="34" charset="0"/>
              </a:rPr>
              <a:t>take mitigating action.</a:t>
            </a:r>
            <a:endParaRPr lang="en-GB" dirty="0"/>
          </a:p>
        </p:txBody>
      </p:sp>
      <p:pic>
        <p:nvPicPr>
          <p:cNvPr id="8" name="Picture 2"/>
          <p:cNvPicPr>
            <a:picLocks noChangeAspect="1" noChangeArrowheads="1"/>
          </p:cNvPicPr>
          <p:nvPr/>
        </p:nvPicPr>
        <p:blipFill>
          <a:blip r:embed="rId3" cstate="print"/>
          <a:srcRect/>
          <a:stretch>
            <a:fillRect/>
          </a:stretch>
        </p:blipFill>
        <p:spPr bwMode="auto">
          <a:xfrm rot="5400000">
            <a:off x="295129" y="5963474"/>
            <a:ext cx="963824" cy="704551"/>
          </a:xfrm>
          <a:prstGeom prst="rect">
            <a:avLst/>
          </a:prstGeom>
          <a:noFill/>
          <a:ln w="9525">
            <a:noFill/>
            <a:miter lim="800000"/>
            <a:headEnd/>
            <a:tailEnd/>
          </a:ln>
        </p:spPr>
      </p:pic>
      <p:sp>
        <p:nvSpPr>
          <p:cNvPr id="9" name="Rectangle 8"/>
          <p:cNvSpPr/>
          <p:nvPr/>
        </p:nvSpPr>
        <p:spPr bwMode="auto">
          <a:xfrm>
            <a:off x="415703" y="1717487"/>
            <a:ext cx="181554" cy="188503"/>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sp>
        <p:nvSpPr>
          <p:cNvPr id="10" name="Rectangle 9"/>
          <p:cNvSpPr/>
          <p:nvPr/>
        </p:nvSpPr>
        <p:spPr bwMode="auto">
          <a:xfrm>
            <a:off x="416814" y="2082243"/>
            <a:ext cx="181554" cy="188503"/>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sp>
        <p:nvSpPr>
          <p:cNvPr id="11" name="Rectangle 10"/>
          <p:cNvSpPr/>
          <p:nvPr/>
        </p:nvSpPr>
        <p:spPr bwMode="auto">
          <a:xfrm>
            <a:off x="416814" y="2475065"/>
            <a:ext cx="181554" cy="188503"/>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sp>
        <p:nvSpPr>
          <p:cNvPr id="12" name="Rectangle 11"/>
          <p:cNvSpPr/>
          <p:nvPr/>
        </p:nvSpPr>
        <p:spPr bwMode="auto">
          <a:xfrm>
            <a:off x="416814" y="2863800"/>
            <a:ext cx="181554" cy="188503"/>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sp>
        <p:nvSpPr>
          <p:cNvPr id="13" name="Rectangle 12"/>
          <p:cNvSpPr/>
          <p:nvPr/>
        </p:nvSpPr>
        <p:spPr bwMode="auto">
          <a:xfrm>
            <a:off x="423687" y="3237511"/>
            <a:ext cx="181554" cy="188503"/>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sp>
        <p:nvSpPr>
          <p:cNvPr id="14" name="Rectangle 13"/>
          <p:cNvSpPr/>
          <p:nvPr/>
        </p:nvSpPr>
        <p:spPr bwMode="auto">
          <a:xfrm>
            <a:off x="423687" y="3619174"/>
            <a:ext cx="181554" cy="188503"/>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spTree>
    <p:extLst>
      <p:ext uri="{BB962C8B-B14F-4D97-AF65-F5344CB8AC3E}">
        <p14:creationId xmlns:p14="http://schemas.microsoft.com/office/powerpoint/2010/main" val="35104354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1768" y="1530509"/>
            <a:ext cx="8388000" cy="4283841"/>
          </a:xfrm>
          <a:prstGeom prst="rect">
            <a:avLst/>
          </a:prstGeom>
          <a:solidFill>
            <a:srgbClr val="00B0F0">
              <a:alpha val="1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560340" y="1903839"/>
            <a:ext cx="4664803" cy="2317358"/>
          </a:xfrm>
        </p:spPr>
        <p:txBody>
          <a:bodyPr/>
          <a:lstStyle/>
          <a:p>
            <a:pPr marL="0" lvl="1" indent="0">
              <a:lnSpc>
                <a:spcPct val="90000"/>
              </a:lnSpc>
              <a:spcAft>
                <a:spcPts val="500"/>
              </a:spcAft>
              <a:buNone/>
              <a:defRPr/>
            </a:pPr>
            <a:r>
              <a:rPr lang="en-GB" dirty="0" smtClean="0">
                <a:latin typeface="Arial" panose="020B0604020202020204" pitchFamily="34" charset="0"/>
                <a:ea typeface="AECOM Sans" panose="020B0504020202020204" pitchFamily="34" charset="0"/>
                <a:cs typeface="Arial" panose="020B0604020202020204" pitchFamily="34" charset="0"/>
              </a:rPr>
              <a:t>The </a:t>
            </a:r>
            <a:r>
              <a:rPr lang="en-GB" dirty="0">
                <a:latin typeface="Arial" panose="020B0604020202020204" pitchFamily="34" charset="0"/>
                <a:ea typeface="AECOM Sans" panose="020B0504020202020204" pitchFamily="34" charset="0"/>
                <a:cs typeface="Arial" panose="020B0604020202020204" pitchFamily="34" charset="0"/>
              </a:rPr>
              <a:t>aim of this toolbox talk is to </a:t>
            </a:r>
            <a:r>
              <a:rPr lang="en-GB" b="1" dirty="0">
                <a:latin typeface="Arial" panose="020B0604020202020204" pitchFamily="34" charset="0"/>
                <a:ea typeface="AECOM Sans" panose="020B0504020202020204" pitchFamily="34" charset="0"/>
                <a:cs typeface="Arial" panose="020B0604020202020204" pitchFamily="34" charset="0"/>
              </a:rPr>
              <a:t>ensure </a:t>
            </a:r>
            <a:r>
              <a:rPr lang="en-GB" dirty="0">
                <a:latin typeface="Arial" panose="020B0604020202020204" pitchFamily="34" charset="0"/>
                <a:ea typeface="AECOM Sans" panose="020B0504020202020204" pitchFamily="34" charset="0"/>
                <a:cs typeface="Arial" panose="020B0604020202020204" pitchFamily="34" charset="0"/>
              </a:rPr>
              <a:t>the safety of persons around vehicles, which can often involve working at height. </a:t>
            </a:r>
            <a:endParaRPr lang="en-GB" dirty="0" smtClean="0">
              <a:latin typeface="Arial" panose="020B0604020202020204" pitchFamily="34" charset="0"/>
              <a:ea typeface="AECOM Sans" panose="020B0504020202020204" pitchFamily="34" charset="0"/>
              <a:cs typeface="Arial" panose="020B0604020202020204" pitchFamily="34" charset="0"/>
            </a:endParaRPr>
          </a:p>
          <a:p>
            <a:pPr marL="0" lvl="1" indent="0">
              <a:lnSpc>
                <a:spcPct val="90000"/>
              </a:lnSpc>
              <a:spcAft>
                <a:spcPts val="500"/>
              </a:spcAft>
              <a:buNone/>
              <a:defRPr/>
            </a:pPr>
            <a:r>
              <a:rPr lang="en-GB" dirty="0" smtClean="0">
                <a:latin typeface="Arial" panose="020B0604020202020204" pitchFamily="34" charset="0"/>
                <a:ea typeface="AECOM Sans" panose="020B0504020202020204" pitchFamily="34" charset="0"/>
                <a:cs typeface="Arial" panose="020B0604020202020204" pitchFamily="34" charset="0"/>
              </a:rPr>
              <a:t>This </a:t>
            </a:r>
            <a:r>
              <a:rPr lang="en-GB" dirty="0">
                <a:latin typeface="Arial" panose="020B0604020202020204" pitchFamily="34" charset="0"/>
                <a:ea typeface="AECOM Sans" panose="020B0504020202020204" pitchFamily="34" charset="0"/>
                <a:cs typeface="Arial" panose="020B0604020202020204" pitchFamily="34" charset="0"/>
              </a:rPr>
              <a:t>specifically includes drivers and those who assist them in loading activities, and passengers in passenger carrying vehicles</a:t>
            </a:r>
          </a:p>
        </p:txBody>
      </p:sp>
      <p:sp>
        <p:nvSpPr>
          <p:cNvPr id="9" name="TextBox 8"/>
          <p:cNvSpPr txBox="1"/>
          <p:nvPr/>
        </p:nvSpPr>
        <p:spPr>
          <a:xfrm>
            <a:off x="470646" y="391453"/>
            <a:ext cx="8280335" cy="553998"/>
          </a:xfrm>
          <a:prstGeom prst="rect">
            <a:avLst/>
          </a:prstGeom>
          <a:noFill/>
        </p:spPr>
        <p:txBody>
          <a:bodyPr wrap="square" rtlCol="0">
            <a:spAutoFit/>
          </a:bodyPr>
          <a:lstStyle/>
          <a:p>
            <a:r>
              <a:rPr lang="en-US" sz="3000" b="1" dirty="0" smtClean="0">
                <a:solidFill>
                  <a:srgbClr val="00B0F0"/>
                </a:solidFill>
                <a:latin typeface="Arial" panose="020B0604020202020204" pitchFamily="34" charset="0"/>
                <a:ea typeface="AECOM Sans" panose="020B0504020202020204" pitchFamily="34" charset="0"/>
                <a:cs typeface="Arial" panose="020B0604020202020204" pitchFamily="34" charset="0"/>
              </a:rPr>
              <a:t>Aim of toolbox talk</a:t>
            </a:r>
          </a:p>
        </p:txBody>
      </p:sp>
      <p:sp>
        <p:nvSpPr>
          <p:cNvPr id="14" name="Rectangle 13"/>
          <p:cNvSpPr/>
          <p:nvPr/>
        </p:nvSpPr>
        <p:spPr bwMode="auto">
          <a:xfrm rot="1277617">
            <a:off x="5196647" y="1240517"/>
            <a:ext cx="483130" cy="4987927"/>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sp>
        <p:nvSpPr>
          <p:cNvPr id="11" name="Rectangle 10"/>
          <p:cNvSpPr/>
          <p:nvPr/>
        </p:nvSpPr>
        <p:spPr bwMode="auto">
          <a:xfrm>
            <a:off x="267291" y="1993049"/>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pic>
        <p:nvPicPr>
          <p:cNvPr id="17" name="Picture 16"/>
          <p:cNvPicPr>
            <a:picLocks noChangeAspect="1"/>
          </p:cNvPicPr>
          <p:nvPr/>
        </p:nvPicPr>
        <p:blipFill rotWithShape="1">
          <a:blip r:embed="rId3" cstate="email">
            <a:extLst>
              <a:ext uri="{28A0092B-C50C-407E-A947-70E740481C1C}">
                <a14:useLocalDpi xmlns:a14="http://schemas.microsoft.com/office/drawing/2010/main"/>
              </a:ext>
            </a:extLst>
          </a:blip>
          <a:srcRect l="21331" t="-2181" r="-21331" b="2181"/>
          <a:stretch/>
        </p:blipFill>
        <p:spPr>
          <a:xfrm>
            <a:off x="4803740" y="1413164"/>
            <a:ext cx="6157180" cy="4401186"/>
          </a:xfrm>
          <a:prstGeom prst="trapezoid">
            <a:avLst>
              <a:gd name="adj" fmla="val 38071"/>
            </a:avLst>
          </a:prstGeom>
        </p:spPr>
      </p:pic>
    </p:spTree>
    <p:extLst>
      <p:ext uri="{BB962C8B-B14F-4D97-AF65-F5344CB8AC3E}">
        <p14:creationId xmlns:p14="http://schemas.microsoft.com/office/powerpoint/2010/main" val="6376116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1768" y="1530509"/>
            <a:ext cx="8388000" cy="4283841"/>
          </a:xfrm>
          <a:prstGeom prst="rect">
            <a:avLst/>
          </a:prstGeom>
          <a:solidFill>
            <a:srgbClr val="00B0F0">
              <a:alpha val="1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536591" y="1903839"/>
            <a:ext cx="4154163" cy="2317358"/>
          </a:xfrm>
        </p:spPr>
        <p:txBody>
          <a:bodyPr/>
          <a:lstStyle/>
          <a:p>
            <a:pPr marL="0" lvl="1" indent="0">
              <a:lnSpc>
                <a:spcPct val="90000"/>
              </a:lnSpc>
              <a:spcAft>
                <a:spcPts val="500"/>
              </a:spcAft>
              <a:buNone/>
              <a:defRPr/>
            </a:pPr>
            <a:r>
              <a:rPr lang="en-GB" b="1" dirty="0">
                <a:latin typeface="Arial" panose="020B0604020202020204" pitchFamily="34" charset="0"/>
                <a:ea typeface="AECOM Sans" panose="020B0504020202020204" pitchFamily="34" charset="0"/>
                <a:cs typeface="Arial" panose="020B0604020202020204" pitchFamily="34" charset="0"/>
              </a:rPr>
              <a:t>This toolbox talk covers: </a:t>
            </a:r>
          </a:p>
          <a:p>
            <a:pPr marL="0" lvl="1" indent="0">
              <a:lnSpc>
                <a:spcPct val="90000"/>
              </a:lnSpc>
              <a:spcAft>
                <a:spcPts val="500"/>
              </a:spcAft>
              <a:buNone/>
              <a:defRPr/>
            </a:pPr>
            <a:r>
              <a:rPr lang="en-GB" sz="2300" dirty="0">
                <a:latin typeface="Arial" panose="020B0604020202020204" pitchFamily="34" charset="0"/>
                <a:ea typeface="AECOM Sans" panose="020B0504020202020204" pitchFamily="34" charset="0"/>
                <a:cs typeface="Arial" panose="020B0604020202020204" pitchFamily="34" charset="0"/>
              </a:rPr>
              <a:t>Getting on and off the vehicle safely</a:t>
            </a:r>
          </a:p>
          <a:p>
            <a:pPr marL="0" lvl="1" indent="0">
              <a:lnSpc>
                <a:spcPct val="90000"/>
              </a:lnSpc>
              <a:spcAft>
                <a:spcPts val="500"/>
              </a:spcAft>
              <a:buNone/>
              <a:defRPr/>
            </a:pPr>
            <a:r>
              <a:rPr lang="en-GB" sz="2300" dirty="0">
                <a:latin typeface="Arial" panose="020B0604020202020204" pitchFamily="34" charset="0"/>
                <a:ea typeface="AECOM Sans" panose="020B0504020202020204" pitchFamily="34" charset="0"/>
                <a:cs typeface="Arial" panose="020B0604020202020204" pitchFamily="34" charset="0"/>
              </a:rPr>
              <a:t>Keeping your vehicle safe</a:t>
            </a:r>
          </a:p>
          <a:p>
            <a:pPr marL="0" lvl="1" indent="0">
              <a:lnSpc>
                <a:spcPct val="90000"/>
              </a:lnSpc>
              <a:spcAft>
                <a:spcPts val="500"/>
              </a:spcAft>
              <a:buNone/>
              <a:defRPr/>
            </a:pPr>
            <a:r>
              <a:rPr lang="en-GB" sz="2300" dirty="0">
                <a:latin typeface="Arial" panose="020B0604020202020204" pitchFamily="34" charset="0"/>
                <a:ea typeface="AECOM Sans" panose="020B0504020202020204" pitchFamily="34" charset="0"/>
                <a:cs typeface="Arial" panose="020B0604020202020204" pitchFamily="34" charset="0"/>
              </a:rPr>
              <a:t>How you can work safely</a:t>
            </a:r>
          </a:p>
          <a:p>
            <a:pPr marL="0" lvl="1" indent="0">
              <a:lnSpc>
                <a:spcPct val="90000"/>
              </a:lnSpc>
              <a:spcAft>
                <a:spcPts val="500"/>
              </a:spcAft>
              <a:buNone/>
              <a:defRPr/>
            </a:pPr>
            <a:r>
              <a:rPr lang="en-GB" sz="2300" dirty="0">
                <a:latin typeface="Arial" panose="020B0604020202020204" pitchFamily="34" charset="0"/>
                <a:ea typeface="AECOM Sans" panose="020B0504020202020204" pitchFamily="34" charset="0"/>
                <a:cs typeface="Arial" panose="020B0604020202020204" pitchFamily="34" charset="0"/>
              </a:rPr>
              <a:t>What you should consider with regards to the risk </a:t>
            </a:r>
            <a:r>
              <a:rPr lang="en-GB" sz="2300" dirty="0" smtClean="0">
                <a:latin typeface="Arial" panose="020B0604020202020204" pitchFamily="34" charset="0"/>
                <a:ea typeface="AECOM Sans" panose="020B0504020202020204" pitchFamily="34" charset="0"/>
                <a:cs typeface="Arial" panose="020B0604020202020204" pitchFamily="34" charset="0"/>
              </a:rPr>
              <a:t>assessment</a:t>
            </a:r>
            <a:endParaRPr lang="en-GB" sz="2300" dirty="0">
              <a:latin typeface="Arial" panose="020B0604020202020204" pitchFamily="34" charset="0"/>
              <a:ea typeface="AECOM Sans" panose="020B0504020202020204" pitchFamily="34" charset="0"/>
              <a:cs typeface="Arial" panose="020B0604020202020204" pitchFamily="34" charset="0"/>
            </a:endParaRPr>
          </a:p>
        </p:txBody>
      </p:sp>
      <p:sp>
        <p:nvSpPr>
          <p:cNvPr id="9" name="TextBox 8"/>
          <p:cNvSpPr txBox="1"/>
          <p:nvPr/>
        </p:nvSpPr>
        <p:spPr>
          <a:xfrm>
            <a:off x="470646" y="391453"/>
            <a:ext cx="8280335" cy="553998"/>
          </a:xfrm>
          <a:prstGeom prst="rect">
            <a:avLst/>
          </a:prstGeom>
          <a:noFill/>
        </p:spPr>
        <p:txBody>
          <a:bodyPr wrap="square" rtlCol="0">
            <a:spAutoFit/>
          </a:bodyPr>
          <a:lstStyle/>
          <a:p>
            <a:r>
              <a:rPr lang="en-US" sz="3000" b="1" dirty="0" smtClean="0">
                <a:solidFill>
                  <a:srgbClr val="00B0F0"/>
                </a:solidFill>
                <a:latin typeface="Arial" panose="020B0604020202020204" pitchFamily="34" charset="0"/>
                <a:ea typeface="AECOM Sans" panose="020B0504020202020204" pitchFamily="34" charset="0"/>
                <a:cs typeface="Arial" panose="020B0604020202020204" pitchFamily="34" charset="0"/>
              </a:rPr>
              <a:t>How this toolbox talk will help you</a:t>
            </a:r>
          </a:p>
        </p:txBody>
      </p:sp>
      <p:sp>
        <p:nvSpPr>
          <p:cNvPr id="11" name="Rectangle 10"/>
          <p:cNvSpPr/>
          <p:nvPr/>
        </p:nvSpPr>
        <p:spPr bwMode="auto">
          <a:xfrm>
            <a:off x="251768" y="2586814"/>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sp>
        <p:nvSpPr>
          <p:cNvPr id="8" name="Rectangle 7"/>
          <p:cNvSpPr/>
          <p:nvPr/>
        </p:nvSpPr>
        <p:spPr bwMode="auto">
          <a:xfrm>
            <a:off x="237279" y="4674895"/>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sp>
        <p:nvSpPr>
          <p:cNvPr id="10" name="Rectangle 9"/>
          <p:cNvSpPr/>
          <p:nvPr/>
        </p:nvSpPr>
        <p:spPr bwMode="auto">
          <a:xfrm>
            <a:off x="257930" y="3497804"/>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sp>
        <p:nvSpPr>
          <p:cNvPr id="12" name="Rectangle 11"/>
          <p:cNvSpPr/>
          <p:nvPr/>
        </p:nvSpPr>
        <p:spPr bwMode="auto">
          <a:xfrm>
            <a:off x="237279" y="4080447"/>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pic>
        <p:nvPicPr>
          <p:cNvPr id="13" name="Picture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58202" y="1530509"/>
            <a:ext cx="3857057" cy="4284888"/>
          </a:xfrm>
          <a:prstGeom prst="trapezoid">
            <a:avLst>
              <a:gd name="adj" fmla="val 0"/>
            </a:avLst>
          </a:prstGeom>
        </p:spPr>
      </p:pic>
    </p:spTree>
    <p:extLst>
      <p:ext uri="{BB962C8B-B14F-4D97-AF65-F5344CB8AC3E}">
        <p14:creationId xmlns:p14="http://schemas.microsoft.com/office/powerpoint/2010/main" val="12691476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rot="1277617">
            <a:off x="5977733" y="1194044"/>
            <a:ext cx="483130" cy="5102769"/>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sp>
        <p:nvSpPr>
          <p:cNvPr id="6" name="Rectangle 5"/>
          <p:cNvSpPr/>
          <p:nvPr/>
        </p:nvSpPr>
        <p:spPr>
          <a:xfrm>
            <a:off x="362981" y="1481081"/>
            <a:ext cx="8388000" cy="4283841"/>
          </a:xfrm>
          <a:prstGeom prst="rect">
            <a:avLst/>
          </a:prstGeom>
          <a:solidFill>
            <a:srgbClr val="00B0F0">
              <a:alpha val="1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GB"/>
          </a:p>
        </p:txBody>
      </p:sp>
      <p:sp>
        <p:nvSpPr>
          <p:cNvPr id="18" name="Rectangular Callout 17"/>
          <p:cNvSpPr/>
          <p:nvPr/>
        </p:nvSpPr>
        <p:spPr bwMode="auto">
          <a:xfrm>
            <a:off x="508149" y="1781299"/>
            <a:ext cx="4966376" cy="973773"/>
          </a:xfrm>
          <a:prstGeom prst="wedgeRectCallout">
            <a:avLst>
              <a:gd name="adj1" fmla="val 77337"/>
              <a:gd name="adj2" fmla="val -13223"/>
            </a:avLst>
          </a:prstGeom>
          <a:solidFill>
            <a:srgbClr val="00B0F0"/>
          </a:solidFill>
          <a:ln w="57150" cap="flat" cmpd="sng" algn="ctr">
            <a:solidFill>
              <a:schemeClr val="bg1"/>
            </a:solid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lvl="1" indent="0">
              <a:buNone/>
            </a:pPr>
            <a:r>
              <a:rPr lang="en-GB" sz="2000" dirty="0">
                <a:solidFill>
                  <a:schemeClr val="bg1"/>
                </a:solidFill>
                <a:latin typeface="Arial" panose="020B0604020202020204" pitchFamily="34" charset="0"/>
                <a:ea typeface="AECOM Sans" panose="020B0504020202020204" pitchFamily="34" charset="0"/>
                <a:cs typeface="Arial" panose="020B0604020202020204" pitchFamily="34" charset="0"/>
              </a:rPr>
              <a:t>Falls from vehicles are among the most common accidents involving workplace transport.</a:t>
            </a:r>
          </a:p>
        </p:txBody>
      </p:sp>
      <p:sp>
        <p:nvSpPr>
          <p:cNvPr id="19" name="Rectangular Callout 18"/>
          <p:cNvSpPr/>
          <p:nvPr/>
        </p:nvSpPr>
        <p:spPr bwMode="auto">
          <a:xfrm>
            <a:off x="508509" y="2848559"/>
            <a:ext cx="4966015" cy="756000"/>
          </a:xfrm>
          <a:prstGeom prst="wedgeRectCallout">
            <a:avLst>
              <a:gd name="adj1" fmla="val 73779"/>
              <a:gd name="adj2" fmla="val -21639"/>
            </a:avLst>
          </a:prstGeom>
          <a:solidFill>
            <a:srgbClr val="00B0F0"/>
          </a:solidFill>
          <a:ln w="57150" cap="flat" cmpd="sng" algn="ctr">
            <a:solidFill>
              <a:schemeClr val="bg1"/>
            </a:solid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lvl="1"/>
            <a:r>
              <a:rPr lang="en-GB" sz="2000" dirty="0" smtClean="0">
                <a:solidFill>
                  <a:schemeClr val="bg1"/>
                </a:solidFill>
                <a:latin typeface="Arial" panose="020B0604020202020204" pitchFamily="34" charset="0"/>
                <a:ea typeface="AECOM Sans" panose="020B0504020202020204" pitchFamily="34" charset="0"/>
                <a:cs typeface="Arial" panose="020B0604020202020204" pitchFamily="34" charset="0"/>
              </a:rPr>
              <a:t>Common accidents include </a:t>
            </a:r>
            <a:r>
              <a:rPr lang="en-GB" sz="2000" dirty="0">
                <a:solidFill>
                  <a:schemeClr val="bg1"/>
                </a:solidFill>
                <a:latin typeface="Arial" panose="020B0604020202020204" pitchFamily="34" charset="0"/>
                <a:ea typeface="AECOM Sans" panose="020B0504020202020204" pitchFamily="34" charset="0"/>
                <a:cs typeface="Arial" panose="020B0604020202020204" pitchFamily="34" charset="0"/>
              </a:rPr>
              <a:t>falls from trailers, tail-lifts and truck cabs. </a:t>
            </a:r>
          </a:p>
        </p:txBody>
      </p:sp>
      <p:sp>
        <p:nvSpPr>
          <p:cNvPr id="20" name="Rectangular Callout 19"/>
          <p:cNvSpPr/>
          <p:nvPr/>
        </p:nvSpPr>
        <p:spPr bwMode="auto">
          <a:xfrm>
            <a:off x="508510" y="3745430"/>
            <a:ext cx="4966014" cy="767190"/>
          </a:xfrm>
          <a:prstGeom prst="wedgeRectCallout">
            <a:avLst>
              <a:gd name="adj1" fmla="val 67420"/>
              <a:gd name="adj2" fmla="val -1786"/>
            </a:avLst>
          </a:prstGeom>
          <a:solidFill>
            <a:srgbClr val="00B0F0"/>
          </a:solidFill>
          <a:ln w="57150" cap="flat" cmpd="sng" algn="ctr">
            <a:solidFill>
              <a:schemeClr val="bg1"/>
            </a:solid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lvl="1"/>
            <a:r>
              <a:rPr lang="en-GB" sz="2000" dirty="0">
                <a:solidFill>
                  <a:schemeClr val="bg1"/>
                </a:solidFill>
                <a:latin typeface="Arial" panose="020B0604020202020204" pitchFamily="34" charset="0"/>
                <a:ea typeface="AECOM Sans" panose="020B0504020202020204" pitchFamily="34" charset="0"/>
                <a:cs typeface="Arial" panose="020B0604020202020204" pitchFamily="34" charset="0"/>
              </a:rPr>
              <a:t>There are over 2000 ‘Falls from vehicle’ accidents reported to HSE each </a:t>
            </a:r>
            <a:r>
              <a:rPr lang="en-GB" sz="2000" dirty="0" smtClean="0">
                <a:solidFill>
                  <a:schemeClr val="bg1"/>
                </a:solidFill>
                <a:latin typeface="Arial" panose="020B0604020202020204" pitchFamily="34" charset="0"/>
                <a:ea typeface="AECOM Sans" panose="020B0504020202020204" pitchFamily="34" charset="0"/>
                <a:cs typeface="Arial" panose="020B0604020202020204" pitchFamily="34" charset="0"/>
              </a:rPr>
              <a:t>year.</a:t>
            </a:r>
            <a:endParaRPr lang="en-GB" sz="2000" dirty="0">
              <a:solidFill>
                <a:schemeClr val="bg1"/>
              </a:solidFill>
              <a:latin typeface="Arial" panose="020B0604020202020204" pitchFamily="34" charset="0"/>
              <a:ea typeface="AECOM Sans" panose="020B0504020202020204" pitchFamily="34" charset="0"/>
              <a:cs typeface="Arial" panose="020B0604020202020204" pitchFamily="34" charset="0"/>
            </a:endParaRPr>
          </a:p>
        </p:txBody>
      </p:sp>
      <p:sp>
        <p:nvSpPr>
          <p:cNvPr id="13" name="Title 2"/>
          <p:cNvSpPr>
            <a:spLocks noGrp="1"/>
          </p:cNvSpPr>
          <p:nvPr>
            <p:ph type="title"/>
          </p:nvPr>
        </p:nvSpPr>
        <p:spPr>
          <a:xfrm>
            <a:off x="440812" y="347816"/>
            <a:ext cx="8229600" cy="612532"/>
          </a:xfrm>
        </p:spPr>
        <p:txBody>
          <a:bodyPr/>
          <a:lstStyle/>
          <a:p>
            <a:r>
              <a:rPr lang="en-GB" sz="3000" dirty="0" smtClean="0">
                <a:solidFill>
                  <a:srgbClr val="00B0F0"/>
                </a:solidFill>
                <a:latin typeface="Arial" panose="020B0604020202020204" pitchFamily="34" charset="0"/>
                <a:ea typeface="AECOM Sans" panose="020B0504020202020204" pitchFamily="34" charset="0"/>
                <a:cs typeface="Arial" panose="020B0604020202020204" pitchFamily="34" charset="0"/>
              </a:rPr>
              <a:t>What is this about?</a:t>
            </a:r>
            <a:endParaRPr lang="en-GB" sz="3000" dirty="0">
              <a:solidFill>
                <a:srgbClr val="00B0F0"/>
              </a:solidFill>
              <a:latin typeface="Arial" panose="020B0604020202020204" pitchFamily="34" charset="0"/>
              <a:ea typeface="AECOM Sans" panose="020B0504020202020204" pitchFamily="34" charset="0"/>
              <a:cs typeface="Arial" panose="020B0604020202020204" pitchFamily="34" charset="0"/>
            </a:endParaRPr>
          </a:p>
        </p:txBody>
      </p:sp>
      <p:sp>
        <p:nvSpPr>
          <p:cNvPr id="9" name="Rectangular Callout 8"/>
          <p:cNvSpPr/>
          <p:nvPr/>
        </p:nvSpPr>
        <p:spPr bwMode="auto">
          <a:xfrm>
            <a:off x="482454" y="4663041"/>
            <a:ext cx="4992069" cy="767190"/>
          </a:xfrm>
          <a:prstGeom prst="wedgeRectCallout">
            <a:avLst>
              <a:gd name="adj1" fmla="val 59475"/>
              <a:gd name="adj2" fmla="val -1786"/>
            </a:avLst>
          </a:prstGeom>
          <a:solidFill>
            <a:srgbClr val="00B0F0"/>
          </a:solidFill>
          <a:ln w="57150" cap="flat" cmpd="sng" algn="ctr">
            <a:solidFill>
              <a:schemeClr val="bg1"/>
            </a:solid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bodyPr>
          <a:lstStyle/>
          <a:p>
            <a:pPr marL="0" lvl="1"/>
            <a:r>
              <a:rPr lang="en-GB" sz="2000" dirty="0" smtClean="0">
                <a:solidFill>
                  <a:schemeClr val="bg1"/>
                </a:solidFill>
                <a:latin typeface="Arial" panose="020B0604020202020204" pitchFamily="34" charset="0"/>
                <a:ea typeface="AECOM Sans" panose="020B0504020202020204" pitchFamily="34" charset="0"/>
                <a:cs typeface="Arial" panose="020B0604020202020204" pitchFamily="34" charset="0"/>
              </a:rPr>
              <a:t>Major injuries are usually broken arms or legs, resulting in weeks off work.</a:t>
            </a:r>
            <a:endParaRPr lang="en-GB" sz="2000" dirty="0">
              <a:solidFill>
                <a:schemeClr val="bg1"/>
              </a:solidFill>
              <a:latin typeface="Arial" panose="020B0604020202020204" pitchFamily="34" charset="0"/>
              <a:ea typeface="AECOM Sans" panose="020B0504020202020204" pitchFamily="34" charset="0"/>
              <a:cs typeface="Arial" panose="020B0604020202020204" pitchFamily="34" charset="0"/>
            </a:endParaRPr>
          </a:p>
        </p:txBody>
      </p:sp>
      <p:pic>
        <p:nvPicPr>
          <p:cNvPr id="8" name="Picture 7"/>
          <p:cNvPicPr>
            <a:picLocks noChangeAspect="1"/>
          </p:cNvPicPr>
          <p:nvPr/>
        </p:nvPicPr>
        <p:blipFill rotWithShape="1">
          <a:blip r:embed="rId3">
            <a:extLst>
              <a:ext uri="{28A0092B-C50C-407E-A947-70E740481C1C}">
                <a14:useLocalDpi xmlns:a14="http://schemas.microsoft.com/office/drawing/2010/main"/>
              </a:ext>
            </a:extLst>
          </a:blip>
          <a:srcRect l="-27417" t="945" r="35251" b="806"/>
          <a:stretch/>
        </p:blipFill>
        <p:spPr>
          <a:xfrm flipH="1">
            <a:off x="5700663" y="1481081"/>
            <a:ext cx="5868248" cy="4342513"/>
          </a:xfrm>
          <a:prstGeom prst="trapezoid">
            <a:avLst>
              <a:gd name="adj" fmla="val 38071"/>
            </a:avLst>
          </a:prstGeom>
        </p:spPr>
      </p:pic>
    </p:spTree>
    <p:extLst>
      <p:ext uri="{BB962C8B-B14F-4D97-AF65-F5344CB8AC3E}">
        <p14:creationId xmlns:p14="http://schemas.microsoft.com/office/powerpoint/2010/main" val="36550717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8546" y="1722677"/>
            <a:ext cx="8388000" cy="3906219"/>
          </a:xfrm>
          <a:prstGeom prst="rect">
            <a:avLst/>
          </a:prstGeom>
          <a:solidFill>
            <a:srgbClr val="00B0F0">
              <a:alpha val="1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637118" y="1737303"/>
            <a:ext cx="7806235" cy="2317358"/>
          </a:xfrm>
        </p:spPr>
        <p:txBody>
          <a:bodyPr/>
          <a:lstStyle/>
          <a:p>
            <a:pPr marL="0" lvl="1" indent="0">
              <a:spcBef>
                <a:spcPts val="400"/>
              </a:spcBef>
              <a:spcAft>
                <a:spcPts val="600"/>
              </a:spcAft>
              <a:buNone/>
              <a:defRPr/>
            </a:pPr>
            <a:r>
              <a:rPr lang="en-GB" sz="2100" b="1" dirty="0" smtClean="0">
                <a:latin typeface="Arial" panose="020B0604020202020204" pitchFamily="34" charset="0"/>
                <a:ea typeface="AECOM Sans" panose="020B0504020202020204" pitchFamily="34" charset="0"/>
                <a:cs typeface="Arial" panose="020B0604020202020204" pitchFamily="34" charset="0"/>
              </a:rPr>
              <a:t>DON’T </a:t>
            </a:r>
            <a:r>
              <a:rPr lang="en-GB" sz="2100" b="1" dirty="0">
                <a:latin typeface="Arial" panose="020B0604020202020204" pitchFamily="34" charset="0"/>
                <a:ea typeface="AECOM Sans" panose="020B0504020202020204" pitchFamily="34" charset="0"/>
                <a:cs typeface="Arial" panose="020B0604020202020204" pitchFamily="34" charset="0"/>
              </a:rPr>
              <a:t>jump down </a:t>
            </a:r>
            <a:r>
              <a:rPr lang="en-GB" sz="2100" dirty="0">
                <a:latin typeface="Arial" panose="020B0604020202020204" pitchFamily="34" charset="0"/>
                <a:ea typeface="AECOM Sans" panose="020B0504020202020204" pitchFamily="34" charset="0"/>
                <a:cs typeface="Arial" panose="020B0604020202020204" pitchFamily="34" charset="0"/>
              </a:rPr>
              <a:t>– this is bad for your knees and you are more likely to fall</a:t>
            </a:r>
          </a:p>
          <a:p>
            <a:pPr marL="0" lvl="1" indent="0">
              <a:spcBef>
                <a:spcPts val="400"/>
              </a:spcBef>
              <a:spcAft>
                <a:spcPts val="600"/>
              </a:spcAft>
              <a:buNone/>
              <a:defRPr/>
            </a:pPr>
            <a:r>
              <a:rPr lang="en-GB" sz="2100" dirty="0" smtClean="0">
                <a:latin typeface="Arial" panose="020B0604020202020204" pitchFamily="34" charset="0"/>
                <a:ea typeface="AECOM Sans" panose="020B0504020202020204" pitchFamily="34" charset="0"/>
                <a:cs typeface="Arial" panose="020B0604020202020204" pitchFamily="34" charset="0"/>
              </a:rPr>
              <a:t>Always </a:t>
            </a:r>
            <a:r>
              <a:rPr lang="en-GB" sz="2100" b="1" dirty="0">
                <a:latin typeface="Arial" panose="020B0604020202020204" pitchFamily="34" charset="0"/>
                <a:ea typeface="AECOM Sans" panose="020B0504020202020204" pitchFamily="34" charset="0"/>
                <a:cs typeface="Arial" panose="020B0604020202020204" pitchFamily="34" charset="0"/>
              </a:rPr>
              <a:t>use steps and handholds </a:t>
            </a:r>
            <a:r>
              <a:rPr lang="en-GB" sz="2100" dirty="0">
                <a:latin typeface="Arial" panose="020B0604020202020204" pitchFamily="34" charset="0"/>
                <a:ea typeface="AECOM Sans" panose="020B0504020202020204" pitchFamily="34" charset="0"/>
                <a:cs typeface="Arial" panose="020B0604020202020204" pitchFamily="34" charset="0"/>
              </a:rPr>
              <a:t>if provided</a:t>
            </a:r>
          </a:p>
          <a:p>
            <a:pPr marL="0" lvl="1" indent="0">
              <a:spcBef>
                <a:spcPts val="400"/>
              </a:spcBef>
              <a:spcAft>
                <a:spcPts val="600"/>
              </a:spcAft>
              <a:buNone/>
              <a:defRPr/>
            </a:pPr>
            <a:r>
              <a:rPr lang="en-GB" sz="2100" b="1" dirty="0" smtClean="0">
                <a:latin typeface="Arial" panose="020B0604020202020204" pitchFamily="34" charset="0"/>
                <a:ea typeface="AECOM Sans" panose="020B0504020202020204" pitchFamily="34" charset="0"/>
                <a:cs typeface="Arial" panose="020B0604020202020204" pitchFamily="34" charset="0"/>
              </a:rPr>
              <a:t>Take </a:t>
            </a:r>
            <a:r>
              <a:rPr lang="en-GB" sz="2100" b="1" dirty="0">
                <a:latin typeface="Arial" panose="020B0604020202020204" pitchFamily="34" charset="0"/>
                <a:ea typeface="AECOM Sans" panose="020B0504020202020204" pitchFamily="34" charset="0"/>
                <a:cs typeface="Arial" panose="020B0604020202020204" pitchFamily="34" charset="0"/>
              </a:rPr>
              <a:t>a few seconds to climb down</a:t>
            </a:r>
            <a:r>
              <a:rPr lang="en-GB" sz="2100" dirty="0">
                <a:latin typeface="Arial" panose="020B0604020202020204" pitchFamily="34" charset="0"/>
                <a:ea typeface="AECOM Sans" panose="020B0504020202020204" pitchFamily="34" charset="0"/>
                <a:cs typeface="Arial" panose="020B0604020202020204" pitchFamily="34" charset="0"/>
              </a:rPr>
              <a:t> from the cab, load area or catwalk facing the vehicle and use the handhold</a:t>
            </a:r>
          </a:p>
          <a:p>
            <a:pPr marL="0" lvl="1" indent="0">
              <a:spcBef>
                <a:spcPts val="400"/>
              </a:spcBef>
              <a:spcAft>
                <a:spcPts val="600"/>
              </a:spcAft>
              <a:buNone/>
              <a:defRPr/>
            </a:pPr>
            <a:r>
              <a:rPr lang="en-GB" sz="2100" b="1" dirty="0" smtClean="0">
                <a:latin typeface="Arial" panose="020B0604020202020204" pitchFamily="34" charset="0"/>
                <a:ea typeface="AECOM Sans" panose="020B0504020202020204" pitchFamily="34" charset="0"/>
                <a:cs typeface="Arial" panose="020B0604020202020204" pitchFamily="34" charset="0"/>
              </a:rPr>
              <a:t>Report </a:t>
            </a:r>
            <a:r>
              <a:rPr lang="en-GB" sz="2100" b="1" dirty="0">
                <a:latin typeface="Arial" panose="020B0604020202020204" pitchFamily="34" charset="0"/>
                <a:ea typeface="AECOM Sans" panose="020B0504020202020204" pitchFamily="34" charset="0"/>
                <a:cs typeface="Arial" panose="020B0604020202020204" pitchFamily="34" charset="0"/>
              </a:rPr>
              <a:t>missing or damaged </a:t>
            </a:r>
            <a:r>
              <a:rPr lang="en-GB" sz="2100" dirty="0">
                <a:latin typeface="Arial" panose="020B0604020202020204" pitchFamily="34" charset="0"/>
                <a:ea typeface="AECOM Sans" panose="020B0504020202020204" pitchFamily="34" charset="0"/>
                <a:cs typeface="Arial" panose="020B0604020202020204" pitchFamily="34" charset="0"/>
              </a:rPr>
              <a:t>equipment</a:t>
            </a:r>
          </a:p>
          <a:p>
            <a:pPr marL="0" lvl="1" indent="0">
              <a:spcBef>
                <a:spcPts val="400"/>
              </a:spcBef>
              <a:spcAft>
                <a:spcPts val="600"/>
              </a:spcAft>
              <a:buNone/>
              <a:defRPr/>
            </a:pPr>
            <a:r>
              <a:rPr lang="en-GB" sz="2100" dirty="0" smtClean="0">
                <a:latin typeface="Arial" panose="020B0604020202020204" pitchFamily="34" charset="0"/>
                <a:ea typeface="AECOM Sans" panose="020B0504020202020204" pitchFamily="34" charset="0"/>
                <a:cs typeface="Arial" panose="020B0604020202020204" pitchFamily="34" charset="0"/>
              </a:rPr>
              <a:t>Before </a:t>
            </a:r>
            <a:r>
              <a:rPr lang="en-GB" sz="2100" dirty="0">
                <a:latin typeface="Arial" panose="020B0604020202020204" pitchFamily="34" charset="0"/>
                <a:ea typeface="AECOM Sans" panose="020B0504020202020204" pitchFamily="34" charset="0"/>
                <a:cs typeface="Arial" panose="020B0604020202020204" pitchFamily="34" charset="0"/>
              </a:rPr>
              <a:t>stepping off the vehicle, </a:t>
            </a:r>
            <a:r>
              <a:rPr lang="en-GB" sz="2100" b="1" dirty="0">
                <a:latin typeface="Arial" panose="020B0604020202020204" pitchFamily="34" charset="0"/>
                <a:ea typeface="AECOM Sans" panose="020B0504020202020204" pitchFamily="34" charset="0"/>
                <a:cs typeface="Arial" panose="020B0604020202020204" pitchFamily="34" charset="0"/>
              </a:rPr>
              <a:t>check for uneven surfaces </a:t>
            </a:r>
            <a:r>
              <a:rPr lang="en-GB" sz="2100" dirty="0">
                <a:latin typeface="Arial" panose="020B0604020202020204" pitchFamily="34" charset="0"/>
                <a:ea typeface="AECOM Sans" panose="020B0504020202020204" pitchFamily="34" charset="0"/>
                <a:cs typeface="Arial" panose="020B0604020202020204" pitchFamily="34" charset="0"/>
              </a:rPr>
              <a:t>such as potholes or kerbs which may cause you to slip</a:t>
            </a:r>
          </a:p>
          <a:p>
            <a:pPr marL="0" lvl="1" indent="0">
              <a:spcBef>
                <a:spcPts val="400"/>
              </a:spcBef>
              <a:spcAft>
                <a:spcPts val="600"/>
              </a:spcAft>
              <a:buNone/>
              <a:defRPr/>
            </a:pPr>
            <a:r>
              <a:rPr lang="en-GB" sz="2100" b="1" u="sng" dirty="0" smtClean="0">
                <a:latin typeface="Arial" panose="020B0604020202020204" pitchFamily="34" charset="0"/>
                <a:ea typeface="AECOM Sans" panose="020B0504020202020204" pitchFamily="34" charset="0"/>
                <a:cs typeface="Arial" panose="020B0604020202020204" pitchFamily="34" charset="0"/>
              </a:rPr>
              <a:t>Use </a:t>
            </a:r>
            <a:r>
              <a:rPr lang="en-GB" sz="2100" b="1" u="sng" dirty="0">
                <a:latin typeface="Arial" panose="020B0604020202020204" pitchFamily="34" charset="0"/>
                <a:ea typeface="AECOM Sans" panose="020B0504020202020204" pitchFamily="34" charset="0"/>
                <a:cs typeface="Arial" panose="020B0604020202020204" pitchFamily="34" charset="0"/>
              </a:rPr>
              <a:t>3 point contact rule</a:t>
            </a:r>
          </a:p>
        </p:txBody>
      </p:sp>
      <p:sp>
        <p:nvSpPr>
          <p:cNvPr id="9" name="TextBox 8"/>
          <p:cNvSpPr txBox="1"/>
          <p:nvPr/>
        </p:nvSpPr>
        <p:spPr>
          <a:xfrm>
            <a:off x="483378" y="106446"/>
            <a:ext cx="8280335" cy="954107"/>
          </a:xfrm>
          <a:prstGeom prst="rect">
            <a:avLst/>
          </a:prstGeom>
          <a:noFill/>
        </p:spPr>
        <p:txBody>
          <a:bodyPr wrap="square" rtlCol="0">
            <a:spAutoFit/>
          </a:bodyPr>
          <a:lstStyle/>
          <a:p>
            <a:r>
              <a:rPr lang="en-US" sz="2800" b="1" dirty="0" smtClean="0">
                <a:solidFill>
                  <a:srgbClr val="00B0F0"/>
                </a:solidFill>
                <a:latin typeface="Arial" panose="020B0604020202020204" pitchFamily="34" charset="0"/>
                <a:ea typeface="AECOM Sans" panose="020B0504020202020204" pitchFamily="34" charset="0"/>
                <a:cs typeface="Arial" panose="020B0604020202020204" pitchFamily="34" charset="0"/>
              </a:rPr>
              <a:t>Getting on and off  your vehicle &amp; keeping your vehicle safe</a:t>
            </a:r>
          </a:p>
        </p:txBody>
      </p:sp>
      <p:sp>
        <p:nvSpPr>
          <p:cNvPr id="11" name="Rectangle 10"/>
          <p:cNvSpPr/>
          <p:nvPr/>
        </p:nvSpPr>
        <p:spPr bwMode="auto">
          <a:xfrm>
            <a:off x="344378" y="2636643"/>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sp>
        <p:nvSpPr>
          <p:cNvPr id="8" name="Rectangle 7"/>
          <p:cNvSpPr/>
          <p:nvPr/>
        </p:nvSpPr>
        <p:spPr bwMode="auto">
          <a:xfrm>
            <a:off x="318870" y="5026242"/>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sp>
        <p:nvSpPr>
          <p:cNvPr id="10" name="Rectangle 9"/>
          <p:cNvSpPr/>
          <p:nvPr/>
        </p:nvSpPr>
        <p:spPr bwMode="auto">
          <a:xfrm>
            <a:off x="334074" y="3078819"/>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sp>
        <p:nvSpPr>
          <p:cNvPr id="12" name="Rectangle 11"/>
          <p:cNvSpPr/>
          <p:nvPr/>
        </p:nvSpPr>
        <p:spPr bwMode="auto">
          <a:xfrm>
            <a:off x="318870" y="4261757"/>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sp>
        <p:nvSpPr>
          <p:cNvPr id="15" name="Rectangle 14"/>
          <p:cNvSpPr/>
          <p:nvPr/>
        </p:nvSpPr>
        <p:spPr bwMode="auto">
          <a:xfrm>
            <a:off x="344378" y="1838852"/>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sp>
        <p:nvSpPr>
          <p:cNvPr id="14" name="Rectangle 13"/>
          <p:cNvSpPr/>
          <p:nvPr/>
        </p:nvSpPr>
        <p:spPr bwMode="auto">
          <a:xfrm>
            <a:off x="316705" y="3838864"/>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spTree>
    <p:extLst>
      <p:ext uri="{BB962C8B-B14F-4D97-AF65-F5344CB8AC3E}">
        <p14:creationId xmlns:p14="http://schemas.microsoft.com/office/powerpoint/2010/main" val="7687748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362981" y="1246298"/>
            <a:ext cx="8388000" cy="828000"/>
          </a:xfrm>
          <a:prstGeom prst="rect">
            <a:avLst/>
          </a:prstGeom>
          <a:solidFill>
            <a:srgbClr val="00B0F0">
              <a:alpha val="1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9" name="Rectangle 18"/>
          <p:cNvSpPr/>
          <p:nvPr/>
        </p:nvSpPr>
        <p:spPr>
          <a:xfrm>
            <a:off x="362981" y="2200479"/>
            <a:ext cx="8388000" cy="4052040"/>
          </a:xfrm>
          <a:prstGeom prst="rect">
            <a:avLst/>
          </a:prstGeom>
          <a:solidFill>
            <a:srgbClr val="00B0F0">
              <a:alpha val="1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663802" y="2340117"/>
            <a:ext cx="4351131" cy="2522705"/>
          </a:xfrm>
        </p:spPr>
        <p:txBody>
          <a:bodyPr/>
          <a:lstStyle/>
          <a:p>
            <a:pPr marL="0" lvl="1" indent="0">
              <a:buNone/>
            </a:pPr>
            <a:r>
              <a:rPr lang="en-GB" sz="2000" b="1" dirty="0"/>
              <a:t>Plan</a:t>
            </a:r>
            <a:r>
              <a:rPr lang="en-GB" sz="2000" dirty="0"/>
              <a:t> your loading and unloading to avoid the need to work at a height</a:t>
            </a:r>
          </a:p>
          <a:p>
            <a:pPr marL="0" lvl="1" indent="0">
              <a:buNone/>
            </a:pPr>
            <a:r>
              <a:rPr lang="en-GB" sz="2000" b="1" dirty="0"/>
              <a:t>Avoid</a:t>
            </a:r>
            <a:r>
              <a:rPr lang="en-GB" sz="2000" dirty="0"/>
              <a:t> working at height unless it is essential</a:t>
            </a:r>
          </a:p>
          <a:p>
            <a:pPr marL="0" lvl="1" indent="0">
              <a:buNone/>
            </a:pPr>
            <a:r>
              <a:rPr lang="en-GB" sz="2000" b="1" dirty="0"/>
              <a:t>Minimise</a:t>
            </a:r>
            <a:r>
              <a:rPr lang="en-GB" sz="2000" dirty="0"/>
              <a:t> the impact of any fall. </a:t>
            </a:r>
          </a:p>
          <a:p>
            <a:pPr marL="0" lvl="1" indent="0">
              <a:buNone/>
            </a:pPr>
            <a:r>
              <a:rPr lang="en-GB" sz="2000" b="1" dirty="0"/>
              <a:t>Select the right sole </a:t>
            </a:r>
            <a:r>
              <a:rPr lang="en-GB" sz="2000" dirty="0"/>
              <a:t>for the surface and contamination </a:t>
            </a:r>
            <a:r>
              <a:rPr lang="en-GB" sz="2000" dirty="0" smtClean="0"/>
              <a:t>type. </a:t>
            </a:r>
            <a:endParaRPr lang="en-GB" sz="2000" dirty="0"/>
          </a:p>
          <a:p>
            <a:pPr marL="0" lvl="1" indent="0">
              <a:buNone/>
            </a:pPr>
            <a:r>
              <a:rPr lang="en-GB" sz="2000" b="1" dirty="0"/>
              <a:t>Don’t jump </a:t>
            </a:r>
            <a:r>
              <a:rPr lang="en-GB" sz="2000" dirty="0"/>
              <a:t>of </a:t>
            </a:r>
            <a:r>
              <a:rPr lang="en-GB" sz="2000" dirty="0" smtClean="0"/>
              <a:t>vehicles</a:t>
            </a:r>
            <a:endParaRPr lang="en-GB" sz="2000" dirty="0"/>
          </a:p>
        </p:txBody>
      </p:sp>
      <p:sp>
        <p:nvSpPr>
          <p:cNvPr id="20" name="Rectangle 19"/>
          <p:cNvSpPr/>
          <p:nvPr/>
        </p:nvSpPr>
        <p:spPr bwMode="auto">
          <a:xfrm>
            <a:off x="368979" y="2500405"/>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Trebuchet MS" charset="0"/>
              <a:ea typeface="ＭＳ Ｐゴシック" charset="0"/>
            </a:endParaRPr>
          </a:p>
        </p:txBody>
      </p:sp>
      <p:sp>
        <p:nvSpPr>
          <p:cNvPr id="21" name="Rectangle 20"/>
          <p:cNvSpPr/>
          <p:nvPr/>
        </p:nvSpPr>
        <p:spPr bwMode="auto">
          <a:xfrm>
            <a:off x="356622" y="3260986"/>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Trebuchet MS" charset="0"/>
              <a:ea typeface="ＭＳ Ｐゴシック" charset="0"/>
            </a:endParaRPr>
          </a:p>
        </p:txBody>
      </p:sp>
      <p:sp>
        <p:nvSpPr>
          <p:cNvPr id="22" name="Rectangle 21"/>
          <p:cNvSpPr/>
          <p:nvPr/>
        </p:nvSpPr>
        <p:spPr bwMode="auto">
          <a:xfrm>
            <a:off x="368979" y="4077898"/>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Trebuchet MS" charset="0"/>
              <a:ea typeface="ＭＳ Ｐゴシック" charset="0"/>
            </a:endParaRPr>
          </a:p>
        </p:txBody>
      </p:sp>
      <p:sp>
        <p:nvSpPr>
          <p:cNvPr id="23" name="Rectangle 22"/>
          <p:cNvSpPr/>
          <p:nvPr/>
        </p:nvSpPr>
        <p:spPr bwMode="auto">
          <a:xfrm>
            <a:off x="368979" y="4567639"/>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Trebuchet MS" charset="0"/>
              <a:ea typeface="ＭＳ Ｐゴシック" charset="0"/>
            </a:endParaRPr>
          </a:p>
        </p:txBody>
      </p:sp>
      <p:sp>
        <p:nvSpPr>
          <p:cNvPr id="27" name="Content Placeholder 2"/>
          <p:cNvSpPr txBox="1">
            <a:spLocks/>
          </p:cNvSpPr>
          <p:nvPr/>
        </p:nvSpPr>
        <p:spPr bwMode="auto">
          <a:xfrm>
            <a:off x="1526704" y="1424983"/>
            <a:ext cx="6976458" cy="649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ts val="1600"/>
              </a:spcBef>
              <a:spcAft>
                <a:spcPct val="0"/>
              </a:spcAft>
              <a:defRPr sz="3200" baseline="0">
                <a:solidFill>
                  <a:srgbClr val="000000"/>
                </a:solidFill>
                <a:latin typeface="Arial"/>
                <a:ea typeface="+mn-ea"/>
                <a:cs typeface="Arial"/>
              </a:defRPr>
            </a:lvl1pPr>
            <a:lvl2pPr marL="358775" indent="-358775" algn="l" rtl="0" eaLnBrk="1" fontAlgn="base" hangingPunct="1">
              <a:spcBef>
                <a:spcPts val="1600"/>
              </a:spcBef>
              <a:spcAft>
                <a:spcPct val="0"/>
              </a:spcAft>
              <a:buClr>
                <a:schemeClr val="tx1"/>
              </a:buClr>
              <a:buFont typeface="Lucida Grande"/>
              <a:buChar char="●"/>
              <a:defRPr sz="2400">
                <a:solidFill>
                  <a:srgbClr val="000000"/>
                </a:solidFill>
                <a:latin typeface="Arial"/>
                <a:ea typeface="+mn-ea"/>
                <a:cs typeface="Arial"/>
              </a:defRPr>
            </a:lvl2pPr>
            <a:lvl3pPr marL="719138" indent="-360363" algn="l" rtl="0" eaLnBrk="1" fontAlgn="base" hangingPunct="1">
              <a:spcBef>
                <a:spcPts val="1600"/>
              </a:spcBef>
              <a:spcAft>
                <a:spcPct val="0"/>
              </a:spcAft>
              <a:buClr>
                <a:srgbClr val="003399"/>
              </a:buClr>
              <a:buChar char="–"/>
              <a:defRPr sz="2400">
                <a:solidFill>
                  <a:srgbClr val="000000"/>
                </a:solidFill>
                <a:latin typeface="Arial"/>
                <a:ea typeface="+mn-ea"/>
                <a:cs typeface="Arial"/>
              </a:defRPr>
            </a:lvl3pPr>
            <a:lvl4pPr marL="1938338" indent="-228600" algn="l" rtl="0" eaLnBrk="1" fontAlgn="base" hangingPunct="1">
              <a:spcBef>
                <a:spcPct val="20000"/>
              </a:spcBef>
              <a:spcAft>
                <a:spcPct val="0"/>
              </a:spcAft>
              <a:defRPr sz="2000">
                <a:solidFill>
                  <a:schemeClr val="tx1"/>
                </a:solidFill>
                <a:latin typeface="Times" charset="0"/>
                <a:ea typeface="+mn-ea"/>
              </a:defRPr>
            </a:lvl4pPr>
            <a:lvl5pPr marL="2357438" indent="-228600" algn="l" rtl="0" eaLnBrk="1" fontAlgn="base" hangingPunct="1">
              <a:spcBef>
                <a:spcPct val="20000"/>
              </a:spcBef>
              <a:spcAft>
                <a:spcPct val="0"/>
              </a:spcAft>
              <a:buChar char="»"/>
              <a:defRPr sz="2000">
                <a:solidFill>
                  <a:schemeClr val="tx1"/>
                </a:solidFill>
                <a:latin typeface="Times" charset="0"/>
                <a:ea typeface="+mn-ea"/>
              </a:defRPr>
            </a:lvl5pPr>
            <a:lvl6pPr marL="2814638" indent="-228600" algn="l" rtl="0" eaLnBrk="1" fontAlgn="base" hangingPunct="1">
              <a:spcBef>
                <a:spcPct val="20000"/>
              </a:spcBef>
              <a:spcAft>
                <a:spcPct val="0"/>
              </a:spcAft>
              <a:buChar char="»"/>
              <a:defRPr sz="2000">
                <a:solidFill>
                  <a:schemeClr val="tx1"/>
                </a:solidFill>
                <a:latin typeface="Times" charset="0"/>
                <a:ea typeface="+mn-ea"/>
              </a:defRPr>
            </a:lvl6pPr>
            <a:lvl7pPr marL="3271838" indent="-228600" algn="l" rtl="0" eaLnBrk="1" fontAlgn="base" hangingPunct="1">
              <a:spcBef>
                <a:spcPct val="20000"/>
              </a:spcBef>
              <a:spcAft>
                <a:spcPct val="0"/>
              </a:spcAft>
              <a:buChar char="»"/>
              <a:defRPr sz="2000">
                <a:solidFill>
                  <a:schemeClr val="tx1"/>
                </a:solidFill>
                <a:latin typeface="Times" charset="0"/>
                <a:ea typeface="+mn-ea"/>
              </a:defRPr>
            </a:lvl7pPr>
            <a:lvl8pPr marL="3729038" indent="-228600" algn="l" rtl="0" eaLnBrk="1" fontAlgn="base" hangingPunct="1">
              <a:spcBef>
                <a:spcPct val="20000"/>
              </a:spcBef>
              <a:spcAft>
                <a:spcPct val="0"/>
              </a:spcAft>
              <a:buChar char="»"/>
              <a:defRPr sz="2000">
                <a:solidFill>
                  <a:schemeClr val="tx1"/>
                </a:solidFill>
                <a:latin typeface="Times" charset="0"/>
                <a:ea typeface="+mn-ea"/>
              </a:defRPr>
            </a:lvl8pPr>
            <a:lvl9pPr marL="4186238" indent="-228600" algn="l" rtl="0" eaLnBrk="1" fontAlgn="base" hangingPunct="1">
              <a:spcBef>
                <a:spcPct val="20000"/>
              </a:spcBef>
              <a:spcAft>
                <a:spcPct val="0"/>
              </a:spcAft>
              <a:buChar char="»"/>
              <a:defRPr sz="2000">
                <a:solidFill>
                  <a:schemeClr val="tx1"/>
                </a:solidFill>
                <a:latin typeface="Times" charset="0"/>
                <a:ea typeface="+mn-ea"/>
              </a:defRPr>
            </a:lvl9pPr>
          </a:lstStyle>
          <a:p>
            <a:r>
              <a:rPr lang="en-GB" sz="2000" b="1" dirty="0" smtClean="0"/>
              <a:t>Think safety:</a:t>
            </a:r>
            <a:endParaRPr lang="en-GB" sz="2000" b="1" dirty="0"/>
          </a:p>
        </p:txBody>
      </p:sp>
      <p:sp>
        <p:nvSpPr>
          <p:cNvPr id="17" name="Rectangle 16"/>
          <p:cNvSpPr/>
          <p:nvPr/>
        </p:nvSpPr>
        <p:spPr bwMode="auto">
          <a:xfrm rot="1277617">
            <a:off x="5241427" y="959030"/>
            <a:ext cx="483130" cy="5625778"/>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pic>
        <p:nvPicPr>
          <p:cNvPr id="25" name="Picture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704" y="1045708"/>
            <a:ext cx="1143000" cy="1211580"/>
          </a:xfrm>
          <a:prstGeom prst="rect">
            <a:avLst/>
          </a:prstGeom>
        </p:spPr>
      </p:pic>
      <p:sp>
        <p:nvSpPr>
          <p:cNvPr id="29" name="Rectangle 28"/>
          <p:cNvSpPr/>
          <p:nvPr/>
        </p:nvSpPr>
        <p:spPr bwMode="auto">
          <a:xfrm>
            <a:off x="378833" y="5379579"/>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Trebuchet MS" charset="0"/>
              <a:ea typeface="ＭＳ Ｐゴシック" charset="0"/>
            </a:endParaRPr>
          </a:p>
        </p:txBody>
      </p:sp>
      <p:sp>
        <p:nvSpPr>
          <p:cNvPr id="32" name="Rectangle 31"/>
          <p:cNvSpPr/>
          <p:nvPr/>
        </p:nvSpPr>
        <p:spPr bwMode="auto">
          <a:xfrm>
            <a:off x="6729561" y="1160899"/>
            <a:ext cx="2414440" cy="5091620"/>
          </a:xfrm>
          <a:prstGeom prst="rect">
            <a:avLst/>
          </a:prstGeom>
          <a:solidFill>
            <a:schemeClr val="bg1"/>
          </a:solidFill>
          <a:ln w="9525"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pic>
        <p:nvPicPr>
          <p:cNvPr id="31" name="Picture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5587508" y="1197203"/>
            <a:ext cx="2817977" cy="2817977"/>
          </a:xfrm>
          <a:prstGeom prst="trapezoid">
            <a:avLst>
              <a:gd name="adj" fmla="val 36064"/>
            </a:avLst>
          </a:prstGeom>
        </p:spPr>
      </p:pic>
      <p:sp>
        <p:nvSpPr>
          <p:cNvPr id="38" name="Title 6"/>
          <p:cNvSpPr>
            <a:spLocks noGrp="1"/>
          </p:cNvSpPr>
          <p:nvPr>
            <p:ph type="title"/>
          </p:nvPr>
        </p:nvSpPr>
        <p:spPr bwMode="auto">
          <a:xfrm>
            <a:off x="441325" y="369638"/>
            <a:ext cx="8229600" cy="612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altLang="en-US" sz="3000" dirty="0" smtClean="0">
                <a:solidFill>
                  <a:srgbClr val="00B0F0"/>
                </a:solidFill>
                <a:latin typeface="Arial" panose="020B0604020202020204" pitchFamily="34" charset="0"/>
                <a:ea typeface="AECOM Sans" panose="020B0504020202020204" pitchFamily="34" charset="0"/>
                <a:cs typeface="Arial" panose="020B0604020202020204" pitchFamily="34" charset="0"/>
              </a:rPr>
              <a:t>How you can work safely at height</a:t>
            </a:r>
          </a:p>
        </p:txBody>
      </p:sp>
      <p:pic>
        <p:nvPicPr>
          <p:cNvPr id="1026" name="Picture 2" descr="https://southernrogues.files.wordpress.com/2015/07/icon_sm_compliance.png?w=47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5731" y="3897399"/>
            <a:ext cx="1876452" cy="1698190"/>
          </a:xfrm>
          <a:prstGeom prst="rect">
            <a:avLst/>
          </a:prstGeom>
          <a:noFill/>
          <a:extLst>
            <a:ext uri="{909E8E84-426E-40DD-AFC4-6F175D3DCCD1}">
              <a14:hiddenFill xmlns:a14="http://schemas.microsoft.com/office/drawing/2010/main">
                <a:solidFill>
                  <a:srgbClr val="FFFFFF"/>
                </a:solidFill>
              </a14:hiddenFill>
            </a:ext>
          </a:extLst>
        </p:spPr>
      </p:pic>
      <p:sp>
        <p:nvSpPr>
          <p:cNvPr id="2" name="Trapezoid 1"/>
          <p:cNvSpPr/>
          <p:nvPr/>
        </p:nvSpPr>
        <p:spPr bwMode="auto">
          <a:xfrm>
            <a:off x="4559173" y="3798411"/>
            <a:ext cx="3095914" cy="2454108"/>
          </a:xfrm>
          <a:prstGeom prst="trapezoid">
            <a:avLst>
              <a:gd name="adj" fmla="val 43889"/>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pic>
        <p:nvPicPr>
          <p:cNvPr id="36" name="Picture 6" descr="https://d1bhf2byybf5br.cloudfront.net/statestreet-app_etf-aus/resources/14ed7cb2-d7f9-41aa-aa86-a3d5902feec2/Module%206%20-%20Lesson%205%20-%20Lesson%20Icon%20-%20Risk%20Gauge_TRANSPARENT.pn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8743" b="20542"/>
          <a:stretch/>
        </p:blipFill>
        <p:spPr bwMode="auto">
          <a:xfrm>
            <a:off x="4745342" y="4623566"/>
            <a:ext cx="2420389" cy="1469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1919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62981" y="1381951"/>
            <a:ext cx="8388000" cy="3146128"/>
          </a:xfrm>
          <a:prstGeom prst="rect">
            <a:avLst/>
          </a:prstGeom>
          <a:solidFill>
            <a:srgbClr val="00B0F0">
              <a:alpha val="1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644017" y="1525866"/>
            <a:ext cx="7609334" cy="3885239"/>
          </a:xfrm>
        </p:spPr>
        <p:txBody>
          <a:bodyPr/>
          <a:lstStyle/>
          <a:p>
            <a:r>
              <a:rPr lang="en-GB" sz="2000" b="1" dirty="0">
                <a:latin typeface="Arial" panose="020B0604020202020204" pitchFamily="34" charset="0"/>
                <a:ea typeface="AECOM Sans" panose="020B0504020202020204" pitchFamily="34" charset="0"/>
                <a:cs typeface="Arial" panose="020B0604020202020204" pitchFamily="34" charset="0"/>
              </a:rPr>
              <a:t>Most common area of vehicle for people to fall </a:t>
            </a:r>
            <a:r>
              <a:rPr lang="en-GB" sz="2000" b="1" dirty="0" smtClean="0">
                <a:latin typeface="Arial" panose="020B0604020202020204" pitchFamily="34" charset="0"/>
                <a:ea typeface="AECOM Sans" panose="020B0504020202020204" pitchFamily="34" charset="0"/>
                <a:cs typeface="Arial" panose="020B0604020202020204" pitchFamily="34" charset="0"/>
              </a:rPr>
              <a:t>from:</a:t>
            </a:r>
          </a:p>
          <a:p>
            <a:r>
              <a:rPr lang="en-GB" sz="2000" dirty="0" smtClean="0">
                <a:latin typeface="Arial" panose="020B0604020202020204" pitchFamily="34" charset="0"/>
                <a:ea typeface="AECOM Sans" panose="020B0504020202020204" pitchFamily="34" charset="0"/>
                <a:cs typeface="Arial" panose="020B0604020202020204" pitchFamily="34" charset="0"/>
              </a:rPr>
              <a:t>load area</a:t>
            </a:r>
          </a:p>
          <a:p>
            <a:r>
              <a:rPr lang="en-GB" sz="2000" dirty="0" smtClean="0">
                <a:latin typeface="Arial" panose="020B0604020202020204" pitchFamily="34" charset="0"/>
                <a:ea typeface="AECOM Sans" panose="020B0504020202020204" pitchFamily="34" charset="0"/>
                <a:cs typeface="Arial" panose="020B0604020202020204" pitchFamily="34" charset="0"/>
              </a:rPr>
              <a:t>cab </a:t>
            </a:r>
            <a:r>
              <a:rPr lang="en-GB" sz="2000" dirty="0">
                <a:latin typeface="Arial" panose="020B0604020202020204" pitchFamily="34" charset="0"/>
                <a:ea typeface="AECOM Sans" panose="020B0504020202020204" pitchFamily="34" charset="0"/>
                <a:cs typeface="Arial" panose="020B0604020202020204" pitchFamily="34" charset="0"/>
              </a:rPr>
              <a:t>access </a:t>
            </a:r>
            <a:r>
              <a:rPr lang="en-GB" sz="2000" dirty="0" smtClean="0">
                <a:latin typeface="Arial" panose="020B0604020202020204" pitchFamily="34" charset="0"/>
                <a:ea typeface="AECOM Sans" panose="020B0504020202020204" pitchFamily="34" charset="0"/>
                <a:cs typeface="Arial" panose="020B0604020202020204" pitchFamily="34" charset="0"/>
              </a:rPr>
              <a:t>steps</a:t>
            </a:r>
          </a:p>
          <a:p>
            <a:r>
              <a:rPr lang="en-GB" sz="2000" dirty="0" smtClean="0">
                <a:latin typeface="Arial" panose="020B0604020202020204" pitchFamily="34" charset="0"/>
                <a:ea typeface="AECOM Sans" panose="020B0504020202020204" pitchFamily="34" charset="0"/>
                <a:cs typeface="Arial" panose="020B0604020202020204" pitchFamily="34" charset="0"/>
              </a:rPr>
              <a:t>fifth </a:t>
            </a:r>
            <a:r>
              <a:rPr lang="en-GB" sz="2000" dirty="0">
                <a:latin typeface="Arial" panose="020B0604020202020204" pitchFamily="34" charset="0"/>
                <a:ea typeface="AECOM Sans" panose="020B0504020202020204" pitchFamily="34" charset="0"/>
                <a:cs typeface="Arial" panose="020B0604020202020204" pitchFamily="34" charset="0"/>
              </a:rPr>
              <a:t>wheel catwalk</a:t>
            </a:r>
          </a:p>
          <a:p>
            <a:r>
              <a:rPr lang="en-GB" sz="2000" b="1" dirty="0" smtClean="0">
                <a:latin typeface="Arial" panose="020B0604020202020204" pitchFamily="34" charset="0"/>
                <a:ea typeface="AECOM Sans" panose="020B0504020202020204" pitchFamily="34" charset="0"/>
                <a:cs typeface="Arial" panose="020B0604020202020204" pitchFamily="34" charset="0"/>
              </a:rPr>
              <a:t>REMEMBER: Sometimes </a:t>
            </a:r>
            <a:r>
              <a:rPr lang="en-GB" sz="2000" b="1" dirty="0">
                <a:latin typeface="Arial" panose="020B0604020202020204" pitchFamily="34" charset="0"/>
                <a:ea typeface="AECOM Sans" panose="020B0504020202020204" pitchFamily="34" charset="0"/>
                <a:cs typeface="Arial" panose="020B0604020202020204" pitchFamily="34" charset="0"/>
              </a:rPr>
              <a:t>the simplest task can be the most dangerous one. </a:t>
            </a:r>
          </a:p>
        </p:txBody>
      </p:sp>
      <p:sp>
        <p:nvSpPr>
          <p:cNvPr id="24" name="Rectangle 23"/>
          <p:cNvSpPr/>
          <p:nvPr/>
        </p:nvSpPr>
        <p:spPr bwMode="auto">
          <a:xfrm>
            <a:off x="390160" y="3137685"/>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Trebuchet MS" charset="0"/>
              <a:ea typeface="ＭＳ Ｐゴシック" charset="0"/>
            </a:endParaRPr>
          </a:p>
        </p:txBody>
      </p:sp>
      <p:sp>
        <p:nvSpPr>
          <p:cNvPr id="25" name="Rectangle 24"/>
          <p:cNvSpPr/>
          <p:nvPr/>
        </p:nvSpPr>
        <p:spPr bwMode="auto">
          <a:xfrm>
            <a:off x="385192" y="2147994"/>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Trebuchet MS" charset="0"/>
              <a:ea typeface="ＭＳ Ｐゴシック" charset="0"/>
            </a:endParaRPr>
          </a:p>
        </p:txBody>
      </p:sp>
      <p:sp>
        <p:nvSpPr>
          <p:cNvPr id="26" name="Rectangle 25"/>
          <p:cNvSpPr/>
          <p:nvPr/>
        </p:nvSpPr>
        <p:spPr bwMode="auto">
          <a:xfrm>
            <a:off x="382508" y="2636271"/>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Trebuchet MS" charset="0"/>
              <a:ea typeface="ＭＳ Ｐゴシック" charset="0"/>
            </a:endParaRPr>
          </a:p>
        </p:txBody>
      </p:sp>
      <p:sp>
        <p:nvSpPr>
          <p:cNvPr id="39" name="Rectangle 38"/>
          <p:cNvSpPr/>
          <p:nvPr/>
        </p:nvSpPr>
        <p:spPr bwMode="auto">
          <a:xfrm>
            <a:off x="830123" y="5100503"/>
            <a:ext cx="7737011" cy="621203"/>
          </a:xfrm>
          <a:prstGeom prst="rect">
            <a:avLst/>
          </a:prstGeom>
          <a:solidFill>
            <a:srgbClr val="FFFFFF"/>
          </a:solidFill>
          <a:ln w="38100" cap="flat" cmpd="sng" algn="ctr">
            <a:solidFill>
              <a:srgbClr val="FF0000"/>
            </a:solidFill>
            <a:prstDash val="solid"/>
            <a:round/>
            <a:headEnd type="none" w="med" len="med"/>
            <a:tailEnd type="none" w="med" len="med"/>
          </a:ln>
          <a:effectLst>
            <a:outerShdw blurRad="63500" sx="102000" sy="102000" algn="ctr" rotWithShape="0">
              <a:prstClr val="black">
                <a:alpha val="40000"/>
              </a:prstClr>
            </a:outerShdw>
          </a:effectLst>
          <a:extLst/>
        </p:spPr>
        <p:txBody>
          <a:bodyPr vert="horz" wrap="square" lIns="576000" tIns="45720" rIns="91440" bIns="45720" numCol="1" rtlCol="0" anchor="ctr" anchorCtr="0" compatLnSpc="1">
            <a:prstTxWarp prst="textNoShape">
              <a:avLst/>
            </a:prstTxWarp>
          </a:bodyPr>
          <a:lstStyle/>
          <a:p>
            <a:pPr algn="ctr"/>
            <a:r>
              <a:rPr lang="en-US" sz="2800" b="1" kern="0" dirty="0" smtClean="0">
                <a:solidFill>
                  <a:srgbClr val="000000"/>
                </a:solidFill>
                <a:latin typeface="AECOM Sans" panose="020B0504020202020204" pitchFamily="34" charset="0"/>
                <a:ea typeface="AECOM Sans" panose="020B0504020202020204" pitchFamily="34" charset="0"/>
                <a:cs typeface="AECOM Sans" panose="020B0504020202020204" pitchFamily="34" charset="0"/>
              </a:rPr>
              <a:t>Never lose concentration! </a:t>
            </a:r>
            <a:endParaRPr lang="en-US" sz="2800" b="1" kern="0" dirty="0">
              <a:solidFill>
                <a:srgbClr val="000000"/>
              </a:solidFill>
              <a:latin typeface="AECOM Sans" panose="020B0504020202020204" pitchFamily="34" charset="0"/>
              <a:ea typeface="AECOM Sans" panose="020B0504020202020204" pitchFamily="34" charset="0"/>
              <a:cs typeface="AECOM Sans" panose="020B0504020202020204" pitchFamily="34" charset="0"/>
            </a:endParaRPr>
          </a:p>
        </p:txBody>
      </p:sp>
      <p:grpSp>
        <p:nvGrpSpPr>
          <p:cNvPr id="35" name="Group 34"/>
          <p:cNvGrpSpPr/>
          <p:nvPr/>
        </p:nvGrpSpPr>
        <p:grpSpPr>
          <a:xfrm>
            <a:off x="148281" y="4785674"/>
            <a:ext cx="1164110" cy="1164206"/>
            <a:chOff x="502721" y="4594720"/>
            <a:chExt cx="1182144" cy="1162022"/>
          </a:xfrm>
        </p:grpSpPr>
        <p:sp>
          <p:nvSpPr>
            <p:cNvPr id="36" name="Isosceles Triangle 35"/>
            <p:cNvSpPr/>
            <p:nvPr/>
          </p:nvSpPr>
          <p:spPr bwMode="auto">
            <a:xfrm>
              <a:off x="599665" y="4758267"/>
              <a:ext cx="992068" cy="846667"/>
            </a:xfrm>
            <a:prstGeom prst="triangle">
              <a:avLst/>
            </a:prstGeom>
            <a:solidFill>
              <a:srgbClr val="FFFFFF"/>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Trebuchet MS" charset="0"/>
                <a:ea typeface="ＭＳ Ｐゴシック" charset="0"/>
              </a:endParaRPr>
            </a:p>
          </p:txBody>
        </p:sp>
        <p:pic>
          <p:nvPicPr>
            <p:cNvPr id="37" name="Pictur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721" y="4594720"/>
              <a:ext cx="1182144" cy="1162022"/>
            </a:xfrm>
            <a:prstGeom prst="rect">
              <a:avLst/>
            </a:prstGeom>
          </p:spPr>
        </p:pic>
      </p:grpSp>
      <p:sp>
        <p:nvSpPr>
          <p:cNvPr id="19" name="Title 2"/>
          <p:cNvSpPr>
            <a:spLocks noGrp="1"/>
          </p:cNvSpPr>
          <p:nvPr>
            <p:ph type="title"/>
          </p:nvPr>
        </p:nvSpPr>
        <p:spPr>
          <a:xfrm>
            <a:off x="440812" y="369638"/>
            <a:ext cx="8229600" cy="612532"/>
          </a:xfrm>
        </p:spPr>
        <p:txBody>
          <a:bodyPr/>
          <a:lstStyle/>
          <a:p>
            <a:r>
              <a:rPr lang="en-GB" sz="3000" dirty="0" smtClean="0">
                <a:solidFill>
                  <a:srgbClr val="00B0F0"/>
                </a:solidFill>
                <a:latin typeface="Arial" panose="020B0604020202020204" pitchFamily="34" charset="0"/>
                <a:ea typeface="AECOM Sans" panose="020B0504020202020204" pitchFamily="34" charset="0"/>
                <a:cs typeface="Arial" panose="020B0604020202020204" pitchFamily="34" charset="0"/>
              </a:rPr>
              <a:t> What can you do? Cont...</a:t>
            </a:r>
            <a:endParaRPr lang="en-GB" sz="3000" dirty="0">
              <a:solidFill>
                <a:srgbClr val="00B0F0"/>
              </a:solidFill>
              <a:latin typeface="Arial" panose="020B0604020202020204" pitchFamily="34" charset="0"/>
              <a:ea typeface="AECOM Sans" panose="020B0504020202020204" pitchFamily="34" charset="0"/>
              <a:cs typeface="Arial" panose="020B0604020202020204" pitchFamily="34" charset="0"/>
            </a:endParaRPr>
          </a:p>
        </p:txBody>
      </p:sp>
    </p:spTree>
    <p:extLst>
      <p:ext uri="{BB962C8B-B14F-4D97-AF65-F5344CB8AC3E}">
        <p14:creationId xmlns:p14="http://schemas.microsoft.com/office/powerpoint/2010/main" val="2590441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https://thecustodyrecord.files.wordpress.com/2013/04/risk-assessment-nov-08.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9069" r="15640" b="7879"/>
          <a:stretch/>
        </p:blipFill>
        <p:spPr bwMode="auto">
          <a:xfrm>
            <a:off x="7609134" y="3768325"/>
            <a:ext cx="1349516" cy="217527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95952" y="313213"/>
            <a:ext cx="8153400" cy="663146"/>
          </a:xfrm>
        </p:spPr>
        <p:txBody>
          <a:bodyPr/>
          <a:lstStyle/>
          <a:p>
            <a:r>
              <a:rPr lang="en-GB" sz="3000" dirty="0" smtClean="0">
                <a:solidFill>
                  <a:srgbClr val="00B0F0"/>
                </a:solidFill>
                <a:latin typeface="Arial" panose="020B0604020202020204" pitchFamily="34" charset="0"/>
                <a:ea typeface="AECOM Sans" panose="020B0504020202020204" pitchFamily="34" charset="0"/>
                <a:cs typeface="Arial" panose="020B0604020202020204" pitchFamily="34" charset="0"/>
              </a:rPr>
              <a:t>How to manage the risks</a:t>
            </a:r>
            <a:endParaRPr lang="en-GB" sz="3000" dirty="0">
              <a:solidFill>
                <a:srgbClr val="00B0F0"/>
              </a:solidFill>
              <a:latin typeface="Arial" panose="020B0604020202020204" pitchFamily="34" charset="0"/>
              <a:ea typeface="AECOM Sans" panose="020B0504020202020204" pitchFamily="34" charset="0"/>
              <a:cs typeface="Arial" panose="020B0604020202020204" pitchFamily="34" charset="0"/>
            </a:endParaRPr>
          </a:p>
        </p:txBody>
      </p:sp>
      <p:sp>
        <p:nvSpPr>
          <p:cNvPr id="4" name="Rectangle 3"/>
          <p:cNvSpPr/>
          <p:nvPr/>
        </p:nvSpPr>
        <p:spPr>
          <a:xfrm>
            <a:off x="389416" y="1302408"/>
            <a:ext cx="8495092" cy="4641189"/>
          </a:xfrm>
          <a:prstGeom prst="rect">
            <a:avLst/>
          </a:prstGeom>
          <a:solidFill>
            <a:srgbClr val="00B0F0">
              <a:alpha val="10196"/>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5" name="Content Placeholder 2"/>
          <p:cNvSpPr>
            <a:spLocks noGrp="1"/>
          </p:cNvSpPr>
          <p:nvPr>
            <p:ph idx="1"/>
          </p:nvPr>
        </p:nvSpPr>
        <p:spPr>
          <a:xfrm>
            <a:off x="609601" y="1425714"/>
            <a:ext cx="7311080" cy="3850618"/>
          </a:xfrm>
        </p:spPr>
        <p:txBody>
          <a:bodyPr/>
          <a:lstStyle/>
          <a:p>
            <a:r>
              <a:rPr lang="en-GB" sz="2000" dirty="0">
                <a:latin typeface="Arial" panose="020B0604020202020204" pitchFamily="34" charset="0"/>
                <a:cs typeface="Arial" panose="020B0604020202020204" pitchFamily="34" charset="0"/>
              </a:rPr>
              <a:t>When planning work at height you need to carry out a 'risk assessment'. This should supplement your overall health and safety risk assessment.</a:t>
            </a:r>
          </a:p>
          <a:p>
            <a:r>
              <a:rPr lang="en-GB" sz="2000" dirty="0">
                <a:latin typeface="Arial" panose="020B0604020202020204" pitchFamily="34" charset="0"/>
                <a:cs typeface="Arial" panose="020B0604020202020204" pitchFamily="34" charset="0"/>
              </a:rPr>
              <a:t>You don't need to overcomplicate the process. The risks for working at height are usually well known and most necessary control measures are easy to apply.</a:t>
            </a:r>
          </a:p>
          <a:p>
            <a:r>
              <a:rPr lang="en-GB" sz="2000" b="1" dirty="0"/>
              <a:t>A risk assessment is simply</a:t>
            </a:r>
          </a:p>
          <a:p>
            <a:r>
              <a:rPr lang="en-GB" sz="2000" dirty="0"/>
              <a:t>A</a:t>
            </a:r>
            <a:r>
              <a:rPr lang="en-GB" sz="2000" dirty="0" smtClean="0"/>
              <a:t> </a:t>
            </a:r>
            <a:r>
              <a:rPr lang="en-GB" sz="2000" dirty="0"/>
              <a:t>careful examination of the work at height task to identify hazards and</a:t>
            </a:r>
          </a:p>
          <a:p>
            <a:r>
              <a:rPr lang="en-GB" sz="2000" dirty="0" smtClean="0"/>
              <a:t>A consideration </a:t>
            </a:r>
            <a:r>
              <a:rPr lang="en-GB" sz="2000" dirty="0"/>
              <a:t>of whether the hazards pose a risk that could cause harm to people.</a:t>
            </a:r>
          </a:p>
        </p:txBody>
      </p:sp>
      <p:sp>
        <p:nvSpPr>
          <p:cNvPr id="6" name="Rectangle 5"/>
          <p:cNvSpPr/>
          <p:nvPr/>
        </p:nvSpPr>
        <p:spPr bwMode="auto">
          <a:xfrm>
            <a:off x="399242" y="1529784"/>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Trebuchet MS" charset="0"/>
              <a:ea typeface="ＭＳ Ｐゴシック" charset="0"/>
            </a:endParaRPr>
          </a:p>
        </p:txBody>
      </p:sp>
      <p:sp>
        <p:nvSpPr>
          <p:cNvPr id="7" name="Rectangle 6"/>
          <p:cNvSpPr/>
          <p:nvPr/>
        </p:nvSpPr>
        <p:spPr bwMode="auto">
          <a:xfrm>
            <a:off x="401551" y="4302299"/>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Trebuchet MS" charset="0"/>
              <a:ea typeface="ＭＳ Ｐゴシック" charset="0"/>
            </a:endParaRPr>
          </a:p>
        </p:txBody>
      </p:sp>
      <p:sp>
        <p:nvSpPr>
          <p:cNvPr id="8" name="Rectangle 7"/>
          <p:cNvSpPr/>
          <p:nvPr/>
        </p:nvSpPr>
        <p:spPr bwMode="auto">
          <a:xfrm>
            <a:off x="401551" y="5103818"/>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Trebuchet MS" charset="0"/>
              <a:ea typeface="ＭＳ Ｐゴシック" charset="0"/>
            </a:endParaRPr>
          </a:p>
        </p:txBody>
      </p:sp>
      <p:sp>
        <p:nvSpPr>
          <p:cNvPr id="9" name="Rectangle 8"/>
          <p:cNvSpPr/>
          <p:nvPr/>
        </p:nvSpPr>
        <p:spPr bwMode="auto">
          <a:xfrm>
            <a:off x="399242" y="2649391"/>
            <a:ext cx="234000" cy="234000"/>
          </a:xfrm>
          <a:prstGeom prst="rect">
            <a:avLst/>
          </a:prstGeom>
          <a:solidFill>
            <a:srgbClr val="00B0F0"/>
          </a:solidFill>
          <a:ln w="2857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rgbClr val="00B0F0"/>
              </a:solidFill>
              <a:effectLst/>
              <a:latin typeface="Trebuchet MS" charset="0"/>
              <a:ea typeface="ＭＳ Ｐゴシック" charset="0"/>
            </a:endParaRPr>
          </a:p>
        </p:txBody>
      </p:sp>
    </p:spTree>
    <p:extLst>
      <p:ext uri="{BB962C8B-B14F-4D97-AF65-F5344CB8AC3E}">
        <p14:creationId xmlns:p14="http://schemas.microsoft.com/office/powerpoint/2010/main" val="9987258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Default Theme">
  <a:themeElements>
    <a:clrScheme name="">
      <a:dk1>
        <a:srgbClr val="004080"/>
      </a:dk1>
      <a:lt1>
        <a:srgbClr val="FFFFFF"/>
      </a:lt1>
      <a:dk2>
        <a:srgbClr val="004080"/>
      </a:dk2>
      <a:lt2>
        <a:srgbClr val="808080"/>
      </a:lt2>
      <a:accent1>
        <a:srgbClr val="00CC99"/>
      </a:accent1>
      <a:accent2>
        <a:srgbClr val="3333CC"/>
      </a:accent2>
      <a:accent3>
        <a:srgbClr val="FFFFFF"/>
      </a:accent3>
      <a:accent4>
        <a:srgbClr val="00356C"/>
      </a:accent4>
      <a:accent5>
        <a:srgbClr val="AAE2CA"/>
      </a:accent5>
      <a:accent6>
        <a:srgbClr val="2D2DB9"/>
      </a:accent6>
      <a:hlink>
        <a:srgbClr val="CCCCFF"/>
      </a:hlink>
      <a:folHlink>
        <a:srgbClr val="B2B2B2"/>
      </a:folHlink>
    </a:clrScheme>
    <a:fontScheme name="WS courses">
      <a:majorFont>
        <a:latin typeface="Arial Black"/>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rgbClr val="000000"/>
            </a:solidFill>
            <a:effectLst/>
            <a:latin typeface="Trebuchet M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solidFill>
              <a:srgbClr val="000000"/>
            </a:solidFill>
            <a:effectLst/>
            <a:latin typeface="Trebuchet MS" charset="0"/>
            <a:ea typeface="ＭＳ Ｐゴシック" charset="0"/>
          </a:defRPr>
        </a:defPPr>
      </a:lstStyle>
    </a:lnDef>
  </a:objectDefaults>
  <a:extraClrSchemeLst>
    <a:extraClrScheme>
      <a:clrScheme name="WS cours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S cours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S cours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S cours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S cours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S cours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S cours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WS courses 8">
        <a:dk1>
          <a:srgbClr val="004080"/>
        </a:dk1>
        <a:lt1>
          <a:srgbClr val="FFFFFF"/>
        </a:lt1>
        <a:dk2>
          <a:srgbClr val="004080"/>
        </a:dk2>
        <a:lt2>
          <a:srgbClr val="808080"/>
        </a:lt2>
        <a:accent1>
          <a:srgbClr val="E6E6E6"/>
        </a:accent1>
        <a:accent2>
          <a:srgbClr val="3333CC"/>
        </a:accent2>
        <a:accent3>
          <a:srgbClr val="FFFFFF"/>
        </a:accent3>
        <a:accent4>
          <a:srgbClr val="00356C"/>
        </a:accent4>
        <a:accent5>
          <a:srgbClr val="F0F0F0"/>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4657</TotalTime>
  <Words>2212</Words>
  <Application>Microsoft Office PowerPoint</Application>
  <PresentationFormat>On-screen Show (4:3)</PresentationFormat>
  <Paragraphs>197</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1_Default Theme</vt:lpstr>
      <vt:lpstr>V8 Working at height and the prevention of falls from vehicles</vt:lpstr>
      <vt:lpstr>Fleet Operator Recognition Scheme (FORS)</vt:lpstr>
      <vt:lpstr>PowerPoint Presentation</vt:lpstr>
      <vt:lpstr>PowerPoint Presentation</vt:lpstr>
      <vt:lpstr>What is this about?</vt:lpstr>
      <vt:lpstr>PowerPoint Presentation</vt:lpstr>
      <vt:lpstr>How you can work safely at height</vt:lpstr>
      <vt:lpstr> What can you do? Cont...</vt:lpstr>
      <vt:lpstr>How to manage the risks</vt:lpstr>
      <vt:lpstr>PowerPoint Presentation</vt:lpstr>
      <vt:lpstr>Understanding the toolbox talk</vt:lpstr>
      <vt:lpstr>Working at height and the prevention of falls from vehicles summary</vt:lpstr>
      <vt:lpstr>Any questions ? </vt:lpstr>
    </vt:vector>
  </TitlesOfParts>
  <Company>Walkgrove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Walkgrove Ltd</dc:creator>
  <cp:lastModifiedBy>Tootell, Bob (MS)</cp:lastModifiedBy>
  <cp:revision>292</cp:revision>
  <dcterms:created xsi:type="dcterms:W3CDTF">2015-03-04T16:15:31Z</dcterms:created>
  <dcterms:modified xsi:type="dcterms:W3CDTF">2016-07-22T09:37:57Z</dcterms:modified>
</cp:coreProperties>
</file>