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271" r:id="rId5"/>
    <p:sldId id="276" r:id="rId6"/>
    <p:sldId id="279" r:id="rId7"/>
    <p:sldId id="256" r:id="rId8"/>
    <p:sldId id="284" r:id="rId9"/>
    <p:sldId id="280" r:id="rId10"/>
    <p:sldId id="281" r:id="rId11"/>
    <p:sldId id="283" r:id="rId12"/>
    <p:sldId id="282" r:id="rId13"/>
    <p:sldId id="275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CB"/>
    <a:srgbClr val="4A4A4A"/>
    <a:srgbClr val="009FD7"/>
    <a:srgbClr val="002E5F"/>
    <a:srgbClr val="CB2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2DE55-7807-464F-80D5-D24C8D201C6F}" v="30" dt="2020-07-08T15:36:07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25" autoAdjust="0"/>
  </p:normalViewPr>
  <p:slideViewPr>
    <p:cSldViewPr snapToGrid="0">
      <p:cViewPr varScale="1">
        <p:scale>
          <a:sx n="62" d="100"/>
          <a:sy n="62" d="100"/>
        </p:scale>
        <p:origin x="210" y="60"/>
      </p:cViewPr>
      <p:guideLst>
        <p:guide orient="horz" pos="2160"/>
        <p:guide pos="3840"/>
        <p:guide pos="415"/>
        <p:guide pos="72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92CB-7B22-4B19-8043-C7DC223868FC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4B73D-144E-4479-B300-F3AE3BB6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1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task group is considering the pre-construction phase, using Principal Designer expertise at aiming to eliminate risk through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4B73D-144E-4479-B300-F3AE3BB680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4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prevent gaps or omissions made from Stage 0 being followed through the ‘holes’ resulting in an incident or accident in maintenance or operation.</a:t>
            </a:r>
          </a:p>
          <a:p>
            <a:r>
              <a:rPr lang="en-GB" dirty="0">
                <a:cs typeface="Calibri"/>
              </a:rPr>
              <a:t>Services as an example – holes left all the way through until Stage 6 – construction – lost opportunities to reduce/mitigate risks.</a:t>
            </a:r>
          </a:p>
          <a:p>
            <a:r>
              <a:rPr lang="en-GB" dirty="0">
                <a:cs typeface="Calibri"/>
              </a:rPr>
              <a:t>Ropes cut safety alert as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4B73D-144E-4479-B300-F3AE3BB680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2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H&amp;S decisions are holistic.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4B73D-144E-4479-B300-F3AE3BB680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8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EAST – Early Appraisal Sifting Tool – Strategic, economic, managerial, financial and commercial considerations.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4B73D-144E-4479-B300-F3AE3BB680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8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00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43EC78-88E8-451A-854F-761A6A1D0151}"/>
              </a:ext>
            </a:extLst>
          </p:cNvPr>
          <p:cNvSpPr/>
          <p:nvPr userDrawn="1"/>
        </p:nvSpPr>
        <p:spPr>
          <a:xfrm>
            <a:off x="4" y="0"/>
            <a:ext cx="9078065" cy="4430812"/>
          </a:xfrm>
          <a:custGeom>
            <a:avLst/>
            <a:gdLst>
              <a:gd name="connsiteX0" fmla="*/ 0 w 9078065"/>
              <a:gd name="connsiteY0" fmla="*/ 0 h 4430812"/>
              <a:gd name="connsiteX1" fmla="*/ 9078065 w 9078065"/>
              <a:gd name="connsiteY1" fmla="*/ 0 h 4430812"/>
              <a:gd name="connsiteX2" fmla="*/ 8614924 w 9078065"/>
              <a:gd name="connsiteY2" fmla="*/ 3393971 h 4430812"/>
              <a:gd name="connsiteX3" fmla="*/ 0 w 9078065"/>
              <a:gd name="connsiteY3" fmla="*/ 4430812 h 44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8065" h="4430812">
                <a:moveTo>
                  <a:pt x="0" y="0"/>
                </a:moveTo>
                <a:lnTo>
                  <a:pt x="9078065" y="0"/>
                </a:lnTo>
                <a:lnTo>
                  <a:pt x="8614924" y="3393971"/>
                </a:lnTo>
                <a:lnTo>
                  <a:pt x="0" y="4430812"/>
                </a:lnTo>
                <a:close/>
              </a:path>
            </a:pathLst>
          </a:custGeom>
          <a:solidFill>
            <a:srgbClr val="00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/>
              <a:t>          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39166A-4ED9-47E3-A08F-F204B210E7B7}"/>
              </a:ext>
            </a:extLst>
          </p:cNvPr>
          <p:cNvSpPr/>
          <p:nvPr userDrawn="1"/>
        </p:nvSpPr>
        <p:spPr>
          <a:xfrm>
            <a:off x="0" y="-3445"/>
            <a:ext cx="12182984" cy="1633217"/>
          </a:xfrm>
          <a:custGeom>
            <a:avLst/>
            <a:gdLst>
              <a:gd name="connsiteX0" fmla="*/ 0 w 12182984"/>
              <a:gd name="connsiteY0" fmla="*/ 0 h 1633217"/>
              <a:gd name="connsiteX1" fmla="*/ 12182984 w 12182984"/>
              <a:gd name="connsiteY1" fmla="*/ 0 h 1633217"/>
              <a:gd name="connsiteX2" fmla="*/ 12182984 w 12182984"/>
              <a:gd name="connsiteY2" fmla="*/ 851811 h 1633217"/>
              <a:gd name="connsiteX3" fmla="*/ 0 w 12182984"/>
              <a:gd name="connsiteY3" fmla="*/ 1633217 h 16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2984" h="1633217">
                <a:moveTo>
                  <a:pt x="0" y="0"/>
                </a:moveTo>
                <a:lnTo>
                  <a:pt x="12182984" y="0"/>
                </a:lnTo>
                <a:lnTo>
                  <a:pt x="12182984" y="851811"/>
                </a:lnTo>
                <a:lnTo>
                  <a:pt x="0" y="16332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73EC22-356F-46D4-8F83-97C16950632C}"/>
              </a:ext>
            </a:extLst>
          </p:cNvPr>
          <p:cNvSpPr/>
          <p:nvPr/>
        </p:nvSpPr>
        <p:spPr>
          <a:xfrm>
            <a:off x="8103039" y="2952212"/>
            <a:ext cx="4086532" cy="3905788"/>
          </a:xfrm>
          <a:custGeom>
            <a:avLst/>
            <a:gdLst>
              <a:gd name="connsiteX0" fmla="*/ 4079474 w 4086532"/>
              <a:gd name="connsiteY0" fmla="*/ 0 h 3905788"/>
              <a:gd name="connsiteX1" fmla="*/ 4086030 w 4086532"/>
              <a:gd name="connsiteY1" fmla="*/ 3694368 h 3905788"/>
              <a:gd name="connsiteX2" fmla="*/ 4086532 w 4086532"/>
              <a:gd name="connsiteY2" fmla="*/ 3905788 h 3905788"/>
              <a:gd name="connsiteX3" fmla="*/ 0 w 4086532"/>
              <a:gd name="connsiteY3" fmla="*/ 3905788 h 3905788"/>
              <a:gd name="connsiteX4" fmla="*/ 510083 w 4086532"/>
              <a:gd name="connsiteY4" fmla="*/ 443323 h 39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532" h="3905788">
                <a:moveTo>
                  <a:pt x="4079474" y="0"/>
                </a:moveTo>
                <a:cubicBezTo>
                  <a:pt x="4083337" y="1242406"/>
                  <a:pt x="4083845" y="2462912"/>
                  <a:pt x="4086030" y="3694368"/>
                </a:cubicBezTo>
                <a:lnTo>
                  <a:pt x="4086532" y="3905788"/>
                </a:lnTo>
                <a:lnTo>
                  <a:pt x="0" y="3905788"/>
                </a:lnTo>
                <a:lnTo>
                  <a:pt x="510083" y="443323"/>
                </a:lnTo>
                <a:close/>
              </a:path>
            </a:pathLst>
          </a:custGeom>
          <a:solidFill>
            <a:srgbClr val="5BB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/>
              <a:t> 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62927" y="2007605"/>
            <a:ext cx="8505915" cy="1876362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main        </a:t>
            </a:r>
            <a:br>
              <a:rPr lang="en-US"/>
            </a:br>
            <a:r>
              <a:rPr lang="en-US"/>
              <a:t>Keep text within the shape.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2927" y="4622539"/>
            <a:ext cx="8505915" cy="13955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You can add sub-header</a:t>
            </a:r>
          </a:p>
          <a:p>
            <a:r>
              <a:rPr lang="en-US"/>
              <a:t>information here.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F8153-4C69-4DE2-80DA-9CA1D5886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5448" r="7590" b="15448"/>
          <a:stretch/>
        </p:blipFill>
        <p:spPr>
          <a:xfrm>
            <a:off x="319318" y="367292"/>
            <a:ext cx="2677791" cy="92420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67894DC-124B-4273-99C9-5A16A90A4E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62929" y="6018096"/>
            <a:ext cx="85151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12 February 2019</a:t>
            </a:r>
          </a:p>
        </p:txBody>
      </p:sp>
    </p:spTree>
    <p:extLst>
      <p:ext uri="{BB962C8B-B14F-4D97-AF65-F5344CB8AC3E}">
        <p14:creationId xmlns:p14="http://schemas.microsoft.com/office/powerpoint/2010/main" val="68721391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57934"/>
            <a:ext cx="11090275" cy="4492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592852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457934"/>
            <a:ext cx="5292095" cy="4492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042" y="1457934"/>
            <a:ext cx="5292095" cy="4492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491295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72031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36433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2DFCE-F0CD-4680-825B-E531E78843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59" y="5805916"/>
            <a:ext cx="2294438" cy="972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65126"/>
            <a:ext cx="11090275" cy="94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57934"/>
            <a:ext cx="11090275" cy="447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122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6" r:id="rId3"/>
    <p:sldLayoutId id="2147483678" r:id="rId4"/>
    <p:sldLayoutId id="2147483679" r:id="rId5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E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5576" indent="-255576" algn="l" defTabSz="914354" rtl="0" eaLnBrk="1" latinLnBrk="0" hangingPunct="1">
        <a:lnSpc>
          <a:spcPct val="100000"/>
        </a:lnSpc>
        <a:spcBef>
          <a:spcPts val="1000"/>
        </a:spcBef>
        <a:buClr>
          <a:srgbClr val="008BCB"/>
        </a:buClr>
        <a:buFont typeface="Wingdings" panose="05000000000000000000" pitchFamily="2" charset="2"/>
        <a:buChar char="§"/>
        <a:defRPr sz="24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5438" indent="-249226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−"/>
        <a:defRPr sz="20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0528" indent="-165092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634" indent="-138107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2614" indent="-153980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47" userDrawn="1">
          <p15:clr>
            <a:srgbClr val="F26B43"/>
          </p15:clr>
        </p15:guide>
        <p15:guide id="7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927" y="2007605"/>
            <a:ext cx="9403194" cy="1876362"/>
          </a:xfrm>
        </p:spPr>
        <p:txBody>
          <a:bodyPr>
            <a:normAutofit fontScale="90000"/>
          </a:bodyPr>
          <a:lstStyle/>
          <a:p>
            <a:r>
              <a:rPr lang="en-GB" dirty="0"/>
              <a:t>Eliminating Risk from the Outset</a:t>
            </a:r>
            <a:br>
              <a:rPr lang="en-GB" dirty="0"/>
            </a:br>
            <a:r>
              <a:rPr lang="en-GB" sz="2800" dirty="0"/>
              <a:t>PDWG Task Group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Recommendations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Supporting Home Safe and Well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July 2020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BE58A24-5B56-4309-BAF8-C50041D95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1457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584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86F3CB2-38B4-4097-B6BB-E4AC15DAD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1432010"/>
            <a:ext cx="364116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584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7170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59F0-A2B7-483D-838C-BC376576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Task Group Team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65B808-CE37-43F7-94BC-EED3356F2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3" y="1671203"/>
            <a:ext cx="1499379" cy="14993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0755A3-2B49-4E14-8AA0-A240B0CA263A}"/>
              </a:ext>
            </a:extLst>
          </p:cNvPr>
          <p:cNvSpPr/>
          <p:nvPr/>
        </p:nvSpPr>
        <p:spPr>
          <a:xfrm>
            <a:off x="4797976" y="1682631"/>
            <a:ext cx="1513431" cy="1495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B4DFC-52B0-4928-87F3-B75196D661FB}"/>
              </a:ext>
            </a:extLst>
          </p:cNvPr>
          <p:cNvSpPr txBox="1"/>
          <p:nvPr/>
        </p:nvSpPr>
        <p:spPr>
          <a:xfrm>
            <a:off x="549471" y="3165547"/>
            <a:ext cx="193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Toria Thomas </a:t>
            </a:r>
          </a:p>
          <a:p>
            <a:r>
              <a:rPr lang="en-GB" sz="1600" dirty="0"/>
              <a:t>Arup - Chairperson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46B94-C153-478E-BDC4-0B0E937C66AE}"/>
              </a:ext>
            </a:extLst>
          </p:cNvPr>
          <p:cNvSpPr txBox="1"/>
          <p:nvPr/>
        </p:nvSpPr>
        <p:spPr>
          <a:xfrm>
            <a:off x="2626224" y="3169495"/>
            <a:ext cx="193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Liz Bennett</a:t>
            </a:r>
          </a:p>
          <a:p>
            <a:r>
              <a:rPr lang="en-GB" sz="1600" dirty="0"/>
              <a:t>Habilis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4CA8CB-B235-4042-8FB4-824489DBCDD6}"/>
              </a:ext>
            </a:extLst>
          </p:cNvPr>
          <p:cNvSpPr txBox="1"/>
          <p:nvPr/>
        </p:nvSpPr>
        <p:spPr>
          <a:xfrm>
            <a:off x="6927320" y="3165546"/>
            <a:ext cx="193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Mike Boyland</a:t>
            </a:r>
          </a:p>
          <a:p>
            <a:r>
              <a:rPr lang="en-GB" sz="1600" dirty="0"/>
              <a:t>Highways England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DF27F-6BCF-4177-8D25-EA56EC7CA18F}"/>
              </a:ext>
            </a:extLst>
          </p:cNvPr>
          <p:cNvSpPr txBox="1"/>
          <p:nvPr/>
        </p:nvSpPr>
        <p:spPr>
          <a:xfrm>
            <a:off x="4755568" y="3186839"/>
            <a:ext cx="193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Paul Boddy</a:t>
            </a:r>
          </a:p>
          <a:p>
            <a:r>
              <a:rPr lang="en-GB" sz="1600" dirty="0"/>
              <a:t>Interserve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A24303-2023-4E3A-BCF1-19E05ECA82E7}"/>
              </a:ext>
            </a:extLst>
          </p:cNvPr>
          <p:cNvSpPr txBox="1"/>
          <p:nvPr/>
        </p:nvSpPr>
        <p:spPr>
          <a:xfrm>
            <a:off x="9118237" y="3182892"/>
            <a:ext cx="193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Paul Brown</a:t>
            </a:r>
          </a:p>
          <a:p>
            <a:r>
              <a:rPr lang="en-GB" sz="1600" dirty="0"/>
              <a:t>WSP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BDF32-386D-4DC9-8476-2B2758752F51}"/>
              </a:ext>
            </a:extLst>
          </p:cNvPr>
          <p:cNvSpPr txBox="1"/>
          <p:nvPr/>
        </p:nvSpPr>
        <p:spPr>
          <a:xfrm>
            <a:off x="549471" y="5489603"/>
            <a:ext cx="193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Tim Goddard</a:t>
            </a:r>
          </a:p>
          <a:p>
            <a:r>
              <a:rPr lang="en-GB" sz="1600" dirty="0"/>
              <a:t>Arcadis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6D3F2-650C-413F-8CF6-C340021406A1}"/>
              </a:ext>
            </a:extLst>
          </p:cNvPr>
          <p:cNvSpPr txBox="1"/>
          <p:nvPr/>
        </p:nvSpPr>
        <p:spPr>
          <a:xfrm>
            <a:off x="2637044" y="5489602"/>
            <a:ext cx="193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Doug Potter</a:t>
            </a:r>
          </a:p>
          <a:p>
            <a:r>
              <a:rPr lang="en-GB" sz="1600" dirty="0"/>
              <a:t>Arcadis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763D72-DFF1-43CF-9B12-FB1DF4E0FB8C}"/>
              </a:ext>
            </a:extLst>
          </p:cNvPr>
          <p:cNvSpPr txBox="1"/>
          <p:nvPr/>
        </p:nvSpPr>
        <p:spPr>
          <a:xfrm>
            <a:off x="4787710" y="5489602"/>
            <a:ext cx="193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Mark Riordan</a:t>
            </a:r>
          </a:p>
          <a:p>
            <a:r>
              <a:rPr lang="en-GB" sz="1600" dirty="0" err="1"/>
              <a:t>Amey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043549-9773-4C52-B97C-4BEE0F98F72D}"/>
              </a:ext>
            </a:extLst>
          </p:cNvPr>
          <p:cNvSpPr txBox="1"/>
          <p:nvPr/>
        </p:nvSpPr>
        <p:spPr>
          <a:xfrm>
            <a:off x="6939109" y="5489601"/>
            <a:ext cx="193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Roger Swainston</a:t>
            </a:r>
          </a:p>
          <a:p>
            <a:r>
              <a:rPr lang="en-GB" sz="1600" dirty="0"/>
              <a:t>Jacobs</a:t>
            </a:r>
          </a:p>
        </p:txBody>
      </p:sp>
      <p:pic>
        <p:nvPicPr>
          <p:cNvPr id="14" name="Picture 13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17D040D9-51AF-45AD-BE5F-8BD1B7749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44" y="1683513"/>
            <a:ext cx="1185614" cy="1497617"/>
          </a:xfrm>
          <a:prstGeom prst="rect">
            <a:avLst/>
          </a:prstGeom>
        </p:spPr>
      </p:pic>
      <p:pic>
        <p:nvPicPr>
          <p:cNvPr id="3" name="Picture 8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B08B4893-06D9-49EF-AF7E-1B8D6EFF44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9" t="966" r="1189"/>
          <a:stretch/>
        </p:blipFill>
        <p:spPr>
          <a:xfrm>
            <a:off x="6940216" y="1671203"/>
            <a:ext cx="1491893" cy="1495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B1C51B-2CC4-441A-B3F6-DB76C085E1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9" r="2294"/>
          <a:stretch/>
        </p:blipFill>
        <p:spPr>
          <a:xfrm>
            <a:off x="549471" y="3929062"/>
            <a:ext cx="1502162" cy="1563681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F1264727-517F-4FCF-8D37-C117050D19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7" t="-201" r="2234" b="201"/>
          <a:stretch/>
        </p:blipFill>
        <p:spPr>
          <a:xfrm>
            <a:off x="6940216" y="3925923"/>
            <a:ext cx="1491893" cy="1563680"/>
          </a:xfrm>
          <a:prstGeom prst="rect">
            <a:avLst/>
          </a:prstGeom>
        </p:spPr>
      </p:pic>
      <p:pic>
        <p:nvPicPr>
          <p:cNvPr id="24" name="Picture 24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61BAF491-0188-47C5-B8CE-E1A548A91A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130" t="6749" b="19085"/>
          <a:stretch/>
        </p:blipFill>
        <p:spPr>
          <a:xfrm>
            <a:off x="2637044" y="3929062"/>
            <a:ext cx="1576857" cy="1563680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56AF72E8-F960-47EB-8598-E1B2B8D414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12" t="-181" r="10324" b="740"/>
          <a:stretch/>
        </p:blipFill>
        <p:spPr>
          <a:xfrm>
            <a:off x="4799312" y="3929062"/>
            <a:ext cx="1510760" cy="1563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AA1ED8-2E5B-43C9-A9DC-D441C71B47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9580"/>
          <a:stretch/>
        </p:blipFill>
        <p:spPr>
          <a:xfrm>
            <a:off x="2620283" y="1671203"/>
            <a:ext cx="1588222" cy="15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496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5213AA3-7731-41A8-A990-ED7D1BBCC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61" y="740798"/>
            <a:ext cx="6119878" cy="3242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1D366D-9B0E-4F28-84B1-2784400C68A1}"/>
              </a:ext>
            </a:extLst>
          </p:cNvPr>
          <p:cNvSpPr txBox="1"/>
          <p:nvPr/>
        </p:nvSpPr>
        <p:spPr>
          <a:xfrm>
            <a:off x="3127756" y="4152900"/>
            <a:ext cx="593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008B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Customers. Employees. Supply Chain.</a:t>
            </a:r>
          </a:p>
        </p:txBody>
      </p:sp>
    </p:spTree>
    <p:extLst>
      <p:ext uri="{BB962C8B-B14F-4D97-AF65-F5344CB8AC3E}">
        <p14:creationId xmlns:p14="http://schemas.microsoft.com/office/powerpoint/2010/main" val="37974573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2006-267E-423C-A5A7-427115C1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Eliminating Risk from the Outset -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585-6729-4157-885F-40C98302E9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Home Safe and Well </a:t>
            </a:r>
          </a:p>
          <a:p>
            <a:pPr lvl="1"/>
            <a:r>
              <a:rPr lang="en-GB" dirty="0"/>
              <a:t>Health, safety and wellbeing by design</a:t>
            </a:r>
          </a:p>
          <a:p>
            <a:pPr marL="276212" lvl="1" indent="0">
              <a:buNone/>
            </a:pPr>
            <a:endParaRPr lang="en-GB" dirty="0"/>
          </a:p>
          <a:p>
            <a:r>
              <a:rPr lang="en-GB" dirty="0"/>
              <a:t>“Implement new and innovative methods of road design and construction that eliminates risk to those constructing them, maintaining them or driving on them.”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6EB70-D474-4887-B8D5-03FD4069E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042" y="2718409"/>
            <a:ext cx="5292095" cy="1971066"/>
          </a:xfrm>
          <a:solidFill>
            <a:schemeClr val="accent2"/>
          </a:solidFill>
          <a:ln cap="rnd" cmpd="sng">
            <a:solidFill>
              <a:schemeClr val="accent4">
                <a:shade val="50000"/>
              </a:schemeClr>
            </a:solidFill>
            <a:bevel/>
          </a:ln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GB" sz="3200" b="1" dirty="0"/>
              <a:t>Outset</a:t>
            </a:r>
          </a:p>
          <a:p>
            <a:pPr marL="0" indent="0" algn="ctr">
              <a:buNone/>
            </a:pPr>
            <a:r>
              <a:rPr lang="en-GB" sz="3200" b="1" dirty="0"/>
              <a:t>As far back as you can get in the decision-making process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06387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3E28-DD66-4738-AAB4-47EB1855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Swiss Cheese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3BF67A-4F3D-4ED4-9A78-BE1D4B35F2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15180" y="1457325"/>
            <a:ext cx="3764091" cy="44926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B4DDEC-2DE6-4411-9CEE-39F303CD37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PCF Stage 0</a:t>
            </a:r>
          </a:p>
          <a:p>
            <a:pPr marL="0" indent="0">
              <a:buNone/>
            </a:pPr>
            <a:r>
              <a:rPr lang="en-GB"/>
              <a:t>to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PCF Stage 7</a:t>
            </a:r>
          </a:p>
          <a:p>
            <a:pPr marL="0" indent="0">
              <a:buNone/>
            </a:pPr>
            <a:r>
              <a:rPr lang="en-GB"/>
              <a:t>to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Maintenance and Operation</a:t>
            </a:r>
          </a:p>
        </p:txBody>
      </p:sp>
    </p:spTree>
    <p:extLst>
      <p:ext uri="{BB962C8B-B14F-4D97-AF65-F5344CB8AC3E}">
        <p14:creationId xmlns:p14="http://schemas.microsoft.com/office/powerpoint/2010/main" val="1146522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48360-3B14-4102-9CBB-60BDDDAD36F4}"/>
              </a:ext>
            </a:extLst>
          </p:cNvPr>
          <p:cNvGrpSpPr/>
          <p:nvPr/>
        </p:nvGrpSpPr>
        <p:grpSpPr>
          <a:xfrm>
            <a:off x="550862" y="1018697"/>
            <a:ext cx="10862577" cy="5339917"/>
            <a:chOff x="351543" y="977754"/>
            <a:chExt cx="10862577" cy="533991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ADD3C92-8952-4E4B-809C-D0E31A0B3B14}"/>
                </a:ext>
              </a:extLst>
            </p:cNvPr>
            <p:cNvGrpSpPr/>
            <p:nvPr/>
          </p:nvGrpSpPr>
          <p:grpSpPr>
            <a:xfrm>
              <a:off x="351543" y="977754"/>
              <a:ext cx="10862577" cy="5339917"/>
              <a:chOff x="204008" y="896759"/>
              <a:chExt cx="10862577" cy="533991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8D662B3F-D0C8-44DB-B87F-15FDFD5C1614}"/>
                  </a:ext>
                </a:extLst>
              </p:cNvPr>
              <p:cNvCxnSpPr/>
              <p:nvPr/>
            </p:nvCxnSpPr>
            <p:spPr>
              <a:xfrm>
                <a:off x="1125415" y="973015"/>
                <a:ext cx="0" cy="4970585"/>
              </a:xfrm>
              <a:prstGeom prst="line">
                <a:avLst/>
              </a:prstGeom>
              <a:ln w="28575" cap="flat" cmpd="sng" algn="ctr">
                <a:solidFill>
                  <a:srgbClr val="008080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1CD5102-739A-437D-BC44-867FB27816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554" y="5591908"/>
                <a:ext cx="10328031" cy="0"/>
              </a:xfrm>
              <a:prstGeom prst="line">
                <a:avLst/>
              </a:prstGeom>
              <a:ln w="28575" cap="flat" cmpd="sng" algn="ctr">
                <a:solidFill>
                  <a:srgbClr val="008080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70A3B6-A0E5-46AF-82D1-E40EE2E8296B}"/>
                  </a:ext>
                </a:extLst>
              </p:cNvPr>
              <p:cNvSpPr txBox="1"/>
              <p:nvPr/>
            </p:nvSpPr>
            <p:spPr>
              <a:xfrm>
                <a:off x="5673970" y="5867344"/>
                <a:ext cx="846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Impact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91CA2F-7467-4D05-8DCB-E7FA9DEE91F0}"/>
                  </a:ext>
                </a:extLst>
              </p:cNvPr>
              <p:cNvSpPr txBox="1"/>
              <p:nvPr/>
            </p:nvSpPr>
            <p:spPr>
              <a:xfrm rot="16200000">
                <a:off x="-395624" y="3062572"/>
                <a:ext cx="1969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Ease to Implement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BC8F2F-9C84-4991-8EEB-C472F7E4A7B8}"/>
                  </a:ext>
                </a:extLst>
              </p:cNvPr>
              <p:cNvSpPr txBox="1"/>
              <p:nvPr/>
            </p:nvSpPr>
            <p:spPr>
              <a:xfrm>
                <a:off x="10453917" y="5867344"/>
                <a:ext cx="612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High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59DD4B-777E-452D-BA0B-7EEED8D36D5C}"/>
                  </a:ext>
                </a:extLst>
              </p:cNvPr>
              <p:cNvSpPr txBox="1"/>
              <p:nvPr/>
            </p:nvSpPr>
            <p:spPr>
              <a:xfrm>
                <a:off x="841170" y="5867344"/>
                <a:ext cx="568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Low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D3D6F8-2154-40EC-A093-0CEB610544F3}"/>
                  </a:ext>
                </a:extLst>
              </p:cNvPr>
              <p:cNvSpPr txBox="1"/>
              <p:nvPr/>
            </p:nvSpPr>
            <p:spPr>
              <a:xfrm>
                <a:off x="304855" y="5175629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Easy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75F367-A49E-4AD1-BD38-5F2A7B43CF3C}"/>
                  </a:ext>
                </a:extLst>
              </p:cNvPr>
              <p:cNvSpPr txBox="1"/>
              <p:nvPr/>
            </p:nvSpPr>
            <p:spPr>
              <a:xfrm>
                <a:off x="204008" y="896759"/>
                <a:ext cx="921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Difficult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36C1D3-389C-4CD4-AB68-69636DF7CAFD}"/>
                  </a:ext>
                </a:extLst>
              </p:cNvPr>
              <p:cNvSpPr txBox="1"/>
              <p:nvPr/>
            </p:nvSpPr>
            <p:spPr>
              <a:xfrm>
                <a:off x="1716505" y="1411342"/>
                <a:ext cx="3042115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</a:lvl1pPr>
              </a:lstStyle>
              <a:p>
                <a:r>
                  <a:rPr lang="en-GB" dirty="0"/>
                  <a:t>Feeding back lessons learnt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A41EBF-6D38-4EED-87A5-61005A907DEE}"/>
                  </a:ext>
                </a:extLst>
              </p:cNvPr>
              <p:cNvSpPr txBox="1"/>
              <p:nvPr/>
            </p:nvSpPr>
            <p:spPr>
              <a:xfrm>
                <a:off x="2340237" y="1871443"/>
                <a:ext cx="4180440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</a:lvl1pPr>
              </a:lstStyle>
              <a:p>
                <a:r>
                  <a:rPr lang="en-GB" dirty="0"/>
                  <a:t>Identifying root cause(s) of safety alerts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90B0D5-D2FB-409D-8735-AA579DB7B153}"/>
                  </a:ext>
                </a:extLst>
              </p:cNvPr>
              <p:cNvSpPr txBox="1"/>
              <p:nvPr/>
            </p:nvSpPr>
            <p:spPr>
              <a:xfrm>
                <a:off x="4268609" y="2355496"/>
                <a:ext cx="4086183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</a:lvl1pPr>
              </a:lstStyle>
              <a:p>
                <a:r>
                  <a:rPr lang="en-GB" dirty="0"/>
                  <a:t>Standards – design – record of hazards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17A410-8A98-4040-8121-7C8CFD4D77C1}"/>
                  </a:ext>
                </a:extLst>
              </p:cNvPr>
              <p:cNvSpPr txBox="1"/>
              <p:nvPr/>
            </p:nvSpPr>
            <p:spPr>
              <a:xfrm>
                <a:off x="6489722" y="1028599"/>
                <a:ext cx="3478003" cy="64633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Programme – client controls </a:t>
                </a:r>
              </a:p>
              <a:p>
                <a:r>
                  <a:rPr lang="en-GB" dirty="0"/>
                  <a:t>– adequate time for design reviews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D3567C-4C9D-4027-8E0B-06EDBE35CECB}"/>
                  </a:ext>
                </a:extLst>
              </p:cNvPr>
              <p:cNvSpPr txBox="1"/>
              <p:nvPr/>
            </p:nvSpPr>
            <p:spPr>
              <a:xfrm>
                <a:off x="3222297" y="2824288"/>
                <a:ext cx="5132495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</a:lvl1pPr>
              </a:lstStyle>
              <a:p>
                <a:r>
                  <a:rPr lang="en-GB" dirty="0"/>
                  <a:t>Red line boundary / working space / HE boundary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8DA9EA-C932-4052-B046-BD5144285995}"/>
                  </a:ext>
                </a:extLst>
              </p:cNvPr>
              <p:cNvSpPr txBox="1"/>
              <p:nvPr/>
            </p:nvSpPr>
            <p:spPr>
              <a:xfrm>
                <a:off x="4808717" y="3715269"/>
                <a:ext cx="4669227" cy="64633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</a:lvl1pPr>
              </a:lstStyle>
              <a:p>
                <a:r>
                  <a:rPr lang="en-GB" dirty="0"/>
                  <a:t>Buildability (construction, ops, maintenance)</a:t>
                </a:r>
              </a:p>
              <a:p>
                <a:pPr marL="0" indent="0">
                  <a:buNone/>
                </a:pPr>
                <a:r>
                  <a:rPr lang="en-GB" dirty="0"/>
                  <a:t> – Stage 0/1 onwards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6CF0F7-EDDA-4A2B-BF3A-73794ACDAF38}"/>
                  </a:ext>
                </a:extLst>
              </p:cNvPr>
              <p:cNvSpPr txBox="1"/>
              <p:nvPr/>
            </p:nvSpPr>
            <p:spPr>
              <a:xfrm>
                <a:off x="7143331" y="4451384"/>
                <a:ext cx="3310586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</a:lvl1pPr>
              </a:lstStyle>
              <a:p>
                <a:r>
                  <a:rPr lang="en-GB" dirty="0"/>
                  <a:t>Buildability in EAST sifting tool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912C08-5588-442D-8B61-89F0C609B4AF}"/>
                  </a:ext>
                </a:extLst>
              </p:cNvPr>
              <p:cNvSpPr txBox="1"/>
              <p:nvPr/>
            </p:nvSpPr>
            <p:spPr>
              <a:xfrm>
                <a:off x="4027304" y="4589205"/>
                <a:ext cx="2180982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</a:lvl1pPr>
              </a:lstStyle>
              <a:p>
                <a:r>
                  <a:rPr lang="en-GB" dirty="0"/>
                  <a:t>Lighting standards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1747DE-2F65-49D4-95F4-AC45E01EBEDB}"/>
                  </a:ext>
                </a:extLst>
              </p:cNvPr>
              <p:cNvSpPr txBox="1"/>
              <p:nvPr/>
            </p:nvSpPr>
            <p:spPr>
              <a:xfrm>
                <a:off x="6902700" y="4990963"/>
                <a:ext cx="2170787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</a:lvl1pPr>
              </a:lstStyle>
              <a:p>
                <a:r>
                  <a:rPr lang="en-GB" dirty="0"/>
                  <a:t>Design Phase Plan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F7001-CA1A-46DB-89A4-521E451310AF}"/>
                </a:ext>
              </a:extLst>
            </p:cNvPr>
            <p:cNvSpPr txBox="1"/>
            <p:nvPr/>
          </p:nvSpPr>
          <p:spPr>
            <a:xfrm>
              <a:off x="5821505" y="3337149"/>
              <a:ext cx="226998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</a:lvl1pPr>
            </a:lstStyle>
            <a:p>
              <a:r>
                <a:rPr lang="en-GB" dirty="0"/>
                <a:t>Road worker safety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0EBD49-97C0-4594-82ED-D431FFFB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Ease v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4670-CB69-42A4-BE32-8528872B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20" y="1755925"/>
            <a:ext cx="11090275" cy="449201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75996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275D-C1B7-4B07-80DC-4F7B33B4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54CCC-3F85-493A-B795-E3D01DB41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Early design influenced by standards and specifications</a:t>
            </a:r>
          </a:p>
          <a:p>
            <a:r>
              <a:rPr lang="en-GB" dirty="0"/>
              <a:t>Standards and specifications to include a record of H&amp;S considerations</a:t>
            </a:r>
          </a:p>
          <a:p>
            <a:pPr lvl="1"/>
            <a:r>
              <a:rPr lang="en-GB" dirty="0"/>
              <a:t>Include H&amp;S considerations to application of standard/spec</a:t>
            </a:r>
          </a:p>
          <a:p>
            <a:r>
              <a:rPr lang="en-GB" dirty="0"/>
              <a:t>Additional consideration where standards/specs interface</a:t>
            </a:r>
          </a:p>
        </p:txBody>
      </p:sp>
    </p:spTree>
    <p:extLst>
      <p:ext uri="{BB962C8B-B14F-4D97-AF65-F5344CB8AC3E}">
        <p14:creationId xmlns:p14="http://schemas.microsoft.com/office/powerpoint/2010/main" val="253760086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9FD8-AA02-48E3-B0B8-64D6E6F0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Learnt Affecting Road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CBE43-464A-4F74-B987-BDB067B7C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Stage 0 - include road worker safety review – MRSS started</a:t>
            </a:r>
          </a:p>
          <a:p>
            <a:r>
              <a:rPr lang="en-GB" dirty="0"/>
              <a:t>Stage 1 – include road worker safety in option selection</a:t>
            </a:r>
          </a:p>
          <a:p>
            <a:r>
              <a:rPr lang="en-GB" dirty="0"/>
              <a:t>Review industry wide lessons learnt</a:t>
            </a:r>
          </a:p>
          <a:p>
            <a:r>
              <a:rPr lang="en-GB" dirty="0"/>
              <a:t>Involve maintainers to understand how maintenance of proposed design will be undertaken</a:t>
            </a:r>
          </a:p>
          <a:p>
            <a:r>
              <a:rPr lang="en-GB" dirty="0"/>
              <a:t>Consider health of road workers equally to safety</a:t>
            </a:r>
          </a:p>
          <a:p>
            <a:r>
              <a:rPr lang="en-GB" dirty="0"/>
              <a:t>Understand why the construction/maintenance activity is necessary</a:t>
            </a:r>
          </a:p>
          <a:p>
            <a:r>
              <a:rPr lang="en-GB" dirty="0"/>
              <a:t>Stage 6 and Maintenance – provide feedback for early stages of new projects</a:t>
            </a:r>
          </a:p>
        </p:txBody>
      </p:sp>
    </p:spTree>
    <p:extLst>
      <p:ext uri="{BB962C8B-B14F-4D97-AF65-F5344CB8AC3E}">
        <p14:creationId xmlns:p14="http://schemas.microsoft.com/office/powerpoint/2010/main" val="282249909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3A70-41AF-4C87-ACEE-20B1C5D8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Space (incl. red line boundary)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ACC7-6551-4143-9CF8-9FA780CEE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Early decisions to consider working area, access etc.</a:t>
            </a:r>
          </a:p>
          <a:p>
            <a:r>
              <a:rPr lang="en-GB" dirty="0"/>
              <a:t>Create a Preliminary Whole Life H&amp;S Assessment</a:t>
            </a:r>
          </a:p>
          <a:p>
            <a:r>
              <a:rPr lang="en-GB" dirty="0"/>
              <a:t>ECI from Stage 0</a:t>
            </a:r>
          </a:p>
          <a:p>
            <a:r>
              <a:rPr lang="en-GB" dirty="0"/>
              <a:t>Capture lessons learnt on working space and share</a:t>
            </a:r>
          </a:p>
          <a:p>
            <a:r>
              <a:rPr lang="en-GB" dirty="0"/>
              <a:t>3D/4D digital construction rehearsals</a:t>
            </a:r>
          </a:p>
          <a:p>
            <a:r>
              <a:rPr lang="en-GB" dirty="0"/>
              <a:t>Residual risk database – inputs to PCI</a:t>
            </a:r>
          </a:p>
        </p:txBody>
      </p:sp>
    </p:spTree>
    <p:extLst>
      <p:ext uri="{BB962C8B-B14F-4D97-AF65-F5344CB8AC3E}">
        <p14:creationId xmlns:p14="http://schemas.microsoft.com/office/powerpoint/2010/main" val="87164068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DB18-96ED-4927-8C7E-DE066B7E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Phase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E8D3C-2FEC-4F15-835B-E29545A5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Phase Plan template</a:t>
            </a:r>
          </a:p>
          <a:p>
            <a:r>
              <a:rPr lang="en-GB" dirty="0"/>
              <a:t>Initially produced by Client in Stage 0 (part of client brief)</a:t>
            </a:r>
          </a:p>
          <a:p>
            <a:r>
              <a:rPr lang="en-GB" dirty="0"/>
              <a:t>PCF Product</a:t>
            </a:r>
          </a:p>
          <a:p>
            <a:r>
              <a:rPr lang="en-GB" dirty="0"/>
              <a:t>Reviewed at each project stage</a:t>
            </a:r>
          </a:p>
          <a:p>
            <a:r>
              <a:rPr lang="en-GB" dirty="0"/>
              <a:t>Aims:</a:t>
            </a:r>
          </a:p>
          <a:p>
            <a:pPr lvl="1"/>
            <a:r>
              <a:rPr lang="en-GB" dirty="0"/>
              <a:t>Improve client understanding</a:t>
            </a:r>
          </a:p>
          <a:p>
            <a:pPr lvl="1"/>
            <a:r>
              <a:rPr lang="en-GB" dirty="0"/>
              <a:t>Early identification of issues</a:t>
            </a:r>
          </a:p>
          <a:p>
            <a:pPr lvl="1"/>
            <a:r>
              <a:rPr lang="en-GB" dirty="0"/>
              <a:t>Evidence for resourcing and costing of PD role</a:t>
            </a:r>
          </a:p>
          <a:p>
            <a:pPr lvl="1"/>
            <a:r>
              <a:rPr lang="en-GB" dirty="0"/>
              <a:t>Increased participation in undertaking duties.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14375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4B06-F7F4-4B79-8789-BE2E58AA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D00CB-FA18-4FCD-81A4-07A418019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 and appoint CDM duty holders from the outset</a:t>
            </a:r>
          </a:p>
          <a:p>
            <a:r>
              <a:rPr lang="en-GB" dirty="0"/>
              <a:t>Identify high level PCI at the outset</a:t>
            </a:r>
          </a:p>
          <a:p>
            <a:r>
              <a:rPr lang="en-GB" dirty="0"/>
              <a:t>Include buildability in EAST appraisal</a:t>
            </a:r>
          </a:p>
          <a:p>
            <a:r>
              <a:rPr lang="en-GB" dirty="0"/>
              <a:t>Hold early design workshops with operations and maintenance</a:t>
            </a:r>
          </a:p>
          <a:p>
            <a:r>
              <a:rPr lang="en-GB" dirty="0"/>
              <a:t>Consider early start SCRG sessions</a:t>
            </a:r>
          </a:p>
          <a:p>
            <a:r>
              <a:rPr lang="en-GB" dirty="0"/>
              <a:t>Stage 0 Client brief to include how H&amp;S will be managed for the project</a:t>
            </a:r>
          </a:p>
          <a:p>
            <a:r>
              <a:rPr lang="en-GB" dirty="0"/>
              <a:t>Stage 1 to include updates to Safety Plan, PCI, Client brief, design risk register etc – form part of Stage 2 tender pack.</a:t>
            </a:r>
          </a:p>
        </p:txBody>
      </p:sp>
    </p:spTree>
    <p:extLst>
      <p:ext uri="{BB962C8B-B14F-4D97-AF65-F5344CB8AC3E}">
        <p14:creationId xmlns:p14="http://schemas.microsoft.com/office/powerpoint/2010/main" val="67653244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LC 2018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8483ED06C0548B90174250CB3107D" ma:contentTypeVersion="13" ma:contentTypeDescription="Create a new document." ma:contentTypeScope="" ma:versionID="a1e2c5f44e40bf559fc93e3257f9ede0">
  <xsd:schema xmlns:xsd="http://www.w3.org/2001/XMLSchema" xmlns:xs="http://www.w3.org/2001/XMLSchema" xmlns:p="http://schemas.microsoft.com/office/2006/metadata/properties" xmlns:ns3="43bcb968-bace-442f-a65f-908538f58f8c" xmlns:ns4="bdb01c88-af54-46ef-8b38-c11759485684" targetNamespace="http://schemas.microsoft.com/office/2006/metadata/properties" ma:root="true" ma:fieldsID="782e58873ae5107a43b5291464a4a65f" ns3:_="" ns4:_="">
    <xsd:import namespace="43bcb968-bace-442f-a65f-908538f58f8c"/>
    <xsd:import namespace="bdb01c88-af54-46ef-8b38-c117594856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cb968-bace-442f-a65f-908538f58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01c88-af54-46ef-8b38-c1175948568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6C3157-3539-4105-839D-503F5A01A9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bcb968-bace-442f-a65f-908538f58f8c"/>
    <ds:schemaRef ds:uri="bdb01c88-af54-46ef-8b38-c11759485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01184A-D36F-43E8-B43D-728FE5D116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6D1467-EB09-4CD6-863B-EAC42CFB4E5F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bdb01c88-af54-46ef-8b38-c11759485684"/>
    <ds:schemaRef ds:uri="http://schemas.microsoft.com/office/infopath/2007/PartnerControls"/>
    <ds:schemaRef ds:uri="http://schemas.openxmlformats.org/package/2006/metadata/core-properties"/>
    <ds:schemaRef ds:uri="43bcb968-bace-442f-a65f-908538f58f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604</Words>
  <Application>Microsoft Office PowerPoint</Application>
  <PresentationFormat>Widescreen</PresentationFormat>
  <Paragraphs>107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SLC 2018 template</vt:lpstr>
      <vt:lpstr>Eliminating Risk from the Outset PDWG Task Group  Recommendations</vt:lpstr>
      <vt:lpstr>Eliminating Risk from the Outset - Scope</vt:lpstr>
      <vt:lpstr>Swiss Cheese Model</vt:lpstr>
      <vt:lpstr>Ease v Impact</vt:lpstr>
      <vt:lpstr>Standards</vt:lpstr>
      <vt:lpstr>Lessons Learnt Affecting Road Workers</vt:lpstr>
      <vt:lpstr>Working Space (incl. red line boundary)</vt:lpstr>
      <vt:lpstr>Design Phase Plan</vt:lpstr>
      <vt:lpstr>Buildability</vt:lpstr>
      <vt:lpstr>The Task Group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Designer Working Group Event No 13</dc:title>
  <dc:creator>Potter, Doug</dc:creator>
  <cp:lastModifiedBy>Philip Farrar (Galliford Try)</cp:lastModifiedBy>
  <cp:revision>4</cp:revision>
  <dcterms:created xsi:type="dcterms:W3CDTF">2019-07-23T13:25:15Z</dcterms:created>
  <dcterms:modified xsi:type="dcterms:W3CDTF">2020-07-29T14:58:52Z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0x01010079F8483ED06C0548B90174250CB3107D</vt:lpwstr>
  </property>
  <property fmtid="{D5CDD505-2E9C-101B-9397-08002B2CF9AE}" pid="3" name="MSIP_Label_82fa3fd3-029b-403d-91b4-1dc930cb0e60_Enabled">
    <vt:lpwstr>true</vt:lpwstr>
  </property>
  <property fmtid="{D5CDD505-2E9C-101B-9397-08002B2CF9AE}" pid="4" name="MSIP_Label_82fa3fd3-029b-403d-91b4-1dc930cb0e60_SetDate">
    <vt:lpwstr>2020-07-08T17:21:21Z</vt:lpwstr>
  </property>
  <property fmtid="{D5CDD505-2E9C-101B-9397-08002B2CF9AE}" pid="5" name="MSIP_Label_82fa3fd3-029b-403d-91b4-1dc930cb0e60_Method">
    <vt:lpwstr>Standard</vt:lpwstr>
  </property>
  <property fmtid="{D5CDD505-2E9C-101B-9397-08002B2CF9AE}" pid="6" name="MSIP_Label_82fa3fd3-029b-403d-91b4-1dc930cb0e60_Name">
    <vt:lpwstr>82fa3fd3-029b-403d-91b4-1dc930cb0e60</vt:lpwstr>
  </property>
  <property fmtid="{D5CDD505-2E9C-101B-9397-08002B2CF9AE}" pid="7" name="MSIP_Label_82fa3fd3-029b-403d-91b4-1dc930cb0e60_SiteId">
    <vt:lpwstr>4ae48b41-0137-4599-8661-fc641fe77bea</vt:lpwstr>
  </property>
  <property fmtid="{D5CDD505-2E9C-101B-9397-08002B2CF9AE}" pid="8" name="MSIP_Label_82fa3fd3-029b-403d-91b4-1dc930cb0e60_ActionId">
    <vt:lpwstr>5e17b43f-09f3-4676-80f0-02738afef5da</vt:lpwstr>
  </property>
  <property fmtid="{D5CDD505-2E9C-101B-9397-08002B2CF9AE}" pid="9" name="MSIP_Label_82fa3fd3-029b-403d-91b4-1dc930cb0e60_ContentBits">
    <vt:lpwstr>0</vt:lpwstr>
  </property>
</Properties>
</file>