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9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3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9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3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4B5D-EE61-4B3A-BF30-F62E29E8C69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72B9-6EA1-4425-9521-880C0E18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910457"/>
            <a:ext cx="9144000" cy="697117"/>
          </a:xfrm>
        </p:spPr>
        <p:txBody>
          <a:bodyPr>
            <a:normAutofit/>
          </a:bodyPr>
          <a:lstStyle/>
          <a:p>
            <a:r>
              <a:rPr lang="en-GB" sz="3200" dirty="0"/>
              <a:t>Update to CDM Processes within Highways England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07574" y="1961535"/>
            <a:ext cx="9180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our perspective 5 key areas:</a:t>
            </a:r>
          </a:p>
          <a:p>
            <a:endParaRPr lang="en-GB" dirty="0"/>
          </a:p>
          <a:p>
            <a:r>
              <a:rPr lang="en-GB" dirty="0"/>
              <a:t>HE CDM Procedure on the HSMS</a:t>
            </a:r>
          </a:p>
          <a:p>
            <a:endParaRPr lang="en-GB" dirty="0"/>
          </a:p>
          <a:p>
            <a:r>
              <a:rPr lang="en-GB" dirty="0"/>
              <a:t>IAN 105 and other associated IANs e.g. 182</a:t>
            </a:r>
          </a:p>
          <a:p>
            <a:endParaRPr lang="en-GB" dirty="0"/>
          </a:p>
          <a:p>
            <a:r>
              <a:rPr lang="en-GB" dirty="0"/>
              <a:t>The Project Control Framework and the associated CDM related products</a:t>
            </a:r>
          </a:p>
          <a:p>
            <a:endParaRPr lang="en-GB" dirty="0"/>
          </a:p>
          <a:p>
            <a:r>
              <a:rPr lang="en-GB" dirty="0"/>
              <a:t>Guidance templates for the management of elements/duties under CDM – predominately Client side but in certain instances for the supply chain</a:t>
            </a:r>
          </a:p>
          <a:p>
            <a:endParaRPr lang="en-GB" dirty="0"/>
          </a:p>
          <a:p>
            <a:r>
              <a:rPr lang="en-GB" dirty="0"/>
              <a:t>Framework/commonality of approach (without being overly prescriptive) across Major Projects with the diverging contracting models and between Major Projects and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8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			</a:t>
            </a:r>
            <a:r>
              <a:rPr lang="en-GB" sz="3200" dirty="0">
                <a:latin typeface="+mn-lt"/>
              </a:rPr>
              <a:t>Aims/Ambitions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896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Bring consistency of approach so Highways England Project/Contract Management and Engineering/Safety functions know the agreed requirements and what is expected of them.</a:t>
            </a:r>
          </a:p>
          <a:p>
            <a:r>
              <a:rPr lang="en-GB" sz="2400" dirty="0"/>
              <a:t>Provide better clarity to the supply chain of the specifics of demonstrable discharge of </a:t>
            </a:r>
            <a:r>
              <a:rPr lang="en-GB" sz="2400" dirty="0" err="1"/>
              <a:t>CDM</a:t>
            </a:r>
            <a:r>
              <a:rPr lang="en-GB" sz="2400" dirty="0"/>
              <a:t> expectations/requirements when working with Highways England </a:t>
            </a:r>
          </a:p>
          <a:p>
            <a:r>
              <a:rPr lang="en-GB" sz="2400" dirty="0"/>
              <a:t>Greater consistency for those in the supply chain and Highways England when working across a number of projects/scheme/areas</a:t>
            </a:r>
          </a:p>
          <a:p>
            <a:r>
              <a:rPr lang="en-GB" sz="2400" dirty="0"/>
              <a:t>Ensure a much clearer requirements structure for simpler and more effective, consistent and value adding internal and external assurance activities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55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			</a:t>
            </a:r>
            <a:r>
              <a:rPr lang="en-GB" sz="3200" dirty="0">
                <a:latin typeface="+mn-lt"/>
              </a:rPr>
              <a:t>HE HSMS Procedure Proposals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896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Provide much greater clarity and with this associated accountability to those assuring the discharge of the Client Role on behalf of the business</a:t>
            </a:r>
          </a:p>
          <a:p>
            <a:r>
              <a:rPr lang="en-GB" sz="2400" dirty="0"/>
              <a:t>CDM Implementation Plans for Projects/Schemes/Areas critically writing down how the CDM roles and responsibilities will be work through the stages of a project or the duration of a maintenance contract.</a:t>
            </a:r>
          </a:p>
          <a:p>
            <a:r>
              <a:rPr lang="en-GB" sz="2400" dirty="0"/>
              <a:t>Simplification of the ‘Capability’ assessment particularly within the realm of the Principal Designer e.g. PQQ – organisational capability &amp; ITT capability, proposed arrangements/ideas to address specific risks and complications of the contract </a:t>
            </a:r>
          </a:p>
          <a:p>
            <a:r>
              <a:rPr lang="en-GB" sz="2400" dirty="0"/>
              <a:t>Enhanced and structured focus on the ‘principles of prevention’ and ‘operational interface/involving the recipient of infrastructure at an earlier stage’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1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			</a:t>
            </a:r>
            <a:r>
              <a:rPr lang="en-GB" sz="3200" dirty="0">
                <a:latin typeface="+mn-lt"/>
              </a:rPr>
              <a:t>Principal Designer Implications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896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Requirement for a Pre-Construction Health &amp; Safety Plan on all HE projects/schemes, output based with a set of minimum requirements.</a:t>
            </a:r>
          </a:p>
          <a:p>
            <a:r>
              <a:rPr lang="en-GB" sz="2400" dirty="0"/>
              <a:t>A move away from the focus on the individual (the letter) to a focus on the team delivering the PD role and appropriate resourcing of that team from a technical, planning, H&amp;S and assurance perspective</a:t>
            </a:r>
          </a:p>
          <a:p>
            <a:r>
              <a:rPr lang="en-GB" sz="2400" dirty="0"/>
              <a:t>Removal of the additional (Client) duties being mandated upon the supply chain and HE taking back ownership of these (support from an advisory perspective of be welcomed/asked for/needed) </a:t>
            </a:r>
          </a:p>
          <a:p>
            <a:r>
              <a:rPr lang="en-GB" sz="2400" dirty="0"/>
              <a:t>A clearer definition of what ‘taking reasonable steps to ensure’ means for HE as Client with respect to the PD. Clear link to the Pre-Construction Health &amp; Safety Plan.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662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			</a:t>
            </a:r>
            <a:r>
              <a:rPr lang="en-GB" sz="3200" dirty="0">
                <a:latin typeface="+mn-lt"/>
              </a:rPr>
              <a:t>IAN 105……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15143" y="4245429"/>
            <a:ext cx="9579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future of the PDWG…..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010229"/>
            <a:ext cx="8461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?????? Still awaiting a decision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811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35" y="643467"/>
            <a:ext cx="745293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05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   Aims/Ambitions</vt:lpstr>
      <vt:lpstr>   HE HSMS Procedure Proposals </vt:lpstr>
      <vt:lpstr>   Principal Designer Implications </vt:lpstr>
      <vt:lpstr>   IAN 105……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Toney, Etienne/BHX</dc:creator>
  <cp:lastModifiedBy>Potter, Doug</cp:lastModifiedBy>
  <cp:revision>8</cp:revision>
  <dcterms:created xsi:type="dcterms:W3CDTF">2018-05-18T07:11:01Z</dcterms:created>
  <dcterms:modified xsi:type="dcterms:W3CDTF">2018-05-18T18:50:33Z</dcterms:modified>
</cp:coreProperties>
</file>