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2" r:id="rId3"/>
    <p:sldId id="297" r:id="rId4"/>
    <p:sldId id="283" r:id="rId5"/>
    <p:sldId id="284" r:id="rId6"/>
    <p:sldId id="285" r:id="rId7"/>
    <p:sldId id="286" r:id="rId8"/>
    <p:sldId id="287" r:id="rId9"/>
    <p:sldId id="288" r:id="rId10"/>
    <p:sldId id="289" r:id="rId11"/>
    <p:sldId id="290" r:id="rId12"/>
    <p:sldId id="291" r:id="rId13"/>
    <p:sldId id="292" r:id="rId14"/>
    <p:sldId id="293" r:id="rId15"/>
    <p:sldId id="294" r:id="rId16"/>
    <p:sldId id="298" r:id="rId17"/>
    <p:sldId id="295" r:id="rId18"/>
    <p:sldId id="296"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28" autoAdjust="0"/>
  </p:normalViewPr>
  <p:slideViewPr>
    <p:cSldViewPr>
      <p:cViewPr>
        <p:scale>
          <a:sx n="75" d="100"/>
          <a:sy n="75" d="100"/>
        </p:scale>
        <p:origin x="-1392" y="-38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FF7E367-8D86-43F9-BD31-2C903D023EDD}" type="datetimeFigureOut">
              <a:rPr lang="en-GB"/>
              <a:pPr>
                <a:defRPr/>
              </a:pPr>
              <a:t>23/02/2016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62F2E6F-A574-4B29-BB4D-707AA3622E3A}" type="slidenum">
              <a:rPr lang="en-GB"/>
              <a:pPr>
                <a:defRPr/>
              </a:pPr>
              <a:t>‹#›</a:t>
            </a:fld>
            <a:endParaRPr lang="en-GB"/>
          </a:p>
        </p:txBody>
      </p:sp>
    </p:spTree>
    <p:extLst>
      <p:ext uri="{BB962C8B-B14F-4D97-AF65-F5344CB8AC3E}">
        <p14:creationId xmlns:p14="http://schemas.microsoft.com/office/powerpoint/2010/main" val="30080730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nhs.uk/Livewell/Goodfood/Pages/fish-shellfish.aspx"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www.nhs.uk/Livewell/Goodfood/Pages/eggs-nutrition.aspx" TargetMode="External"/><Relationship Id="rId4" Type="http://schemas.openxmlformats.org/officeDocument/2006/relationships/hyperlink" Target="http://www.nhs.uk/Livewell/Goodfood/Pages/meat.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TextEdit="1"/>
          </p:cNvSpPr>
          <p:nvPr>
            <p:ph type="sldImg"/>
          </p:nvPr>
        </p:nvSpPr>
        <p:spPr bwMode="auto">
          <a:noFill/>
          <a:ln>
            <a:solidFill>
              <a:srgbClr val="000000"/>
            </a:solidFill>
            <a:miter lim="800000"/>
            <a:headEnd/>
            <a:tailEnd/>
          </a:ln>
        </p:spPr>
      </p:sp>
      <p:sp>
        <p:nvSpPr>
          <p:cNvPr id="143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headEnd/>
            <a:tailEnd/>
          </a:ln>
        </p:spPr>
      </p:sp>
      <p:sp>
        <p:nvSpPr>
          <p:cNvPr id="38914"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TextEdit="1"/>
          </p:cNvSpPr>
          <p:nvPr>
            <p:ph type="sldImg"/>
          </p:nvPr>
        </p:nvSpPr>
        <p:spPr bwMode="auto">
          <a:noFill/>
          <a:ln>
            <a:solidFill>
              <a:srgbClr val="000000"/>
            </a:solidFill>
            <a:miter lim="800000"/>
            <a:headEnd/>
            <a:tailEnd/>
          </a:ln>
        </p:spPr>
      </p:sp>
      <p:sp>
        <p:nvSpPr>
          <p:cNvPr id="45058"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headEnd/>
            <a:tailEnd/>
          </a:ln>
        </p:spPr>
      </p:sp>
      <p:sp>
        <p:nvSpPr>
          <p:cNvPr id="4710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The number of shift workers in the UK has gradually increased over the last 25 years reaching a peak in 2000, when around 15% of the working population (approximately 3.8 million people), worked shifts for ‘most of the time’. Since then, numbers have stabilised, with around 14% of the working population (3.6 million people) now doing shift work ‘most of the time’.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GB" smtClean="0"/>
              <a:t>A poor balance between the demands of work and the time provided for rest and recovery, resulting for example, from poorly designed shift-work schedules and long working hours is likely to result in chronic fatigue. </a:t>
            </a:r>
          </a:p>
          <a:p>
            <a:pPr>
              <a:spcBef>
                <a:spcPct val="0"/>
              </a:spcBef>
              <a:buFontTx/>
              <a:buChar char="•"/>
            </a:pPr>
            <a:r>
              <a:rPr lang="en-GB" smtClean="0"/>
              <a:t>Levels of fatigue are also affected by personal factors such as home life or individual characteristics. You will need to be aware of these factors when you carry out your risk assessment, but you are not expected to control them. </a:t>
            </a:r>
          </a:p>
          <a:p>
            <a:pPr>
              <a:spcBef>
                <a:spcPct val="0"/>
              </a:spcBef>
              <a:buFontTx/>
              <a:buChar char="•"/>
            </a:pPr>
            <a:r>
              <a:rPr lang="en-GB" smtClean="0"/>
              <a:t>The consequences of fatigue include reduced alertness, poor and slow perception and sleepiness.</a:t>
            </a:r>
          </a:p>
          <a:p>
            <a:pPr>
              <a:spcBef>
                <a:spcPct val="0"/>
              </a:spcBef>
              <a:buFontTx/>
              <a:buChar char="•"/>
            </a:pPr>
            <a:r>
              <a:rPr lang="en-GB" smtClean="0"/>
              <a:t>Chronic fatigue has also been associated with a number of long-term health problems.</a:t>
            </a:r>
          </a:p>
          <a:p>
            <a:pPr>
              <a:spcBef>
                <a:spcPct val="0"/>
              </a:spcBef>
              <a:buFontTx/>
              <a:buChar char="•"/>
            </a:pPr>
            <a:r>
              <a:rPr lang="en-GB" smtClean="0"/>
              <a:t>It is important not to underestimate the potential risk for serious fatigue-related errors and accidents. Sleepiness is thought to be the cause of up to one in five accidents on major roads in the UK,23 contributing significantly to the approximate 3000 road deaths recorded annually.24 After young men, shift workers are considered to be the category of drivers most at risk from accidents and, compared to day workers, night workers are more likely to be involved in accidents while driving home from work.</a:t>
            </a:r>
          </a:p>
          <a:p>
            <a:pPr>
              <a:spcBef>
                <a:spcPct val="0"/>
              </a:spcBef>
            </a:pPr>
            <a:endParaRPr lang="en-GB" smtClean="0"/>
          </a:p>
        </p:txBody>
      </p:sp>
      <p:sp>
        <p:nvSpPr>
          <p:cNvPr id="2048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318DDFA-0A05-437D-884C-529B83AAC193}" type="slidenum">
              <a:rPr lang="en-GB" sz="1200">
                <a:latin typeface="Calibri" pitchFamily="34" charset="0"/>
              </a:rPr>
              <a:pPr algn="r"/>
              <a:t>4</a:t>
            </a:fld>
            <a:endParaRPr lang="en-GB"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GB" smtClean="0"/>
              <a:t>People’s adaptability means that we can, if we need to, resist our internal body clock and function for periods with either reduced sleep or even no sleep at all. The cost of resisting this need to sleep is known as a ‘sleep debt’. The desire to recover this debt can be very hard to resist, particularly when external cues or our body’s internal body clock are driving us to sleep. </a:t>
            </a:r>
          </a:p>
          <a:p>
            <a:pPr>
              <a:spcBef>
                <a:spcPct val="0"/>
              </a:spcBef>
              <a:buFontTx/>
              <a:buChar char="•"/>
            </a:pPr>
            <a:r>
              <a:rPr lang="en-GB" smtClean="0"/>
              <a:t>Research reveals that when we are sleep deprived and/or fatigued, performance is affected and errors are more likely.</a:t>
            </a:r>
          </a:p>
          <a:p>
            <a:pPr>
              <a:spcBef>
                <a:spcPct val="0"/>
              </a:spcBef>
            </a:pPr>
            <a:endParaRPr lang="en-GB" smtClean="0"/>
          </a:p>
          <a:p>
            <a:pPr>
              <a:spcBef>
                <a:spcPct val="0"/>
              </a:spcBef>
            </a:pPr>
            <a:r>
              <a:rPr lang="en-GB" smtClean="0"/>
              <a:t> This particularly applies to tasks that require: </a:t>
            </a:r>
          </a:p>
          <a:p>
            <a:pPr>
              <a:spcBef>
                <a:spcPct val="0"/>
              </a:spcBef>
            </a:pPr>
            <a:r>
              <a:rPr lang="en-GB" smtClean="0"/>
              <a:t>vigilance and monitoring;</a:t>
            </a:r>
          </a:p>
          <a:p>
            <a:pPr>
              <a:spcBef>
                <a:spcPct val="0"/>
              </a:spcBef>
            </a:pPr>
            <a:r>
              <a:rPr lang="en-GB" smtClean="0"/>
              <a:t>decision making;</a:t>
            </a:r>
          </a:p>
          <a:p>
            <a:pPr>
              <a:spcBef>
                <a:spcPct val="0"/>
              </a:spcBef>
            </a:pPr>
            <a:r>
              <a:rPr lang="en-GB" smtClean="0"/>
              <a:t>Awareness;</a:t>
            </a:r>
          </a:p>
          <a:p>
            <a:pPr>
              <a:spcBef>
                <a:spcPct val="0"/>
              </a:spcBef>
            </a:pPr>
            <a:r>
              <a:rPr lang="en-GB" smtClean="0"/>
              <a:t>fast reaction time;</a:t>
            </a:r>
          </a:p>
          <a:p>
            <a:pPr>
              <a:spcBef>
                <a:spcPct val="0"/>
              </a:spcBef>
            </a:pPr>
            <a:r>
              <a:rPr lang="en-GB" smtClean="0"/>
              <a:t>tracking ability;</a:t>
            </a:r>
          </a:p>
          <a:p>
            <a:pPr>
              <a:spcBef>
                <a:spcPct val="0"/>
              </a:spcBef>
            </a:pPr>
            <a:r>
              <a:rPr lang="en-GB" smtClean="0"/>
              <a:t>memory.</a:t>
            </a:r>
          </a:p>
        </p:txBody>
      </p:sp>
      <p:sp>
        <p:nvSpPr>
          <p:cNvPr id="2253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218B018-B6EF-4EA0-9B2B-A5B0910E5305}" type="slidenum">
              <a:rPr lang="en-GB" sz="1200">
                <a:latin typeface="Calibri" pitchFamily="34" charset="0"/>
              </a:rPr>
              <a:pPr algn="r"/>
              <a:t>5</a:t>
            </a:fld>
            <a:endParaRPr lang="en-GB"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Our internal body clock will never fully adjust, even for workers on permanent night shifts. Those regular night workers who change back to daytime routines during rest days will continue to suffer the consequences of a disrupted internal clock, as it attempts to reset to daylight rhythms during days off. </a:t>
            </a:r>
          </a:p>
        </p:txBody>
      </p:sp>
      <p:sp>
        <p:nvSpPr>
          <p:cNvPr id="2662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592C482-61D1-4F2E-BA61-2E2F416DF995}" type="slidenum">
              <a:rPr lang="en-GB" sz="1200">
                <a:latin typeface="Calibri" pitchFamily="34" charset="0"/>
              </a:rPr>
              <a:pPr algn="r"/>
              <a:t>7</a:t>
            </a:fld>
            <a:endParaRPr lang="en-GB"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Our body creates most of our vitamin D from direct sunlight on our skin. The best time to make vitamin D from sunlight is from March to October, especially from 11am to 3pm. </a:t>
            </a:r>
          </a:p>
          <a:p>
            <a:r>
              <a:rPr lang="en-GB" smtClean="0"/>
              <a:t>We can also get some vitamin D from some foods, including </a:t>
            </a:r>
            <a:r>
              <a:rPr lang="en-GB" smtClean="0">
                <a:hlinkClick r:id="rId3"/>
              </a:rPr>
              <a:t>oily fish</a:t>
            </a:r>
            <a:r>
              <a:rPr lang="en-GB" smtClean="0"/>
              <a:t> such as salmon, mackerel and sardines, as well as </a:t>
            </a:r>
            <a:r>
              <a:rPr lang="en-GB" smtClean="0">
                <a:hlinkClick r:id="rId4"/>
              </a:rPr>
              <a:t>meat</a:t>
            </a:r>
            <a:r>
              <a:rPr lang="en-GB" smtClean="0"/>
              <a:t> and </a:t>
            </a:r>
            <a:r>
              <a:rPr lang="en-GB" smtClean="0">
                <a:hlinkClick r:id="rId5"/>
              </a:rPr>
              <a:t>eggs</a:t>
            </a:r>
            <a:r>
              <a:rPr lang="en-GB" smtClean="0"/>
              <a:t>.  </a:t>
            </a:r>
          </a:p>
          <a:p>
            <a:r>
              <a:rPr lang="en-GB" smtClean="0"/>
              <a:t>People with darker skin will need to spend longer in the sun to produce the same amount of vitamin D. </a:t>
            </a:r>
          </a:p>
          <a:p>
            <a:r>
              <a:rPr lang="en-GB" smtClean="0"/>
              <a:t>You can’t make vitamin D from sitting indoors by a sunny window because ultraviolet B (UVB) rays can’t get through, but you can still burn. </a:t>
            </a:r>
          </a:p>
          <a:p>
            <a:r>
              <a:rPr lang="en-GB" smtClean="0"/>
              <a:t>In the UK, our skin isn't able to make vitamin D from October to March, as the sunlight hasn't got enough UVB radiation. </a:t>
            </a:r>
          </a:p>
          <a:p>
            <a:r>
              <a:rPr lang="en-GB" smtClean="0"/>
              <a:t>During the winter, we get vitamin D from our body's stores, which are built up during the summer, and food sources.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The cumulative long-term effects of sleep loss and sleep disorders have been associated with a wide range of deleterious health consequences including an increased risk of </a:t>
            </a:r>
            <a:r>
              <a:rPr lang="en-GB" b="1" smtClean="0"/>
              <a:t>hypertension</a:t>
            </a:r>
            <a:r>
              <a:rPr lang="en-GB" smtClean="0"/>
              <a:t>, </a:t>
            </a:r>
            <a:r>
              <a:rPr lang="en-GB" b="1" smtClean="0"/>
              <a:t>diabetes</a:t>
            </a:r>
            <a:r>
              <a:rPr lang="en-GB" smtClean="0"/>
              <a:t>, </a:t>
            </a:r>
            <a:r>
              <a:rPr lang="en-GB" b="1" smtClean="0"/>
              <a:t>obesity</a:t>
            </a:r>
            <a:r>
              <a:rPr lang="en-GB" smtClean="0"/>
              <a:t>, </a:t>
            </a:r>
            <a:r>
              <a:rPr lang="en-GB" b="1" smtClean="0"/>
              <a:t>depression</a:t>
            </a:r>
            <a:r>
              <a:rPr lang="en-GB" smtClean="0"/>
              <a:t>, </a:t>
            </a:r>
            <a:r>
              <a:rPr lang="en-GB" b="1" smtClean="0"/>
              <a:t>heart attack</a:t>
            </a:r>
            <a:r>
              <a:rPr lang="en-GB" smtClean="0"/>
              <a:t>, and </a:t>
            </a:r>
            <a:r>
              <a:rPr lang="en-GB" b="1" smtClean="0"/>
              <a:t>stroke</a:t>
            </a:r>
            <a:r>
              <a:rPr lang="en-GB" smtClean="0"/>
              <a:t>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0"/>
            <a:ext cx="9144000" cy="6858000"/>
          </a:xfrm>
          <a:prstGeom prst="rect">
            <a:avLst/>
          </a:prstGeom>
          <a:solidFill>
            <a:srgbClr val="FFFFFF"/>
          </a:solidFill>
          <a:ln>
            <a:noFill/>
          </a:ln>
          <a:extLst/>
        </p:spPr>
        <p:txBody>
          <a:bodyPr/>
          <a:lstStyle/>
          <a:p>
            <a:pPr fontAlgn="auto">
              <a:spcBef>
                <a:spcPts val="0"/>
              </a:spcBef>
              <a:spcAft>
                <a:spcPts val="0"/>
              </a:spcAft>
              <a:defRPr/>
            </a:pPr>
            <a:endParaRPr lang="en-GB" dirty="0">
              <a:latin typeface="+mn-lt"/>
              <a:cs typeface="+mn-cs"/>
            </a:endParaRPr>
          </a:p>
        </p:txBody>
      </p:sp>
      <p:pic>
        <p:nvPicPr>
          <p:cNvPr id="5" name="Picture 13"/>
          <p:cNvPicPr>
            <a:picLocks noChangeAspect="1"/>
          </p:cNvPicPr>
          <p:nvPr userDrawn="1"/>
        </p:nvPicPr>
        <p:blipFill>
          <a:blip r:embed="rId2" cstate="print"/>
          <a:srcRect/>
          <a:stretch>
            <a:fillRect/>
          </a:stretch>
        </p:blipFill>
        <p:spPr bwMode="auto">
          <a:xfrm>
            <a:off x="0" y="0"/>
            <a:ext cx="3494088" cy="1916113"/>
          </a:xfrm>
          <a:prstGeom prst="rect">
            <a:avLst/>
          </a:prstGeom>
          <a:noFill/>
          <a:ln w="9525">
            <a:noFill/>
            <a:miter lim="800000"/>
            <a:headEnd/>
            <a:tailEnd/>
          </a:ln>
        </p:spPr>
      </p:pic>
      <p:sp>
        <p:nvSpPr>
          <p:cNvPr id="6" name="AutoShape 3"/>
          <p:cNvSpPr>
            <a:spLocks noChangeAspect="1" noChangeArrowheads="1" noTextEdit="1"/>
          </p:cNvSpPr>
          <p:nvPr userDrawn="1"/>
        </p:nvSpPr>
        <p:spPr bwMode="auto">
          <a:xfrm>
            <a:off x="0" y="0"/>
            <a:ext cx="9144000" cy="6858000"/>
          </a:xfrm>
          <a:prstGeom prst="rect">
            <a:avLst/>
          </a:prstGeom>
          <a:noFill/>
          <a:ln>
            <a:noFill/>
          </a:ln>
          <a:extLst/>
        </p:spPr>
        <p:txBody>
          <a:bodyPr/>
          <a:lstStyle/>
          <a:p>
            <a:pPr fontAlgn="auto">
              <a:spcBef>
                <a:spcPts val="0"/>
              </a:spcBef>
              <a:spcAft>
                <a:spcPts val="0"/>
              </a:spcAft>
              <a:defRPr/>
            </a:pPr>
            <a:endParaRPr lang="en-GB" dirty="0">
              <a:latin typeface="+mn-lt"/>
              <a:cs typeface="+mn-cs"/>
            </a:endParaRPr>
          </a:p>
        </p:txBody>
      </p:sp>
      <p:grpSp>
        <p:nvGrpSpPr>
          <p:cNvPr id="7" name="Group 14"/>
          <p:cNvGrpSpPr>
            <a:grpSpLocks/>
          </p:cNvGrpSpPr>
          <p:nvPr userDrawn="1"/>
        </p:nvGrpSpPr>
        <p:grpSpPr bwMode="auto">
          <a:xfrm>
            <a:off x="0" y="0"/>
            <a:ext cx="9144000" cy="6858000"/>
            <a:chOff x="0" y="0"/>
            <a:chExt cx="9144000" cy="6858000"/>
          </a:xfrm>
        </p:grpSpPr>
        <p:sp>
          <p:nvSpPr>
            <p:cNvPr id="8" name="Freeform 6"/>
            <p:cNvSpPr>
              <a:spLocks/>
            </p:cNvSpPr>
            <p:nvPr userDrawn="1"/>
          </p:nvSpPr>
          <p:spPr bwMode="auto">
            <a:xfrm>
              <a:off x="4572000" y="0"/>
              <a:ext cx="4572000" cy="1685925"/>
            </a:xfrm>
            <a:custGeom>
              <a:avLst/>
              <a:gdLst>
                <a:gd name="T0" fmla="*/ 2880 w 2880"/>
                <a:gd name="T1" fmla="*/ 0 h 1062"/>
                <a:gd name="T2" fmla="*/ 0 w 2880"/>
                <a:gd name="T3" fmla="*/ 0 h 1062"/>
                <a:gd name="T4" fmla="*/ 112 w 2880"/>
                <a:gd name="T5" fmla="*/ 1062 h 1062"/>
                <a:gd name="T6" fmla="*/ 2880 w 2880"/>
                <a:gd name="T7" fmla="*/ 662 h 1062"/>
                <a:gd name="T8" fmla="*/ 2880 w 2880"/>
                <a:gd name="T9" fmla="*/ 0 h 1062"/>
              </a:gdLst>
              <a:ahLst/>
              <a:cxnLst>
                <a:cxn ang="0">
                  <a:pos x="T0" y="T1"/>
                </a:cxn>
                <a:cxn ang="0">
                  <a:pos x="T2" y="T3"/>
                </a:cxn>
                <a:cxn ang="0">
                  <a:pos x="T4" y="T5"/>
                </a:cxn>
                <a:cxn ang="0">
                  <a:pos x="T6" y="T7"/>
                </a:cxn>
                <a:cxn ang="0">
                  <a:pos x="T8" y="T9"/>
                </a:cxn>
              </a:cxnLst>
              <a:rect l="0" t="0" r="r" b="b"/>
              <a:pathLst>
                <a:path w="2880" h="1062">
                  <a:moveTo>
                    <a:pt x="2880" y="0"/>
                  </a:moveTo>
                  <a:lnTo>
                    <a:pt x="0" y="0"/>
                  </a:lnTo>
                  <a:lnTo>
                    <a:pt x="112" y="1062"/>
                  </a:lnTo>
                  <a:lnTo>
                    <a:pt x="2880" y="662"/>
                  </a:lnTo>
                  <a:lnTo>
                    <a:pt x="2880" y="0"/>
                  </a:lnTo>
                  <a:close/>
                </a:path>
              </a:pathLst>
            </a:custGeom>
            <a:solidFill>
              <a:srgbClr val="002E5F"/>
            </a:solidFill>
            <a:ln>
              <a:noFill/>
            </a:ln>
            <a:extLst/>
          </p:spPr>
          <p:txBody>
            <a:bodyPr/>
            <a:lstStyle/>
            <a:p>
              <a:pPr fontAlgn="auto">
                <a:spcBef>
                  <a:spcPts val="0"/>
                </a:spcBef>
                <a:spcAft>
                  <a:spcPts val="0"/>
                </a:spcAft>
                <a:defRPr/>
              </a:pPr>
              <a:endParaRPr lang="en-GB" dirty="0">
                <a:latin typeface="+mn-lt"/>
                <a:cs typeface="+mn-cs"/>
              </a:endParaRPr>
            </a:p>
          </p:txBody>
        </p:sp>
        <p:sp>
          <p:nvSpPr>
            <p:cNvPr id="9" name="Freeform 7"/>
            <p:cNvSpPr>
              <a:spLocks/>
            </p:cNvSpPr>
            <p:nvPr userDrawn="1"/>
          </p:nvSpPr>
          <p:spPr bwMode="auto">
            <a:xfrm>
              <a:off x="0" y="1050925"/>
              <a:ext cx="9144000" cy="5797550"/>
            </a:xfrm>
            <a:custGeom>
              <a:avLst/>
              <a:gdLst>
                <a:gd name="T0" fmla="*/ 5760 w 5760"/>
                <a:gd name="T1" fmla="*/ 0 h 3652"/>
                <a:gd name="T2" fmla="*/ 0 w 5760"/>
                <a:gd name="T3" fmla="*/ 834 h 3652"/>
                <a:gd name="T4" fmla="*/ 0 w 5760"/>
                <a:gd name="T5" fmla="*/ 2506 h 3652"/>
                <a:gd name="T6" fmla="*/ 4640 w 5760"/>
                <a:gd name="T7" fmla="*/ 3652 h 3652"/>
                <a:gd name="T8" fmla="*/ 5760 w 5760"/>
                <a:gd name="T9" fmla="*/ 3376 h 3652"/>
                <a:gd name="T10" fmla="*/ 5760 w 5760"/>
                <a:gd name="T11" fmla="*/ 0 h 3652"/>
              </a:gdLst>
              <a:ahLst/>
              <a:cxnLst>
                <a:cxn ang="0">
                  <a:pos x="T0" y="T1"/>
                </a:cxn>
                <a:cxn ang="0">
                  <a:pos x="T2" y="T3"/>
                </a:cxn>
                <a:cxn ang="0">
                  <a:pos x="T4" y="T5"/>
                </a:cxn>
                <a:cxn ang="0">
                  <a:pos x="T6" y="T7"/>
                </a:cxn>
                <a:cxn ang="0">
                  <a:pos x="T8" y="T9"/>
                </a:cxn>
                <a:cxn ang="0">
                  <a:pos x="T10" y="T11"/>
                </a:cxn>
              </a:cxnLst>
              <a:rect l="0" t="0" r="r" b="b"/>
              <a:pathLst>
                <a:path w="5760" h="3652">
                  <a:moveTo>
                    <a:pt x="5760" y="0"/>
                  </a:moveTo>
                  <a:lnTo>
                    <a:pt x="0" y="834"/>
                  </a:lnTo>
                  <a:lnTo>
                    <a:pt x="0" y="2506"/>
                  </a:lnTo>
                  <a:lnTo>
                    <a:pt x="4640" y="3652"/>
                  </a:lnTo>
                  <a:lnTo>
                    <a:pt x="5760" y="3376"/>
                  </a:lnTo>
                  <a:lnTo>
                    <a:pt x="5760" y="0"/>
                  </a:lnTo>
                  <a:close/>
                </a:path>
              </a:pathLst>
            </a:custGeom>
            <a:solidFill>
              <a:srgbClr val="008BCB"/>
            </a:solidFill>
            <a:ln>
              <a:noFill/>
            </a:ln>
            <a:extLst/>
          </p:spPr>
          <p:txBody>
            <a:bodyPr/>
            <a:lstStyle/>
            <a:p>
              <a:pPr fontAlgn="auto">
                <a:spcBef>
                  <a:spcPts val="0"/>
                </a:spcBef>
                <a:spcAft>
                  <a:spcPts val="0"/>
                </a:spcAft>
                <a:defRPr/>
              </a:pPr>
              <a:endParaRPr lang="en-GB" dirty="0">
                <a:latin typeface="+mn-lt"/>
                <a:cs typeface="+mn-cs"/>
              </a:endParaRPr>
            </a:p>
          </p:txBody>
        </p:sp>
        <p:sp>
          <p:nvSpPr>
            <p:cNvPr id="10" name="Freeform 8"/>
            <p:cNvSpPr>
              <a:spLocks/>
            </p:cNvSpPr>
            <p:nvPr userDrawn="1"/>
          </p:nvSpPr>
          <p:spPr bwMode="auto">
            <a:xfrm>
              <a:off x="0" y="5029200"/>
              <a:ext cx="7407275" cy="1828800"/>
            </a:xfrm>
            <a:custGeom>
              <a:avLst/>
              <a:gdLst>
                <a:gd name="T0" fmla="*/ 0 w 4666"/>
                <a:gd name="T1" fmla="*/ 1152 h 1152"/>
                <a:gd name="T2" fmla="*/ 4666 w 4666"/>
                <a:gd name="T3" fmla="*/ 1152 h 1152"/>
                <a:gd name="T4" fmla="*/ 0 w 4666"/>
                <a:gd name="T5" fmla="*/ 0 h 1152"/>
                <a:gd name="T6" fmla="*/ 0 w 4666"/>
                <a:gd name="T7" fmla="*/ 1152 h 1152"/>
              </a:gdLst>
              <a:ahLst/>
              <a:cxnLst>
                <a:cxn ang="0">
                  <a:pos x="T0" y="T1"/>
                </a:cxn>
                <a:cxn ang="0">
                  <a:pos x="T2" y="T3"/>
                </a:cxn>
                <a:cxn ang="0">
                  <a:pos x="T4" y="T5"/>
                </a:cxn>
                <a:cxn ang="0">
                  <a:pos x="T6" y="T7"/>
                </a:cxn>
              </a:cxnLst>
              <a:rect l="0" t="0" r="r" b="b"/>
              <a:pathLst>
                <a:path w="4666" h="1152">
                  <a:moveTo>
                    <a:pt x="0" y="1152"/>
                  </a:moveTo>
                  <a:lnTo>
                    <a:pt x="4666" y="1152"/>
                  </a:lnTo>
                  <a:lnTo>
                    <a:pt x="0" y="0"/>
                  </a:lnTo>
                  <a:lnTo>
                    <a:pt x="0" y="1152"/>
                  </a:lnTo>
                  <a:close/>
                </a:path>
              </a:pathLst>
            </a:custGeom>
            <a:solidFill>
              <a:srgbClr val="002E5F"/>
            </a:solidFill>
            <a:ln>
              <a:noFill/>
            </a:ln>
            <a:extLst/>
          </p:spPr>
          <p:txBody>
            <a:bodyPr/>
            <a:lstStyle/>
            <a:p>
              <a:pPr fontAlgn="auto">
                <a:spcBef>
                  <a:spcPts val="0"/>
                </a:spcBef>
                <a:spcAft>
                  <a:spcPts val="0"/>
                </a:spcAft>
                <a:defRPr/>
              </a:pPr>
              <a:endParaRPr lang="en-GB" dirty="0">
                <a:latin typeface="+mn-lt"/>
                <a:cs typeface="+mn-cs"/>
              </a:endParaRPr>
            </a:p>
          </p:txBody>
        </p:sp>
      </p:grpSp>
      <p:sp>
        <p:nvSpPr>
          <p:cNvPr id="2" name="Title 1"/>
          <p:cNvSpPr>
            <a:spLocks noGrp="1"/>
          </p:cNvSpPr>
          <p:nvPr>
            <p:ph type="ctrTitle"/>
          </p:nvPr>
        </p:nvSpPr>
        <p:spPr>
          <a:xfrm>
            <a:off x="685800" y="2679055"/>
            <a:ext cx="7772400" cy="1470025"/>
          </a:xfrm>
        </p:spPr>
        <p:txBody>
          <a:bodyPr>
            <a:normAutofit/>
          </a:bodyPr>
          <a:lstStyle>
            <a:lvl1pPr algn="ctr">
              <a:defRPr sz="4000" b="1">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4221088"/>
            <a:ext cx="6400800" cy="1752600"/>
          </a:xfrm>
        </p:spPr>
        <p:txBody>
          <a:bodyPr>
            <a:normAutofit/>
          </a:bodyPr>
          <a:lstStyle>
            <a:lvl1pPr marL="0" indent="0" algn="ctr">
              <a:buNone/>
              <a:defRPr sz="320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8E924AF-B155-45BD-B00E-C3B5BBF41EA2}" type="datetimeFigureOut">
              <a:rPr lang="en-GB"/>
              <a:pPr>
                <a:defRPr/>
              </a:pPr>
              <a:t>23/02/2016</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87689B-EFEB-45B7-8BD1-A450619B1E4A}"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AA8325B-E6CA-45D9-BEB7-81D556725C5D}" type="datetimeFigureOut">
              <a:rPr lang="en-GB"/>
              <a:pPr>
                <a:defRPr/>
              </a:pPr>
              <a:t>23/02/2016</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8AAA23B-F848-4C3F-BA7F-FE6AB49F3A2F}"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9A77993-3245-44B5-8B22-BF36A11BCD59}" type="datetimeFigureOut">
              <a:rPr lang="en-GB"/>
              <a:pPr>
                <a:defRPr/>
              </a:pPr>
              <a:t>23/02/2016</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3E885A5-67B4-4E31-BE59-C462C16F0626}"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5D1D621-0374-4F0F-99F6-204FE44A1D72}" type="datetimeFigureOut">
              <a:rPr lang="en-GB"/>
              <a:pPr>
                <a:defRPr/>
              </a:pPr>
              <a:t>23/02/2016</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07EB31E-F7FC-4B13-A066-FF230090D6AF}"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BCAF908-CB18-4580-B07C-8274C3283C70}" type="datetimeFigureOut">
              <a:rPr lang="en-GB"/>
              <a:pPr>
                <a:defRPr/>
              </a:pPr>
              <a:t>23/02/2016</a:t>
            </a:fld>
            <a:endParaRPr lang="en-GB"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C0BCB67-34B0-413C-AB58-07B7F7A99C23}"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84EBEBF-EECE-4DC2-A816-F4D60FB729B1}" type="datetimeFigureOut">
              <a:rPr lang="en-GB"/>
              <a:pPr>
                <a:defRPr/>
              </a:pPr>
              <a:t>23/02/2016</a:t>
            </a:fld>
            <a:endParaRPr lang="en-GB"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40AB104-9705-4A41-9E7C-E7B58C7E0C34}"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9FD6AC9-775E-4502-B77D-76E4F229FC06}" type="datetimeFigureOut">
              <a:rPr lang="en-GB"/>
              <a:pPr>
                <a:defRPr/>
              </a:pPr>
              <a:t>23/02/2016</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B96C2C9-39C9-44F4-9F81-1F2678BDB131}"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DF44E4B-6F41-493A-8390-E5CF8147B45A}" type="datetimeFigureOut">
              <a:rPr lang="en-GB"/>
              <a:pPr>
                <a:defRPr/>
              </a:pPr>
              <a:t>23/02/2016</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DFFFC0-5C4E-4D4A-B2D8-B923270BE3BC}"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094B901-ED7C-4E1C-8859-089A1F657189}" type="datetimeFigureOut">
              <a:rPr lang="en-GB"/>
              <a:pPr>
                <a:defRPr/>
              </a:pPr>
              <a:t>23/02/2016</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C720AC4-5F9F-4807-A340-71228DFEFCBA}"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12" cstate="print"/>
          <a:srcRect/>
          <a:stretch>
            <a:fillRect/>
          </a:stretch>
        </p:blipFill>
        <p:spPr bwMode="auto">
          <a:xfrm>
            <a:off x="0" y="0"/>
            <a:ext cx="9144000" cy="6858000"/>
          </a:xfrm>
          <a:prstGeom prst="rect">
            <a:avLst/>
          </a:prstGeom>
          <a:noFill/>
          <a:ln w="9525">
            <a:noFill/>
            <a:miter lim="800000"/>
            <a:headEnd/>
            <a:tailEnd/>
          </a:ln>
        </p:spPr>
      </p:pic>
      <p:sp>
        <p:nvSpPr>
          <p:cNvPr id="6" name="AutoShape 3"/>
          <p:cNvSpPr>
            <a:spLocks noChangeAspect="1" noChangeArrowheads="1" noTextEdit="1"/>
          </p:cNvSpPr>
          <p:nvPr/>
        </p:nvSpPr>
        <p:spPr bwMode="auto">
          <a:xfrm>
            <a:off x="0" y="0"/>
            <a:ext cx="9144000" cy="6858000"/>
          </a:xfrm>
          <a:prstGeom prst="rect">
            <a:avLst/>
          </a:prstGeom>
          <a:noFill/>
          <a:ln>
            <a:noFill/>
          </a:ln>
          <a:extLst/>
        </p:spPr>
        <p:txBody>
          <a:bodyPr/>
          <a:lstStyle/>
          <a:p>
            <a:pPr fontAlgn="auto">
              <a:spcBef>
                <a:spcPts val="0"/>
              </a:spcBef>
              <a:spcAft>
                <a:spcPts val="0"/>
              </a:spcAft>
              <a:defRPr/>
            </a:pPr>
            <a:endParaRPr lang="en-GB" dirty="0">
              <a:latin typeface="+mn-lt"/>
              <a:cs typeface="+mn-cs"/>
            </a:endParaRPr>
          </a:p>
        </p:txBody>
      </p:sp>
      <p:sp>
        <p:nvSpPr>
          <p:cNvPr id="102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Text Placeholder 2"/>
          <p:cNvSpPr>
            <a:spLocks noGrp="1"/>
          </p:cNvSpPr>
          <p:nvPr>
            <p:ph type="body" idx="1"/>
          </p:nvPr>
        </p:nvSpPr>
        <p:spPr bwMode="auto">
          <a:xfrm>
            <a:off x="457200" y="1600200"/>
            <a:ext cx="8229600" cy="427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4000" b="1" kern="1200">
          <a:solidFill>
            <a:srgbClr val="17375E"/>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000" b="1">
          <a:solidFill>
            <a:srgbClr val="17375E"/>
          </a:solidFill>
          <a:latin typeface="Arial" charset="0"/>
          <a:cs typeface="Arial" charset="0"/>
        </a:defRPr>
      </a:lvl2pPr>
      <a:lvl3pPr algn="l" rtl="0" eaLnBrk="0" fontAlgn="base" hangingPunct="0">
        <a:spcBef>
          <a:spcPct val="0"/>
        </a:spcBef>
        <a:spcAft>
          <a:spcPct val="0"/>
        </a:spcAft>
        <a:defRPr sz="4000" b="1">
          <a:solidFill>
            <a:srgbClr val="17375E"/>
          </a:solidFill>
          <a:latin typeface="Arial" charset="0"/>
          <a:cs typeface="Arial" charset="0"/>
        </a:defRPr>
      </a:lvl3pPr>
      <a:lvl4pPr algn="l" rtl="0" eaLnBrk="0" fontAlgn="base" hangingPunct="0">
        <a:spcBef>
          <a:spcPct val="0"/>
        </a:spcBef>
        <a:spcAft>
          <a:spcPct val="0"/>
        </a:spcAft>
        <a:defRPr sz="4000" b="1">
          <a:solidFill>
            <a:srgbClr val="17375E"/>
          </a:solidFill>
          <a:latin typeface="Arial" charset="0"/>
          <a:cs typeface="Arial" charset="0"/>
        </a:defRPr>
      </a:lvl4pPr>
      <a:lvl5pPr algn="l" rtl="0" eaLnBrk="0" fontAlgn="base" hangingPunct="0">
        <a:spcBef>
          <a:spcPct val="0"/>
        </a:spcBef>
        <a:spcAft>
          <a:spcPct val="0"/>
        </a:spcAft>
        <a:defRPr sz="4000" b="1">
          <a:solidFill>
            <a:srgbClr val="17375E"/>
          </a:solidFill>
          <a:latin typeface="Arial" charset="0"/>
          <a:cs typeface="Arial" charset="0"/>
        </a:defRPr>
      </a:lvl5pPr>
      <a:lvl6pPr marL="457200" algn="l" rtl="0" fontAlgn="base">
        <a:spcBef>
          <a:spcPct val="0"/>
        </a:spcBef>
        <a:spcAft>
          <a:spcPct val="0"/>
        </a:spcAft>
        <a:defRPr sz="4000" b="1">
          <a:solidFill>
            <a:srgbClr val="17375E"/>
          </a:solidFill>
          <a:latin typeface="Arial" charset="0"/>
          <a:cs typeface="Arial" charset="0"/>
        </a:defRPr>
      </a:lvl6pPr>
      <a:lvl7pPr marL="914400" algn="l" rtl="0" fontAlgn="base">
        <a:spcBef>
          <a:spcPct val="0"/>
        </a:spcBef>
        <a:spcAft>
          <a:spcPct val="0"/>
        </a:spcAft>
        <a:defRPr sz="4000" b="1">
          <a:solidFill>
            <a:srgbClr val="17375E"/>
          </a:solidFill>
          <a:latin typeface="Arial" charset="0"/>
          <a:cs typeface="Arial" charset="0"/>
        </a:defRPr>
      </a:lvl7pPr>
      <a:lvl8pPr marL="1371600" algn="l" rtl="0" fontAlgn="base">
        <a:spcBef>
          <a:spcPct val="0"/>
        </a:spcBef>
        <a:spcAft>
          <a:spcPct val="0"/>
        </a:spcAft>
        <a:defRPr sz="4000" b="1">
          <a:solidFill>
            <a:srgbClr val="17375E"/>
          </a:solidFill>
          <a:latin typeface="Arial" charset="0"/>
          <a:cs typeface="Arial" charset="0"/>
        </a:defRPr>
      </a:lvl8pPr>
      <a:lvl9pPr marL="1828800" algn="l" rtl="0" fontAlgn="base">
        <a:spcBef>
          <a:spcPct val="0"/>
        </a:spcBef>
        <a:spcAft>
          <a:spcPct val="0"/>
        </a:spcAft>
        <a:defRPr sz="4000" b="1">
          <a:solidFill>
            <a:srgbClr val="17375E"/>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
        <a:defRPr sz="3200" kern="1200">
          <a:solidFill>
            <a:srgbClr val="404040"/>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rgbClr val="404040"/>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rgbClr val="404040"/>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rgbClr val="404040"/>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rgbClr val="40404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kCwho-anEOI"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youtube.com/watch?v=PfA6NpQWI9I" TargetMode="External"/><Relationship Id="rId4" Type="http://schemas.openxmlformats.org/officeDocument/2006/relationships/hyperlink" Target="https://www.youtube.com/watch?v=gDyRhw28pu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2679700"/>
            <a:ext cx="7772400" cy="1470025"/>
          </a:xfrm>
        </p:spPr>
        <p:txBody>
          <a:bodyPr/>
          <a:lstStyle/>
          <a:p>
            <a:pPr eaLnBrk="1" hangingPunct="1"/>
            <a:r>
              <a:rPr lang="en-GB" smtClean="0">
                <a:latin typeface="Arial" charset="0"/>
                <a:cs typeface="Arial" charset="0"/>
              </a:rPr>
              <a:t>Working at Night</a:t>
            </a:r>
          </a:p>
        </p:txBody>
      </p:sp>
      <p:sp>
        <p:nvSpPr>
          <p:cNvPr id="13314" name="Subtitle 2"/>
          <p:cNvSpPr>
            <a:spLocks noGrp="1"/>
          </p:cNvSpPr>
          <p:nvPr>
            <p:ph type="subTitle" idx="1"/>
          </p:nvPr>
        </p:nvSpPr>
        <p:spPr>
          <a:xfrm>
            <a:off x="1371600" y="4221163"/>
            <a:ext cx="6400800" cy="1752600"/>
          </a:xfrm>
        </p:spPr>
        <p:txBody>
          <a:bodyPr/>
          <a:lstStyle/>
          <a:p>
            <a:pPr eaLnBrk="1" hangingPunct="1"/>
            <a:r>
              <a:rPr lang="en-GB" smtClean="0">
                <a:latin typeface="Arial" charset="0"/>
                <a:cs typeface="Arial" charset="0"/>
              </a:rPr>
              <a:t>Managers brief</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p:txBody>
          <a:bodyPr/>
          <a:lstStyle/>
          <a:p>
            <a:r>
              <a:rPr lang="en-GB" smtClean="0">
                <a:latin typeface="Arial" charset="0"/>
                <a:cs typeface="Arial" charset="0"/>
              </a:rPr>
              <a:t>Health effects</a:t>
            </a:r>
          </a:p>
        </p:txBody>
      </p:sp>
      <p:sp>
        <p:nvSpPr>
          <p:cNvPr id="31746" name="Content Placeholder 2"/>
          <p:cNvSpPr>
            <a:spLocks noGrp="1"/>
          </p:cNvSpPr>
          <p:nvPr>
            <p:ph idx="4294967295"/>
          </p:nvPr>
        </p:nvSpPr>
        <p:spPr/>
        <p:txBody>
          <a:bodyPr/>
          <a:lstStyle/>
          <a:p>
            <a:r>
              <a:rPr lang="en-GB" smtClean="0">
                <a:latin typeface="Arial" charset="0"/>
                <a:cs typeface="Arial" charset="0"/>
              </a:rPr>
              <a:t>Isolation</a:t>
            </a:r>
          </a:p>
          <a:p>
            <a:pPr lvl="1"/>
            <a:r>
              <a:rPr lang="en-GB" smtClean="0">
                <a:latin typeface="Arial" charset="0"/>
                <a:cs typeface="Arial" charset="0"/>
              </a:rPr>
              <a:t>Working the night shift commonly causes the employee to miss family functions and social activities. This lack of socialization and quality family time can result in feelings of guilt, loneliness and depression.</a:t>
            </a:r>
          </a:p>
          <a:p>
            <a:endParaRPr lang="en-GB" smtClean="0">
              <a:latin typeface="Arial" charset="0"/>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p:txBody>
          <a:bodyPr/>
          <a:lstStyle/>
          <a:p>
            <a:r>
              <a:rPr lang="en-GB" smtClean="0">
                <a:latin typeface="Arial" charset="0"/>
                <a:cs typeface="Arial" charset="0"/>
              </a:rPr>
              <a:t>Role and responsibility</a:t>
            </a:r>
          </a:p>
        </p:txBody>
      </p:sp>
      <p:sp>
        <p:nvSpPr>
          <p:cNvPr id="33794" name="Content Placeholder 2"/>
          <p:cNvSpPr>
            <a:spLocks noGrp="1"/>
          </p:cNvSpPr>
          <p:nvPr>
            <p:ph idx="4294967295"/>
          </p:nvPr>
        </p:nvSpPr>
        <p:spPr/>
        <p:txBody>
          <a:bodyPr/>
          <a:lstStyle/>
          <a:p>
            <a:pPr>
              <a:lnSpc>
                <a:spcPct val="80000"/>
              </a:lnSpc>
            </a:pPr>
            <a:r>
              <a:rPr lang="en-GB" sz="3000" smtClean="0">
                <a:latin typeface="Arial" charset="0"/>
                <a:cs typeface="Arial" charset="0"/>
              </a:rPr>
              <a:t>Legal Requirement</a:t>
            </a:r>
          </a:p>
          <a:p>
            <a:pPr lvl="1">
              <a:lnSpc>
                <a:spcPct val="80000"/>
              </a:lnSpc>
            </a:pPr>
            <a:r>
              <a:rPr lang="en-GB" sz="2600" smtClean="0">
                <a:latin typeface="Arial" charset="0"/>
                <a:cs typeface="Arial" charset="0"/>
              </a:rPr>
              <a:t>Under the Health and safety at work Act 1974 all employers, including the self employed, have a duty, so far as it is reasonably practicable, to protect the health, safety and welfare at work of all their employees. They also have a duty, so far as is reasonably practicable, to ensure that others are not exposed to health and safety risks through their undertaking</a:t>
            </a:r>
          </a:p>
          <a:p>
            <a:pPr lvl="1">
              <a:lnSpc>
                <a:spcPct val="80000"/>
              </a:lnSpc>
            </a:pPr>
            <a:r>
              <a:rPr lang="en-GB" sz="2600" smtClean="0">
                <a:latin typeface="Arial" charset="0"/>
                <a:cs typeface="Arial" charset="0"/>
              </a:rPr>
              <a:t>Management of Health &amp; Safety at Work Regulations 1999 require employers to put in place arrangements to control health and safety risks.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68313" y="260350"/>
            <a:ext cx="8229600" cy="1143000"/>
          </a:xfrm>
        </p:spPr>
        <p:txBody>
          <a:bodyPr/>
          <a:lstStyle/>
          <a:p>
            <a:r>
              <a:rPr lang="en-GB" smtClean="0">
                <a:latin typeface="Arial" charset="0"/>
                <a:cs typeface="Arial" charset="0"/>
              </a:rPr>
              <a:t>Role and responsibility</a:t>
            </a:r>
          </a:p>
        </p:txBody>
      </p:sp>
      <p:sp>
        <p:nvSpPr>
          <p:cNvPr id="35842" name="Content Placeholder 2"/>
          <p:cNvSpPr>
            <a:spLocks noGrp="1"/>
          </p:cNvSpPr>
          <p:nvPr>
            <p:ph idx="4294967295"/>
          </p:nvPr>
        </p:nvSpPr>
        <p:spPr/>
        <p:txBody>
          <a:bodyPr/>
          <a:lstStyle/>
          <a:p>
            <a:pPr>
              <a:lnSpc>
                <a:spcPct val="80000"/>
              </a:lnSpc>
            </a:pPr>
            <a:r>
              <a:rPr lang="en-GB" sz="2200" b="1" smtClean="0">
                <a:latin typeface="Arial" charset="0"/>
                <a:cs typeface="Arial" charset="0"/>
              </a:rPr>
              <a:t>Identifying those safety critical workers affected</a:t>
            </a:r>
            <a:r>
              <a:rPr lang="en-GB" sz="2200" smtClean="0">
                <a:latin typeface="Arial" charset="0"/>
                <a:cs typeface="Arial" charset="0"/>
              </a:rPr>
              <a:t>: </a:t>
            </a:r>
          </a:p>
          <a:p>
            <a:pPr lvl="1">
              <a:lnSpc>
                <a:spcPct val="80000"/>
              </a:lnSpc>
            </a:pPr>
            <a:r>
              <a:rPr lang="en-GB" sz="2000" smtClean="0">
                <a:latin typeface="Arial" charset="0"/>
                <a:cs typeface="Arial" charset="0"/>
              </a:rPr>
              <a:t>Identify those people carrying out safety critical work who are liable or could become fatigued when carrying out such work. </a:t>
            </a:r>
          </a:p>
          <a:p>
            <a:pPr>
              <a:lnSpc>
                <a:spcPct val="80000"/>
              </a:lnSpc>
            </a:pPr>
            <a:r>
              <a:rPr lang="en-GB" sz="2200" b="1" smtClean="0">
                <a:latin typeface="Arial" charset="0"/>
                <a:cs typeface="Arial" charset="0"/>
              </a:rPr>
              <a:t>Setting standards and designing working patterns</a:t>
            </a:r>
            <a:r>
              <a:rPr lang="en-GB" sz="2200" smtClean="0">
                <a:latin typeface="Arial" charset="0"/>
                <a:cs typeface="Arial" charset="0"/>
              </a:rPr>
              <a:t>: </a:t>
            </a:r>
          </a:p>
          <a:p>
            <a:pPr lvl="1">
              <a:lnSpc>
                <a:spcPct val="80000"/>
              </a:lnSpc>
            </a:pPr>
            <a:r>
              <a:rPr lang="en-GB" sz="2000" smtClean="0">
                <a:latin typeface="Arial" charset="0"/>
                <a:cs typeface="Arial" charset="0"/>
              </a:rPr>
              <a:t>Identify, set and adhere to appropriate standards and good practice for working hours and working patterns, observing any relevant working time limits that apply. </a:t>
            </a:r>
          </a:p>
          <a:p>
            <a:pPr>
              <a:lnSpc>
                <a:spcPct val="80000"/>
              </a:lnSpc>
            </a:pPr>
            <a:r>
              <a:rPr lang="en-GB" sz="2200" b="1" smtClean="0">
                <a:latin typeface="Arial" charset="0"/>
                <a:cs typeface="Arial" charset="0"/>
              </a:rPr>
              <a:t>Limiting exceedances</a:t>
            </a:r>
            <a:r>
              <a:rPr lang="en-GB" sz="2200" smtClean="0">
                <a:latin typeface="Arial" charset="0"/>
                <a:cs typeface="Arial" charset="0"/>
              </a:rPr>
              <a:t>: </a:t>
            </a:r>
          </a:p>
          <a:p>
            <a:pPr lvl="1">
              <a:lnSpc>
                <a:spcPct val="80000"/>
              </a:lnSpc>
            </a:pPr>
            <a:r>
              <a:rPr lang="en-GB" sz="2000" smtClean="0">
                <a:latin typeface="Arial" charset="0"/>
                <a:cs typeface="Arial" charset="0"/>
              </a:rPr>
              <a:t>Ensure that any standards and limits that have been identified and set are only exceeded with prior approval and only on an infrequent basis and in exceptional circumstances. </a:t>
            </a:r>
          </a:p>
          <a:p>
            <a:pPr>
              <a:lnSpc>
                <a:spcPct val="80000"/>
              </a:lnSpc>
            </a:pPr>
            <a:r>
              <a:rPr lang="en-GB" sz="2200" b="1" smtClean="0">
                <a:latin typeface="Arial" charset="0"/>
                <a:cs typeface="Arial" charset="0"/>
              </a:rPr>
              <a:t>Consulting with safety critical workers</a:t>
            </a:r>
            <a:r>
              <a:rPr lang="en-GB" sz="2200" smtClean="0">
                <a:latin typeface="Arial" charset="0"/>
                <a:cs typeface="Arial" charset="0"/>
              </a:rPr>
              <a:t>: </a:t>
            </a:r>
          </a:p>
          <a:p>
            <a:pPr lvl="1">
              <a:lnSpc>
                <a:spcPct val="80000"/>
              </a:lnSpc>
            </a:pPr>
            <a:r>
              <a:rPr lang="en-GB" sz="2000" smtClean="0">
                <a:latin typeface="Arial" charset="0"/>
                <a:cs typeface="Arial" charset="0"/>
              </a:rPr>
              <a:t>Consult with safety critical workers, and their safety representatives, on the arrangements needed to manage fatigue and other associated health risks when standards and limits are to be changed. </a:t>
            </a:r>
          </a:p>
          <a:p>
            <a:pPr>
              <a:lnSpc>
                <a:spcPct val="80000"/>
              </a:lnSpc>
            </a:pPr>
            <a:endParaRPr lang="en-GB" sz="2200" smtClean="0">
              <a:latin typeface="Arial"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a:xfrm>
            <a:off x="468313" y="260350"/>
            <a:ext cx="8229600" cy="1143000"/>
          </a:xfrm>
        </p:spPr>
        <p:txBody>
          <a:bodyPr/>
          <a:lstStyle/>
          <a:p>
            <a:r>
              <a:rPr lang="en-GB" smtClean="0">
                <a:latin typeface="Arial" charset="0"/>
                <a:cs typeface="Arial" charset="0"/>
              </a:rPr>
              <a:t>Role and responsibility</a:t>
            </a:r>
          </a:p>
        </p:txBody>
      </p:sp>
      <p:sp>
        <p:nvSpPr>
          <p:cNvPr id="37890" name="Content Placeholder 2"/>
          <p:cNvSpPr>
            <a:spLocks noGrp="1"/>
          </p:cNvSpPr>
          <p:nvPr>
            <p:ph idx="4294967295"/>
          </p:nvPr>
        </p:nvSpPr>
        <p:spPr/>
        <p:txBody>
          <a:bodyPr/>
          <a:lstStyle/>
          <a:p>
            <a:r>
              <a:rPr lang="en-GB" sz="2200" b="1" smtClean="0">
                <a:latin typeface="Arial" charset="0"/>
                <a:cs typeface="Arial" charset="0"/>
              </a:rPr>
              <a:t>Recording the arrangements</a:t>
            </a:r>
            <a:r>
              <a:rPr lang="en-GB" sz="2200" smtClean="0">
                <a:latin typeface="Arial" charset="0"/>
                <a:cs typeface="Arial" charset="0"/>
              </a:rPr>
              <a:t>: </a:t>
            </a:r>
          </a:p>
          <a:p>
            <a:pPr lvl="1"/>
            <a:r>
              <a:rPr lang="en-GB" sz="2000" smtClean="0">
                <a:latin typeface="Arial" charset="0"/>
                <a:cs typeface="Arial" charset="0"/>
              </a:rPr>
              <a:t>maintain a record of the arrangements for managing the risks arising from fatigue and other associated health risks in safety critical workers. </a:t>
            </a:r>
          </a:p>
          <a:p>
            <a:r>
              <a:rPr lang="en-GB" sz="2200" b="1" smtClean="0">
                <a:latin typeface="Arial" charset="0"/>
                <a:cs typeface="Arial" charset="0"/>
              </a:rPr>
              <a:t>Providing information to safety critical workers</a:t>
            </a:r>
            <a:r>
              <a:rPr lang="en-GB" sz="2200" smtClean="0">
                <a:latin typeface="Arial" charset="0"/>
                <a:cs typeface="Arial" charset="0"/>
              </a:rPr>
              <a:t>: </a:t>
            </a:r>
          </a:p>
          <a:p>
            <a:pPr lvl="1"/>
            <a:r>
              <a:rPr lang="en-GB" sz="2000" smtClean="0">
                <a:latin typeface="Arial" charset="0"/>
                <a:cs typeface="Arial" charset="0"/>
              </a:rPr>
              <a:t>Provide all safety critical workers with clear and relevant information and the arrangements for managing the risks to health and safety owing to fatigue and other associated health risks,. </a:t>
            </a:r>
          </a:p>
          <a:p>
            <a:r>
              <a:rPr lang="en-GB" sz="2200" b="1" smtClean="0">
                <a:latin typeface="Arial" charset="0"/>
                <a:cs typeface="Arial" charset="0"/>
              </a:rPr>
              <a:t>Monitoring</a:t>
            </a:r>
            <a:r>
              <a:rPr lang="en-GB" sz="2200" smtClean="0">
                <a:latin typeface="Arial" charset="0"/>
                <a:cs typeface="Arial" charset="0"/>
              </a:rPr>
              <a:t>: </a:t>
            </a:r>
          </a:p>
          <a:p>
            <a:pPr lvl="1"/>
            <a:r>
              <a:rPr lang="en-GB" sz="2000" smtClean="0">
                <a:latin typeface="Arial" charset="0"/>
                <a:cs typeface="Arial" charset="0"/>
              </a:rPr>
              <a:t>Monitoring the arrangements for managing fatigue and other associated health risks to assess how effectively the risks   arising are being controlled.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a:xfrm>
            <a:off x="468313" y="260350"/>
            <a:ext cx="8229600" cy="1143000"/>
          </a:xfrm>
        </p:spPr>
        <p:txBody>
          <a:bodyPr/>
          <a:lstStyle/>
          <a:p>
            <a:r>
              <a:rPr lang="en-GB" smtClean="0">
                <a:latin typeface="Arial" charset="0"/>
                <a:cs typeface="Arial" charset="0"/>
              </a:rPr>
              <a:t>Role and responsibility</a:t>
            </a:r>
          </a:p>
        </p:txBody>
      </p:sp>
      <p:sp>
        <p:nvSpPr>
          <p:cNvPr id="39938" name="Content Placeholder 2"/>
          <p:cNvSpPr>
            <a:spLocks noGrp="1"/>
          </p:cNvSpPr>
          <p:nvPr>
            <p:ph idx="4294967295"/>
          </p:nvPr>
        </p:nvSpPr>
        <p:spPr/>
        <p:txBody>
          <a:bodyPr/>
          <a:lstStyle/>
          <a:p>
            <a:r>
              <a:rPr lang="en-GB" sz="2200" b="1" dirty="0" smtClean="0">
                <a:latin typeface="Arial" charset="0"/>
                <a:cs typeface="Arial" charset="0"/>
              </a:rPr>
              <a:t>Taking action</a:t>
            </a:r>
            <a:r>
              <a:rPr lang="en-GB" sz="2200" dirty="0" smtClean="0">
                <a:latin typeface="Arial" charset="0"/>
                <a:cs typeface="Arial" charset="0"/>
              </a:rPr>
              <a:t>: </a:t>
            </a:r>
          </a:p>
          <a:p>
            <a:pPr lvl="1"/>
            <a:r>
              <a:rPr lang="en-GB" sz="2000" dirty="0" smtClean="0">
                <a:latin typeface="Arial" charset="0"/>
                <a:cs typeface="Arial" charset="0"/>
              </a:rPr>
              <a:t>Ensuring, so far as is reasonably practicable, that safety critical workers who report for duty where they are clearly unfit for work owing to fatigue and other associated health risks, or who, through the course of their work shift become clearly unfit owing to night work, do not carry out or continue to carry out safety critical work. </a:t>
            </a:r>
          </a:p>
          <a:p>
            <a:r>
              <a:rPr lang="en-GB" sz="2200" b="1" dirty="0" smtClean="0">
                <a:latin typeface="Arial" charset="0"/>
                <a:cs typeface="Arial" charset="0"/>
              </a:rPr>
              <a:t>Reviewing the arrangements</a:t>
            </a:r>
            <a:r>
              <a:rPr lang="en-GB" sz="2200" dirty="0" smtClean="0">
                <a:latin typeface="Arial" charset="0"/>
                <a:cs typeface="Arial" charset="0"/>
              </a:rPr>
              <a:t>: </a:t>
            </a:r>
          </a:p>
          <a:p>
            <a:pPr lvl="1"/>
            <a:r>
              <a:rPr lang="en-GB" sz="2000" dirty="0" smtClean="0">
                <a:latin typeface="Arial" charset="0"/>
                <a:cs typeface="Arial" charset="0"/>
              </a:rPr>
              <a:t>Reviewing the arrangements for managing the risks arising from working at night where there is reason to doubt the effectiveness of the arrangements.</a:t>
            </a:r>
          </a:p>
          <a:p>
            <a:pPr algn="ctr">
              <a:buFont typeface="Wingdings" pitchFamily="2" charset="2"/>
              <a:buNone/>
            </a:pPr>
            <a:endParaRPr lang="en-GB" sz="800" dirty="0" smtClean="0">
              <a:latin typeface="Arial" charset="0"/>
              <a:cs typeface="Arial" charset="0"/>
            </a:endParaRPr>
          </a:p>
          <a:p>
            <a:pPr algn="ctr">
              <a:buNone/>
            </a:pPr>
            <a:r>
              <a:rPr lang="en-GB" sz="2000" b="1" dirty="0" smtClean="0">
                <a:latin typeface="Arial" charset="0"/>
                <a:cs typeface="Arial" charset="0"/>
              </a:rPr>
              <a:t>NO LONE WORKING</a:t>
            </a:r>
          </a:p>
          <a:p>
            <a:pPr algn="ctr">
              <a:buNone/>
            </a:pPr>
            <a:r>
              <a:rPr lang="en-GB" sz="2000" b="1" dirty="0" smtClean="0">
                <a:latin typeface="Arial" charset="0"/>
                <a:cs typeface="Arial" charset="0"/>
              </a:rPr>
              <a:t>Unless thoroughly assessed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a:xfrm>
            <a:off x="468313" y="260350"/>
            <a:ext cx="8229600" cy="1143000"/>
          </a:xfrm>
        </p:spPr>
        <p:txBody>
          <a:bodyPr/>
          <a:lstStyle/>
          <a:p>
            <a:r>
              <a:rPr lang="en-GB" smtClean="0">
                <a:latin typeface="Arial" charset="0"/>
                <a:cs typeface="Arial" charset="0"/>
              </a:rPr>
              <a:t>Review</a:t>
            </a:r>
          </a:p>
        </p:txBody>
      </p:sp>
      <p:sp>
        <p:nvSpPr>
          <p:cNvPr id="41986" name="Content Placeholder 2"/>
          <p:cNvSpPr>
            <a:spLocks noGrp="1"/>
          </p:cNvSpPr>
          <p:nvPr>
            <p:ph idx="4294967295"/>
          </p:nvPr>
        </p:nvSpPr>
        <p:spPr/>
        <p:txBody>
          <a:bodyPr/>
          <a:lstStyle/>
          <a:p>
            <a:pPr marL="0" indent="0">
              <a:lnSpc>
                <a:spcPct val="80000"/>
              </a:lnSpc>
              <a:buFont typeface="Wingdings" pitchFamily="2" charset="2"/>
              <a:buNone/>
            </a:pPr>
            <a:r>
              <a:rPr lang="en-GB" sz="2200" smtClean="0">
                <a:latin typeface="Arial" charset="0"/>
                <a:cs typeface="Arial" charset="0"/>
              </a:rPr>
              <a:t>Managers should consider the following when planning short notice changes to working hours patterns e.g. changes from day turns to night turns and vice versa.</a:t>
            </a:r>
            <a:endParaRPr lang="en-GB" sz="2200" b="1" smtClean="0">
              <a:latin typeface="Arial" charset="0"/>
              <a:cs typeface="Arial" charset="0"/>
            </a:endParaRPr>
          </a:p>
          <a:p>
            <a:pPr lvl="1">
              <a:lnSpc>
                <a:spcPct val="80000"/>
              </a:lnSpc>
            </a:pPr>
            <a:r>
              <a:rPr lang="en-GB" sz="2200" smtClean="0">
                <a:latin typeface="Arial" charset="0"/>
                <a:cs typeface="Arial" charset="0"/>
              </a:rPr>
              <a:t>Start Time</a:t>
            </a:r>
            <a:endParaRPr lang="en-GB" sz="2200" b="1" smtClean="0">
              <a:latin typeface="Arial" charset="0"/>
              <a:cs typeface="Arial" charset="0"/>
            </a:endParaRPr>
          </a:p>
          <a:p>
            <a:pPr lvl="1">
              <a:lnSpc>
                <a:spcPct val="80000"/>
              </a:lnSpc>
            </a:pPr>
            <a:r>
              <a:rPr lang="en-GB" sz="2200" smtClean="0">
                <a:latin typeface="Arial" charset="0"/>
                <a:cs typeface="Arial" charset="0"/>
              </a:rPr>
              <a:t>Length of time between duty spells</a:t>
            </a:r>
            <a:endParaRPr lang="en-GB" sz="2200" b="1" smtClean="0">
              <a:latin typeface="Arial" charset="0"/>
              <a:cs typeface="Arial" charset="0"/>
            </a:endParaRPr>
          </a:p>
          <a:p>
            <a:pPr lvl="1">
              <a:lnSpc>
                <a:spcPct val="80000"/>
              </a:lnSpc>
            </a:pPr>
            <a:r>
              <a:rPr lang="en-GB" sz="2200" smtClean="0">
                <a:latin typeface="Arial" charset="0"/>
                <a:cs typeface="Arial" charset="0"/>
              </a:rPr>
              <a:t>Breaks within duty spells</a:t>
            </a:r>
            <a:endParaRPr lang="en-GB" sz="2200" b="1" smtClean="0">
              <a:latin typeface="Arial" charset="0"/>
              <a:cs typeface="Arial" charset="0"/>
            </a:endParaRPr>
          </a:p>
          <a:p>
            <a:pPr lvl="1">
              <a:lnSpc>
                <a:spcPct val="80000"/>
              </a:lnSpc>
            </a:pPr>
            <a:r>
              <a:rPr lang="en-GB" sz="2200" smtClean="0">
                <a:latin typeface="Arial" charset="0"/>
                <a:cs typeface="Arial" charset="0"/>
              </a:rPr>
              <a:t>The number of consecutive shifts</a:t>
            </a:r>
            <a:endParaRPr lang="en-GB" sz="2200" b="1" smtClean="0">
              <a:latin typeface="Arial" charset="0"/>
              <a:cs typeface="Arial" charset="0"/>
            </a:endParaRPr>
          </a:p>
          <a:p>
            <a:pPr lvl="1">
              <a:lnSpc>
                <a:spcPct val="80000"/>
              </a:lnSpc>
            </a:pPr>
            <a:r>
              <a:rPr lang="en-GB" sz="2200" smtClean="0">
                <a:latin typeface="Arial" charset="0"/>
                <a:cs typeface="Arial" charset="0"/>
              </a:rPr>
              <a:t>Amount of overtime worked in the previous 4 weeks</a:t>
            </a:r>
            <a:endParaRPr lang="en-GB" sz="2200" b="1" smtClean="0">
              <a:latin typeface="Arial" charset="0"/>
              <a:cs typeface="Arial" charset="0"/>
            </a:endParaRPr>
          </a:p>
          <a:p>
            <a:pPr lvl="1">
              <a:lnSpc>
                <a:spcPct val="80000"/>
              </a:lnSpc>
            </a:pPr>
            <a:r>
              <a:rPr lang="en-GB" sz="2200" smtClean="0">
                <a:latin typeface="Arial" charset="0"/>
                <a:cs typeface="Arial" charset="0"/>
              </a:rPr>
              <a:t>Rapid response requirements</a:t>
            </a:r>
            <a:endParaRPr lang="en-GB" sz="2200" b="1" smtClean="0">
              <a:latin typeface="Arial" charset="0"/>
              <a:cs typeface="Arial" charset="0"/>
            </a:endParaRPr>
          </a:p>
          <a:p>
            <a:pPr lvl="1">
              <a:lnSpc>
                <a:spcPct val="80000"/>
              </a:lnSpc>
            </a:pPr>
            <a:r>
              <a:rPr lang="en-GB" sz="2200" smtClean="0">
                <a:latin typeface="Arial" charset="0"/>
                <a:cs typeface="Arial" charset="0"/>
              </a:rPr>
              <a:t>Working environment and work activity</a:t>
            </a:r>
            <a:endParaRPr lang="en-GB" sz="2200" b="1" smtClean="0">
              <a:latin typeface="Arial" charset="0"/>
              <a:cs typeface="Arial" charset="0"/>
            </a:endParaRPr>
          </a:p>
          <a:p>
            <a:pPr lvl="1">
              <a:lnSpc>
                <a:spcPct val="80000"/>
              </a:lnSpc>
            </a:pPr>
            <a:r>
              <a:rPr lang="en-GB" sz="2200" smtClean="0">
                <a:latin typeface="Arial" charset="0"/>
                <a:cs typeface="Arial" charset="0"/>
              </a:rPr>
              <a:t>Travelling time between home or lodging to place of work</a:t>
            </a:r>
            <a:endParaRPr lang="en-GB" sz="2200" b="1" smtClean="0">
              <a:latin typeface="Arial" charset="0"/>
              <a:cs typeface="Arial" charset="0"/>
            </a:endParaRPr>
          </a:p>
          <a:p>
            <a:pPr lvl="1">
              <a:lnSpc>
                <a:spcPct val="80000"/>
              </a:lnSpc>
            </a:pPr>
            <a:r>
              <a:rPr lang="en-GB" sz="2200" smtClean="0">
                <a:latin typeface="Arial" charset="0"/>
                <a:cs typeface="Arial" charset="0"/>
              </a:rPr>
              <a:t>Individual general health and recovery ability after work</a:t>
            </a:r>
            <a:endParaRPr lang="en-GB" sz="2200" b="1" smtClean="0">
              <a:latin typeface="Arial" charset="0"/>
              <a:cs typeface="Arial" charset="0"/>
            </a:endParaRPr>
          </a:p>
          <a:p>
            <a:pPr marL="0" indent="0">
              <a:lnSpc>
                <a:spcPct val="80000"/>
              </a:lnSpc>
            </a:pPr>
            <a:endParaRPr lang="en-GB" sz="2200" smtClean="0">
              <a:latin typeface="Arial" charset="0"/>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rstre_000\Desktop\Picture1.jpg"/>
          <p:cNvPicPr>
            <a:picLocks noChangeAspect="1" noChangeArrowheads="1"/>
          </p:cNvPicPr>
          <p:nvPr/>
        </p:nvPicPr>
        <p:blipFill>
          <a:blip r:embed="rId3" cstate="print"/>
          <a:srcRect/>
          <a:stretch>
            <a:fillRect/>
          </a:stretch>
        </p:blipFill>
        <p:spPr bwMode="auto">
          <a:xfrm>
            <a:off x="827584" y="1196752"/>
            <a:ext cx="7200800" cy="4611956"/>
          </a:xfrm>
          <a:prstGeom prst="rect">
            <a:avLst/>
          </a:prstGeom>
          <a:noFill/>
        </p:spPr>
      </p:pic>
      <p:sp>
        <p:nvSpPr>
          <p:cNvPr id="41985" name="Title 1"/>
          <p:cNvSpPr>
            <a:spLocks noGrp="1"/>
          </p:cNvSpPr>
          <p:nvPr>
            <p:ph type="title" idx="4294967295"/>
          </p:nvPr>
        </p:nvSpPr>
        <p:spPr>
          <a:xfrm>
            <a:off x="468313" y="260350"/>
            <a:ext cx="8229600" cy="1143000"/>
          </a:xfrm>
        </p:spPr>
        <p:txBody>
          <a:bodyPr/>
          <a:lstStyle/>
          <a:p>
            <a:r>
              <a:rPr lang="en-GB" smtClean="0">
                <a:latin typeface="Arial" charset="0"/>
                <a:cs typeface="Arial" charset="0"/>
              </a:rPr>
              <a:t>Review</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a:xfrm>
            <a:off x="468313" y="260350"/>
            <a:ext cx="8229600" cy="1143000"/>
          </a:xfrm>
        </p:spPr>
        <p:txBody>
          <a:bodyPr/>
          <a:lstStyle/>
          <a:p>
            <a:r>
              <a:rPr lang="en-GB" smtClean="0">
                <a:latin typeface="Arial" charset="0"/>
                <a:cs typeface="Arial" charset="0"/>
              </a:rPr>
              <a:t>Useful tools</a:t>
            </a:r>
          </a:p>
        </p:txBody>
      </p:sp>
      <p:sp>
        <p:nvSpPr>
          <p:cNvPr id="44034" name="Content Placeholder 2"/>
          <p:cNvSpPr>
            <a:spLocks noGrp="1"/>
          </p:cNvSpPr>
          <p:nvPr>
            <p:ph idx="4294967295"/>
          </p:nvPr>
        </p:nvSpPr>
        <p:spPr>
          <a:xfrm>
            <a:off x="468313" y="1628775"/>
            <a:ext cx="8229600" cy="4276725"/>
          </a:xfrm>
        </p:spPr>
        <p:txBody>
          <a:bodyPr/>
          <a:lstStyle/>
          <a:p>
            <a:r>
              <a:rPr lang="en-GB" smtClean="0">
                <a:latin typeface="Arial" charset="0"/>
                <a:cs typeface="Arial" charset="0"/>
              </a:rPr>
              <a:t>Interim Advice Note 189/16 (Draft)</a:t>
            </a:r>
          </a:p>
          <a:p>
            <a:pPr lvl="1"/>
            <a:r>
              <a:rPr lang="en-GB" sz="2000" smtClean="0">
                <a:latin typeface="Arial" charset="0"/>
                <a:cs typeface="Arial" charset="0"/>
              </a:rPr>
              <a:t>Guidance on managing fatigue</a:t>
            </a:r>
          </a:p>
          <a:p>
            <a:r>
              <a:rPr lang="en-GB" smtClean="0">
                <a:latin typeface="Arial" charset="0"/>
                <a:cs typeface="Arial" charset="0"/>
              </a:rPr>
              <a:t>Worked scenario’s</a:t>
            </a:r>
          </a:p>
          <a:p>
            <a:pPr lvl="1"/>
            <a:r>
              <a:rPr lang="en-GB" sz="2000" smtClean="0">
                <a:latin typeface="Arial" charset="0"/>
                <a:cs typeface="Arial" charset="0"/>
              </a:rPr>
              <a:t>Examples of night/shift work patterns complying with the HSE fatigue tool</a:t>
            </a:r>
          </a:p>
          <a:p>
            <a:r>
              <a:rPr lang="en-GB" smtClean="0">
                <a:latin typeface="Arial" charset="0"/>
                <a:cs typeface="Arial" charset="0"/>
              </a:rPr>
              <a:t>Handouts</a:t>
            </a:r>
          </a:p>
          <a:p>
            <a:r>
              <a:rPr lang="en-GB" smtClean="0">
                <a:latin typeface="Arial" charset="0"/>
                <a:cs typeface="Arial" charset="0"/>
              </a:rPr>
              <a:t>Video  </a:t>
            </a:r>
          </a:p>
          <a:p>
            <a:pPr>
              <a:buFont typeface="Wingdings" pitchFamily="2" charset="2"/>
              <a:buNone/>
            </a:pPr>
            <a:r>
              <a:rPr lang="en-GB" sz="2000" smtClean="0">
                <a:latin typeface="Arial" charset="0"/>
                <a:cs typeface="Arial" charset="0"/>
                <a:hlinkClick r:id="rId3"/>
              </a:rPr>
              <a:t>https://www.youtube.com/watch?v=kCwho-anEOI</a:t>
            </a:r>
            <a:endParaRPr lang="en-GB" sz="2000" smtClean="0">
              <a:latin typeface="Arial" charset="0"/>
              <a:cs typeface="Arial" charset="0"/>
            </a:endParaRPr>
          </a:p>
          <a:p>
            <a:pPr>
              <a:buFont typeface="Wingdings" pitchFamily="2" charset="2"/>
              <a:buNone/>
            </a:pPr>
            <a:r>
              <a:rPr lang="en-GB" sz="2000" smtClean="0">
                <a:latin typeface="Arial" charset="0"/>
                <a:cs typeface="Arial" charset="0"/>
                <a:hlinkClick r:id="rId4"/>
              </a:rPr>
              <a:t>https://www.youtube.com/watch?v=gDyRhw28pus</a:t>
            </a:r>
            <a:endParaRPr lang="en-GB" sz="2000" smtClean="0">
              <a:latin typeface="Arial" charset="0"/>
              <a:cs typeface="Arial" charset="0"/>
            </a:endParaRPr>
          </a:p>
          <a:p>
            <a:pPr>
              <a:buFont typeface="Wingdings" pitchFamily="2" charset="2"/>
              <a:buNone/>
            </a:pPr>
            <a:r>
              <a:rPr lang="en-GB" sz="2000" smtClean="0">
                <a:latin typeface="Arial" charset="0"/>
                <a:cs typeface="Arial" charset="0"/>
                <a:hlinkClick r:id="rId5"/>
              </a:rPr>
              <a:t>https://www.youtube.com/watch?v=PfA6NpQWI9I</a:t>
            </a:r>
            <a:endParaRPr lang="en-GB" sz="2000" smtClean="0">
              <a:latin typeface="Arial" charset="0"/>
              <a:cs typeface="Arial" charset="0"/>
            </a:endParaRPr>
          </a:p>
        </p:txBody>
      </p:sp>
      <p:sp>
        <p:nvSpPr>
          <p:cNvPr id="44035" name="Content Placeholder 2"/>
          <p:cNvSpPr>
            <a:spLocks/>
          </p:cNvSpPr>
          <p:nvPr/>
        </p:nvSpPr>
        <p:spPr bwMode="auto">
          <a:xfrm>
            <a:off x="468313" y="1628775"/>
            <a:ext cx="8229600" cy="4276725"/>
          </a:xfrm>
          <a:prstGeom prst="rect">
            <a:avLst/>
          </a:prstGeom>
          <a:noFill/>
          <a:ln w="9525">
            <a:noFill/>
            <a:miter lim="800000"/>
            <a:headEnd/>
            <a:tailEnd/>
          </a:ln>
        </p:spPr>
        <p:txBody>
          <a:bodyPr/>
          <a:lstStyle/>
          <a:p>
            <a:pPr marL="342900" indent="-342900" eaLnBrk="0" hangingPunct="0">
              <a:spcBef>
                <a:spcPct val="20000"/>
              </a:spcBef>
              <a:buFont typeface="Wingdings" pitchFamily="2" charset="2"/>
              <a:buChar char="§"/>
            </a:pPr>
            <a:r>
              <a:rPr lang="en-GB" sz="3200">
                <a:solidFill>
                  <a:srgbClr val="404040"/>
                </a:solidFill>
              </a:rPr>
              <a:t>Interim Advice Note 189/16 (Draft)</a:t>
            </a:r>
          </a:p>
          <a:p>
            <a:pPr marL="742950" lvl="1" indent="-285750" eaLnBrk="0" hangingPunct="0">
              <a:spcBef>
                <a:spcPct val="20000"/>
              </a:spcBef>
              <a:buFont typeface="Arial" charset="0"/>
              <a:buChar char="–"/>
            </a:pPr>
            <a:r>
              <a:rPr lang="en-GB" sz="2000">
                <a:solidFill>
                  <a:srgbClr val="404040"/>
                </a:solidFill>
              </a:rPr>
              <a:t>Guidance on managing fatigue</a:t>
            </a:r>
          </a:p>
          <a:p>
            <a:pPr marL="342900" indent="-342900" eaLnBrk="0" hangingPunct="0">
              <a:spcBef>
                <a:spcPct val="20000"/>
              </a:spcBef>
              <a:buFont typeface="Wingdings" pitchFamily="2" charset="2"/>
              <a:buChar char="§"/>
            </a:pPr>
            <a:r>
              <a:rPr lang="en-GB" sz="3200">
                <a:solidFill>
                  <a:srgbClr val="404040"/>
                </a:solidFill>
              </a:rPr>
              <a:t>Worked scenario’s</a:t>
            </a:r>
          </a:p>
          <a:p>
            <a:pPr marL="742950" lvl="1" indent="-285750" eaLnBrk="0" hangingPunct="0">
              <a:spcBef>
                <a:spcPct val="20000"/>
              </a:spcBef>
              <a:buFont typeface="Arial" charset="0"/>
              <a:buChar char="–"/>
            </a:pPr>
            <a:r>
              <a:rPr lang="en-GB" sz="2000">
                <a:solidFill>
                  <a:srgbClr val="404040"/>
                </a:solidFill>
              </a:rPr>
              <a:t>Examples of night/shift work patterns complying with the HSE fatigue tool</a:t>
            </a:r>
          </a:p>
          <a:p>
            <a:pPr marL="342900" indent="-342900" eaLnBrk="0" hangingPunct="0">
              <a:spcBef>
                <a:spcPct val="20000"/>
              </a:spcBef>
              <a:buFont typeface="Wingdings" pitchFamily="2" charset="2"/>
              <a:buChar char="§"/>
            </a:pPr>
            <a:r>
              <a:rPr lang="en-GB" sz="3200">
                <a:solidFill>
                  <a:srgbClr val="404040"/>
                </a:solidFill>
              </a:rPr>
              <a:t>Handouts</a:t>
            </a:r>
          </a:p>
          <a:p>
            <a:pPr marL="342900" indent="-342900" eaLnBrk="0" hangingPunct="0">
              <a:spcBef>
                <a:spcPct val="20000"/>
              </a:spcBef>
              <a:buFont typeface="Wingdings" pitchFamily="2" charset="2"/>
              <a:buChar char="§"/>
            </a:pPr>
            <a:r>
              <a:rPr lang="en-GB" sz="3200">
                <a:solidFill>
                  <a:srgbClr val="404040"/>
                </a:solidFill>
              </a:rPr>
              <a:t>Video  </a:t>
            </a:r>
          </a:p>
          <a:p>
            <a:pPr marL="342900" indent="-342900" eaLnBrk="0" hangingPunct="0">
              <a:spcBef>
                <a:spcPct val="20000"/>
              </a:spcBef>
              <a:buFont typeface="Wingdings" pitchFamily="2" charset="2"/>
              <a:buNone/>
            </a:pPr>
            <a:r>
              <a:rPr lang="en-GB" sz="2000">
                <a:solidFill>
                  <a:srgbClr val="404040"/>
                </a:solidFill>
                <a:hlinkClick r:id="rId3"/>
              </a:rPr>
              <a:t>https://www.youtube.com/watch?v=kCwho-anEOI</a:t>
            </a:r>
            <a:endParaRPr lang="en-GB" sz="2000">
              <a:solidFill>
                <a:srgbClr val="404040"/>
              </a:solidFill>
            </a:endParaRPr>
          </a:p>
          <a:p>
            <a:pPr marL="342900" indent="-342900" eaLnBrk="0" hangingPunct="0">
              <a:spcBef>
                <a:spcPct val="20000"/>
              </a:spcBef>
              <a:buFont typeface="Wingdings" pitchFamily="2" charset="2"/>
              <a:buNone/>
            </a:pPr>
            <a:r>
              <a:rPr lang="en-GB" sz="2000">
                <a:solidFill>
                  <a:srgbClr val="404040"/>
                </a:solidFill>
                <a:hlinkClick r:id="rId4"/>
              </a:rPr>
              <a:t>https://www.youtube.com/watch?v=gDyRhw28pus</a:t>
            </a:r>
            <a:endParaRPr lang="en-GB" sz="2000">
              <a:solidFill>
                <a:srgbClr val="404040"/>
              </a:solidFill>
            </a:endParaRPr>
          </a:p>
          <a:p>
            <a:pPr marL="342900" indent="-342900" eaLnBrk="0" hangingPunct="0">
              <a:spcBef>
                <a:spcPct val="20000"/>
              </a:spcBef>
              <a:buFont typeface="Wingdings" pitchFamily="2" charset="2"/>
              <a:buNone/>
            </a:pPr>
            <a:r>
              <a:rPr lang="en-GB" sz="2000">
                <a:solidFill>
                  <a:srgbClr val="404040"/>
                </a:solidFill>
                <a:hlinkClick r:id="rId5"/>
              </a:rPr>
              <a:t>https://www.youtube.com/watch?v=PfA6NpQWI9I</a:t>
            </a:r>
            <a:endParaRPr lang="en-GB" sz="2000">
              <a:solidFill>
                <a:srgbClr val="40404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p:txBody>
          <a:bodyPr/>
          <a:lstStyle/>
          <a:p>
            <a:endParaRPr lang="en-GB" smtClean="0">
              <a:latin typeface="Arial" charset="0"/>
              <a:cs typeface="Arial" charset="0"/>
            </a:endParaRPr>
          </a:p>
        </p:txBody>
      </p:sp>
      <p:sp>
        <p:nvSpPr>
          <p:cNvPr id="46082" name="Content Placeholder 2"/>
          <p:cNvSpPr>
            <a:spLocks noGrp="1"/>
          </p:cNvSpPr>
          <p:nvPr>
            <p:ph idx="4294967295"/>
          </p:nvPr>
        </p:nvSpPr>
        <p:spPr/>
        <p:txBody>
          <a:bodyPr/>
          <a:lstStyle/>
          <a:p>
            <a:pPr algn="ctr">
              <a:buFont typeface="Wingdings" pitchFamily="2" charset="2"/>
              <a:buNone/>
            </a:pPr>
            <a:endParaRPr lang="en-GB" smtClean="0">
              <a:latin typeface="Arial" charset="0"/>
              <a:cs typeface="Arial" charset="0"/>
            </a:endParaRPr>
          </a:p>
          <a:p>
            <a:pPr algn="ctr">
              <a:buFont typeface="Wingdings" pitchFamily="2" charset="2"/>
              <a:buNone/>
            </a:pPr>
            <a:endParaRPr lang="en-GB" smtClean="0">
              <a:latin typeface="Arial" charset="0"/>
              <a:cs typeface="Arial" charset="0"/>
            </a:endParaRPr>
          </a:p>
          <a:p>
            <a:pPr algn="ctr">
              <a:buFont typeface="Wingdings" pitchFamily="2" charset="2"/>
              <a:buNone/>
            </a:pPr>
            <a:r>
              <a:rPr lang="en-GB" sz="7200" smtClean="0">
                <a:latin typeface="Arial" charset="0"/>
                <a:cs typeface="Arial" charset="0"/>
              </a:rPr>
              <a:t>Q&amp;A</a:t>
            </a:r>
          </a:p>
          <a:p>
            <a:endParaRPr lang="en-GB" smtClean="0">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p:txBody>
          <a:bodyPr/>
          <a:lstStyle/>
          <a:p>
            <a:r>
              <a:rPr lang="en-GB" smtClean="0">
                <a:latin typeface="Arial" charset="0"/>
                <a:cs typeface="Arial" charset="0"/>
              </a:rPr>
              <a:t>Agenda</a:t>
            </a:r>
          </a:p>
        </p:txBody>
      </p:sp>
      <p:sp>
        <p:nvSpPr>
          <p:cNvPr id="15362" name="Content Placeholder 2"/>
          <p:cNvSpPr>
            <a:spLocks noGrp="1"/>
          </p:cNvSpPr>
          <p:nvPr>
            <p:ph idx="4294967295"/>
          </p:nvPr>
        </p:nvSpPr>
        <p:spPr/>
        <p:txBody>
          <a:bodyPr/>
          <a:lstStyle/>
          <a:p>
            <a:r>
              <a:rPr lang="en-GB" smtClean="0">
                <a:latin typeface="Arial" charset="0"/>
                <a:cs typeface="Arial" charset="0"/>
              </a:rPr>
              <a:t>Description of Shift / Night Working</a:t>
            </a:r>
          </a:p>
          <a:p>
            <a:r>
              <a:rPr lang="en-GB" smtClean="0">
                <a:latin typeface="Arial" charset="0"/>
                <a:cs typeface="Arial" charset="0"/>
              </a:rPr>
              <a:t>Health effects</a:t>
            </a:r>
          </a:p>
          <a:p>
            <a:r>
              <a:rPr lang="en-GB" smtClean="0">
                <a:latin typeface="Arial" charset="0"/>
                <a:cs typeface="Arial" charset="0"/>
              </a:rPr>
              <a:t>Role and responsibilities</a:t>
            </a:r>
          </a:p>
          <a:p>
            <a:r>
              <a:rPr lang="en-GB" smtClean="0">
                <a:latin typeface="Arial" charset="0"/>
                <a:cs typeface="Arial" charset="0"/>
              </a:rPr>
              <a:t>Review</a:t>
            </a:r>
          </a:p>
          <a:p>
            <a:r>
              <a:rPr lang="en-GB" smtClean="0">
                <a:latin typeface="Arial" charset="0"/>
                <a:cs typeface="Arial" charset="0"/>
              </a:rPr>
              <a:t>Q&amp;A</a:t>
            </a:r>
          </a:p>
          <a:p>
            <a:r>
              <a:rPr lang="en-GB" smtClean="0">
                <a:latin typeface="Arial" charset="0"/>
                <a:cs typeface="Arial" charset="0"/>
              </a:rPr>
              <a:t>Useful tools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r>
              <a:rPr lang="en-GB" sz="3600" smtClean="0">
                <a:latin typeface="Arial" charset="0"/>
                <a:cs typeface="Arial" charset="0"/>
              </a:rPr>
              <a:t>Description of Shift / Night Working</a:t>
            </a:r>
          </a:p>
        </p:txBody>
      </p:sp>
      <p:sp>
        <p:nvSpPr>
          <p:cNvPr id="17410" name="Rectangle 3"/>
          <p:cNvSpPr>
            <a:spLocks noGrp="1"/>
          </p:cNvSpPr>
          <p:nvPr>
            <p:ph type="body" idx="4294967295"/>
          </p:nvPr>
        </p:nvSpPr>
        <p:spPr/>
        <p:txBody>
          <a:bodyPr/>
          <a:lstStyle/>
          <a:p>
            <a:r>
              <a:rPr lang="en-GB" sz="2800" dirty="0" smtClean="0">
                <a:latin typeface="Arial" charset="0"/>
                <a:cs typeface="Arial" charset="0"/>
              </a:rPr>
              <a:t>A work activity scheduled outside standard daytime hours, where there may be a handover of duty from one individual or work group to another</a:t>
            </a:r>
          </a:p>
          <a:p>
            <a:r>
              <a:rPr lang="en-GB" sz="2800" dirty="0" smtClean="0">
                <a:latin typeface="Arial" charset="0"/>
                <a:cs typeface="Arial" charset="0"/>
              </a:rPr>
              <a:t>Standard daytime hours are considered as: </a:t>
            </a:r>
          </a:p>
          <a:p>
            <a:pPr lvl="1"/>
            <a:r>
              <a:rPr lang="en-GB" sz="2400" smtClean="0">
                <a:latin typeface="Arial" charset="0"/>
                <a:cs typeface="Arial" charset="0"/>
              </a:rPr>
              <a:t>a work schedule involving an activity during the day, commonly for a period of eight </a:t>
            </a:r>
            <a:r>
              <a:rPr lang="en-GB" sz="2400" smtClean="0">
                <a:latin typeface="Arial" charset="0"/>
                <a:cs typeface="Arial" charset="0"/>
              </a:rPr>
              <a:t>hours </a:t>
            </a:r>
            <a:r>
              <a:rPr lang="en-GB" sz="2400" smtClean="0">
                <a:latin typeface="Arial" charset="0"/>
                <a:cs typeface="Arial" charset="0"/>
              </a:rPr>
              <a:t>between 7.00 am and 7.00 pm. </a:t>
            </a:r>
            <a:r>
              <a:rPr lang="en-GB" sz="2400" dirty="0" smtClean="0">
                <a:latin typeface="Arial" charset="0"/>
                <a:cs typeface="Arial" charset="0"/>
              </a:rPr>
              <a:t>There are usually two periods of work, one in the morning, the other in the afternoon, separated by a lunch-time break.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r>
              <a:rPr lang="en-GB" smtClean="0">
                <a:latin typeface="Arial" charset="0"/>
                <a:cs typeface="Arial" charset="0"/>
              </a:rPr>
              <a:t>Health effects</a:t>
            </a:r>
          </a:p>
        </p:txBody>
      </p:sp>
      <p:sp>
        <p:nvSpPr>
          <p:cNvPr id="19458" name="Content Placeholder 2"/>
          <p:cNvSpPr>
            <a:spLocks noGrp="1"/>
          </p:cNvSpPr>
          <p:nvPr>
            <p:ph idx="4294967295"/>
          </p:nvPr>
        </p:nvSpPr>
        <p:spPr/>
        <p:txBody>
          <a:bodyPr/>
          <a:lstStyle/>
          <a:p>
            <a:r>
              <a:rPr lang="en-GB" smtClean="0">
                <a:latin typeface="Arial" charset="0"/>
                <a:cs typeface="Arial" charset="0"/>
              </a:rPr>
              <a:t>Fatigue</a:t>
            </a:r>
          </a:p>
          <a:p>
            <a:pPr lvl="1"/>
            <a:r>
              <a:rPr lang="en-GB" smtClean="0">
                <a:latin typeface="Arial" charset="0"/>
                <a:cs typeface="Arial" charset="0"/>
              </a:rPr>
              <a:t>A physiological state of reduced mental or physical performance capability resulting from sleep loss or extended wakefulness, circadian phase or workload [mental and/or physical activity] that can impair alertness and ability to perform safety related duties.</a:t>
            </a:r>
          </a:p>
          <a:p>
            <a:pPr lvl="1"/>
            <a:endParaRPr lang="en-GB" smtClean="0">
              <a:latin typeface="Arial" charset="0"/>
              <a:cs typeface="Arial" charset="0"/>
            </a:endParaRPr>
          </a:p>
          <a:p>
            <a:endParaRPr lang="en-GB" smtClean="0">
              <a:latin typeface="Arial"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lstStyle/>
          <a:p>
            <a:r>
              <a:rPr lang="en-GB" smtClean="0">
                <a:latin typeface="Arial" charset="0"/>
                <a:cs typeface="Arial" charset="0"/>
              </a:rPr>
              <a:t>Health effects</a:t>
            </a:r>
          </a:p>
        </p:txBody>
      </p:sp>
      <p:sp>
        <p:nvSpPr>
          <p:cNvPr id="21506" name="Content Placeholder 2"/>
          <p:cNvSpPr>
            <a:spLocks noGrp="1"/>
          </p:cNvSpPr>
          <p:nvPr>
            <p:ph idx="4294967295"/>
          </p:nvPr>
        </p:nvSpPr>
        <p:spPr/>
        <p:txBody>
          <a:bodyPr/>
          <a:lstStyle/>
          <a:p>
            <a:pPr>
              <a:lnSpc>
                <a:spcPct val="90000"/>
              </a:lnSpc>
            </a:pPr>
            <a:r>
              <a:rPr lang="en-GB" sz="3000" smtClean="0">
                <a:latin typeface="Arial" charset="0"/>
                <a:cs typeface="Arial" charset="0"/>
              </a:rPr>
              <a:t>Sleep disturbance</a:t>
            </a:r>
          </a:p>
          <a:p>
            <a:pPr lvl="1">
              <a:lnSpc>
                <a:spcPct val="90000"/>
              </a:lnSpc>
            </a:pPr>
            <a:r>
              <a:rPr lang="en-GB" sz="2600" smtClean="0">
                <a:latin typeface="Arial" charset="0"/>
                <a:cs typeface="Arial" charset="0"/>
              </a:rPr>
              <a:t>Day sleep is usually lighter and shorter in duration and therefore less restorative than night sleep. It is more often disturbed because of warmer temperatures and daytime activity such as the phone ringing, noisy children or domestic responsibilities. While we can rearrange some external cues, for example meal times, it is difficult to control all influential sleep/wake cues, particularly daylight. For example exposure to bright light at dawn after a night shift may make you less inclined to sleep.</a:t>
            </a:r>
          </a:p>
          <a:p>
            <a:pPr lvl="1">
              <a:lnSpc>
                <a:spcPct val="90000"/>
              </a:lnSpc>
            </a:pPr>
            <a:endParaRPr lang="en-GB" sz="2600" smtClean="0">
              <a:latin typeface="Arial" charset="0"/>
              <a:cs typeface="Arial" charset="0"/>
            </a:endParaRPr>
          </a:p>
          <a:p>
            <a:pPr>
              <a:lnSpc>
                <a:spcPct val="90000"/>
              </a:lnSpc>
            </a:pPr>
            <a:endParaRPr lang="en-GB" sz="3000" smtClean="0">
              <a:latin typeface="Arial" charset="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p:txBody>
          <a:bodyPr/>
          <a:lstStyle/>
          <a:p>
            <a:r>
              <a:rPr lang="en-GB" smtClean="0">
                <a:latin typeface="Arial" charset="0"/>
                <a:cs typeface="Arial" charset="0"/>
              </a:rPr>
              <a:t>Health effects</a:t>
            </a:r>
          </a:p>
        </p:txBody>
      </p:sp>
      <p:sp>
        <p:nvSpPr>
          <p:cNvPr id="23554" name="Content Placeholder 2"/>
          <p:cNvSpPr>
            <a:spLocks noGrp="1"/>
          </p:cNvSpPr>
          <p:nvPr>
            <p:ph idx="4294967295"/>
          </p:nvPr>
        </p:nvSpPr>
        <p:spPr/>
        <p:txBody>
          <a:bodyPr/>
          <a:lstStyle/>
          <a:p>
            <a:r>
              <a:rPr lang="en-GB" smtClean="0">
                <a:latin typeface="Arial" charset="0"/>
                <a:cs typeface="Arial" charset="0"/>
              </a:rPr>
              <a:t>Circadian Cycle</a:t>
            </a:r>
          </a:p>
          <a:p>
            <a:pPr lvl="1"/>
            <a:r>
              <a:rPr lang="en-GB" smtClean="0">
                <a:latin typeface="Arial" charset="0"/>
                <a:cs typeface="Arial" charset="0"/>
              </a:rPr>
              <a:t>A night shift worker essentially reverses their circadian cycle, aiming to sleep during the daytime hours and work during the night time hours. This causes a variety of metabolic and hormonal problems, including heart disease, diabetes and depression.</a:t>
            </a:r>
          </a:p>
          <a:p>
            <a:endParaRPr lang="en-GB" smtClean="0">
              <a:latin typeface="Arial"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lstStyle/>
          <a:p>
            <a:endParaRPr lang="en-GB" smtClean="0">
              <a:latin typeface="Arial" charset="0"/>
              <a:cs typeface="Arial" charset="0"/>
            </a:endParaRPr>
          </a:p>
        </p:txBody>
      </p:sp>
      <p:sp>
        <p:nvSpPr>
          <p:cNvPr id="25602" name="Content Placeholder 2"/>
          <p:cNvSpPr>
            <a:spLocks noGrp="1"/>
          </p:cNvSpPr>
          <p:nvPr>
            <p:ph idx="4294967295"/>
          </p:nvPr>
        </p:nvSpPr>
        <p:spPr/>
        <p:txBody>
          <a:bodyPr/>
          <a:lstStyle/>
          <a:p>
            <a:endParaRPr lang="en-GB" smtClean="0">
              <a:latin typeface="Arial" charset="0"/>
              <a:cs typeface="Arial" charset="0"/>
            </a:endParaRPr>
          </a:p>
        </p:txBody>
      </p:sp>
      <p:pic>
        <p:nvPicPr>
          <p:cNvPr id="25603" name="Picture 6" descr="I10-67-circadianclock"/>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lstStyle/>
          <a:p>
            <a:r>
              <a:rPr lang="en-GB" smtClean="0">
                <a:latin typeface="Arial" charset="0"/>
                <a:cs typeface="Arial" charset="0"/>
              </a:rPr>
              <a:t>Health effects</a:t>
            </a:r>
          </a:p>
        </p:txBody>
      </p:sp>
      <p:sp>
        <p:nvSpPr>
          <p:cNvPr id="27650" name="Content Placeholder 2"/>
          <p:cNvSpPr>
            <a:spLocks noGrp="1"/>
          </p:cNvSpPr>
          <p:nvPr>
            <p:ph idx="4294967295"/>
          </p:nvPr>
        </p:nvSpPr>
        <p:spPr/>
        <p:txBody>
          <a:bodyPr/>
          <a:lstStyle/>
          <a:p>
            <a:r>
              <a:rPr lang="en-GB" smtClean="0">
                <a:latin typeface="Arial" charset="0"/>
                <a:cs typeface="Arial" charset="0"/>
              </a:rPr>
              <a:t>Lack of Sunlight</a:t>
            </a:r>
          </a:p>
          <a:p>
            <a:pPr lvl="1"/>
            <a:r>
              <a:rPr lang="en-GB" smtClean="0">
                <a:latin typeface="Arial" charset="0"/>
                <a:cs typeface="Arial" charset="0"/>
              </a:rPr>
              <a:t>Sunlight helps to regulate blood flow to the brain, along with levels of serotonin and melatonin in the body plus it supplies us with vitamin D. Night shift workers commonly do not experience much sunlight, which often results in unbalanced levels of these hormones, resulting in depression, anxiety, and loss of energy.</a:t>
            </a:r>
          </a:p>
          <a:p>
            <a:endParaRPr lang="en-GB" smtClean="0">
              <a:latin typeface="Arial" charset="0"/>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p:txBody>
          <a:bodyPr/>
          <a:lstStyle/>
          <a:p>
            <a:r>
              <a:rPr lang="en-GB" smtClean="0">
                <a:latin typeface="Arial" charset="0"/>
                <a:cs typeface="Arial" charset="0"/>
              </a:rPr>
              <a:t>Health effects</a:t>
            </a:r>
          </a:p>
        </p:txBody>
      </p:sp>
      <p:sp>
        <p:nvSpPr>
          <p:cNvPr id="29698" name="Content Placeholder 2"/>
          <p:cNvSpPr>
            <a:spLocks noGrp="1"/>
          </p:cNvSpPr>
          <p:nvPr>
            <p:ph idx="4294967295"/>
          </p:nvPr>
        </p:nvSpPr>
        <p:spPr/>
        <p:txBody>
          <a:bodyPr/>
          <a:lstStyle/>
          <a:p>
            <a:r>
              <a:rPr lang="en-GB" smtClean="0">
                <a:latin typeface="Arial" charset="0"/>
                <a:cs typeface="Arial" charset="0"/>
              </a:rPr>
              <a:t>Insomnia</a:t>
            </a:r>
          </a:p>
          <a:p>
            <a:pPr lvl="1"/>
            <a:r>
              <a:rPr lang="en-GB" smtClean="0">
                <a:latin typeface="Arial" charset="0"/>
                <a:cs typeface="Arial" charset="0"/>
              </a:rPr>
              <a:t>As they adjust into their new schedules, workers on the night shift commonly experience bouts of insomnia or difficulty sleeping. Unfortunately, frequent insomnia is a precursor for depression; the workers may feel as though they will never adjust to the new schedule and feel exhausted during most of their waking hours.</a:t>
            </a:r>
          </a:p>
          <a:p>
            <a:endParaRPr lang="en-GB" smtClean="0">
              <a:latin typeface="Arial" charset="0"/>
              <a:cs typeface="Arial"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1169</TotalTime>
  <Words>1536</Words>
  <Application>Microsoft Office PowerPoint</Application>
  <PresentationFormat>On-screen Show (4:3)</PresentationFormat>
  <Paragraphs>120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Working at Night</vt:lpstr>
      <vt:lpstr>Agenda</vt:lpstr>
      <vt:lpstr>Description of Shift / Night Working</vt:lpstr>
      <vt:lpstr>Health effects</vt:lpstr>
      <vt:lpstr>Health effects</vt:lpstr>
      <vt:lpstr>Health effects</vt:lpstr>
      <vt:lpstr>PowerPoint Presentation</vt:lpstr>
      <vt:lpstr>Health effects</vt:lpstr>
      <vt:lpstr>Health effects</vt:lpstr>
      <vt:lpstr>Health effects</vt:lpstr>
      <vt:lpstr>Role and responsibility</vt:lpstr>
      <vt:lpstr>Role and responsibility</vt:lpstr>
      <vt:lpstr>Role and responsibility</vt:lpstr>
      <vt:lpstr>Role and responsibility</vt:lpstr>
      <vt:lpstr>Review</vt:lpstr>
      <vt:lpstr>Review</vt:lpstr>
      <vt:lpstr>Useful tools</vt:lpstr>
      <vt:lpstr>PowerPoint Presentation</vt:lpstr>
    </vt:vector>
  </TitlesOfParts>
  <Company>Highways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Dalby, Adrian</dc:creator>
  <cp:lastModifiedBy>STREET, RICHARD</cp:lastModifiedBy>
  <cp:revision>52</cp:revision>
  <dcterms:created xsi:type="dcterms:W3CDTF">2015-02-26T12:55:51Z</dcterms:created>
  <dcterms:modified xsi:type="dcterms:W3CDTF">2016-02-23T10:19:02Z</dcterms:modified>
</cp:coreProperties>
</file>