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83" r:id="rId3"/>
    <p:sldMasterId id="2147483684" r:id="rId4"/>
    <p:sldMasterId id="2147483685" r:id="rId5"/>
  </p:sldMasterIdLst>
  <p:notesMasterIdLst>
    <p:notesMasterId r:id="rId10"/>
  </p:notesMasterIdLst>
  <p:handoutMasterIdLst>
    <p:handoutMasterId r:id="rId11"/>
  </p:handoutMasterIdLst>
  <p:sldIdLst>
    <p:sldId id="545" r:id="rId6"/>
    <p:sldId id="546" r:id="rId7"/>
    <p:sldId id="547" r:id="rId8"/>
    <p:sldId id="544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69273" autoAdjust="0"/>
  </p:normalViewPr>
  <p:slideViewPr>
    <p:cSldViewPr snapToGrid="0">
      <p:cViewPr varScale="1">
        <p:scale>
          <a:sx n="79" d="100"/>
          <a:sy n="79" d="100"/>
        </p:scale>
        <p:origin x="229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9BEE238-905C-4260-98A4-E68C0A0F27D1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A2F4564-513C-42D9-8F36-5163F4D3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9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CDBCBE36-B3AC-4DBE-8E71-084D689198B7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E57B07AB-A4E5-40B9-8A7A-8A853D1C3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6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131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9974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3816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7658" indent="-2369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CB904B-36E8-420C-8F19-D20706E650B5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450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aim of the Working Group is to produce a guidance document</a:t>
            </a:r>
          </a:p>
          <a:p>
            <a:r>
              <a:rPr lang="en-GB" dirty="0"/>
              <a:t>The guidance should inform Clients, Architects, Permanent Works Designers, Temporary Works Designers and Contractors </a:t>
            </a:r>
          </a:p>
          <a:p>
            <a:r>
              <a:rPr lang="en-GB" dirty="0"/>
              <a:t>The guidance should cover the constructability of Permanent Works and the associated Temporary Works</a:t>
            </a:r>
          </a:p>
          <a:p>
            <a:r>
              <a:rPr lang="en-GB" dirty="0"/>
              <a:t>The aims of the guidance is to improve safety, reducing carbon content and reducing costs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8B1652-8840-40BD-8232-C76A6F2E555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48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72" y="306149"/>
            <a:ext cx="1273468" cy="804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0072" y="1186510"/>
            <a:ext cx="1271250" cy="1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4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0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9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5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0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4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6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0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5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48"/>
            <a:ext cx="9144000" cy="628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9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0" r:id="rId3"/>
    <p:sldLayoutId id="2147483676" r:id="rId4"/>
    <p:sldLayoutId id="2147483681" r:id="rId5"/>
    <p:sldLayoutId id="2147483687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6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5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50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WG25</a:t>
            </a:r>
            <a:br>
              <a:rPr lang="en-GB" altLang="en-US" dirty="0"/>
            </a:br>
            <a:r>
              <a:rPr lang="en-GB" altLang="en-US" dirty="0"/>
              <a:t>Constructability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/>
              <a:t>Temporary Works Forum</a:t>
            </a:r>
          </a:p>
          <a:p>
            <a:pPr>
              <a:defRPr/>
            </a:pPr>
            <a:r>
              <a:rPr lang="en-GB" dirty="0"/>
              <a:t>Working Group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78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Aims of the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Produce a guidance document</a:t>
            </a:r>
          </a:p>
          <a:p>
            <a:endParaRPr lang="en-GB" sz="2400" dirty="0"/>
          </a:p>
          <a:p>
            <a:r>
              <a:rPr lang="en-GB" sz="2400" dirty="0"/>
              <a:t>For Clients, Architects, Permanent Works Designers, Temporary Works Designers and Contractors </a:t>
            </a:r>
          </a:p>
          <a:p>
            <a:endParaRPr lang="en-GB" sz="2400" dirty="0"/>
          </a:p>
          <a:p>
            <a:r>
              <a:rPr lang="en-GB" sz="2400" dirty="0"/>
              <a:t>Covering the constructability of Permanent Works and the associated Temporary Works</a:t>
            </a:r>
          </a:p>
          <a:p>
            <a:endParaRPr lang="en-GB" sz="2400" dirty="0"/>
          </a:p>
          <a:p>
            <a:r>
              <a:rPr lang="en-GB" sz="2400" dirty="0"/>
              <a:t>Aims to improve safety, reduce carbon content and reduce  costs </a:t>
            </a:r>
          </a:p>
        </p:txBody>
      </p:sp>
    </p:spTree>
    <p:extLst>
      <p:ext uri="{BB962C8B-B14F-4D97-AF65-F5344CB8AC3E}">
        <p14:creationId xmlns:p14="http://schemas.microsoft.com/office/powerpoint/2010/main" val="388108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Clients</a:t>
            </a:r>
          </a:p>
          <a:p>
            <a:pPr lvl="1"/>
            <a:r>
              <a:rPr lang="en-GB" sz="1600" dirty="0"/>
              <a:t>Chris Maher, </a:t>
            </a:r>
            <a:r>
              <a:rPr lang="en-GB" sz="1600" i="1" dirty="0"/>
              <a:t>Highways England</a:t>
            </a:r>
          </a:p>
          <a:p>
            <a:pPr lvl="1"/>
            <a:r>
              <a:rPr lang="en-GB" sz="1600" dirty="0"/>
              <a:t>Steve Williams, </a:t>
            </a:r>
            <a:r>
              <a:rPr lang="en-GB" sz="1600" i="1" dirty="0"/>
              <a:t>Network Rail</a:t>
            </a:r>
          </a:p>
          <a:p>
            <a:r>
              <a:rPr lang="en-GB" sz="2000" dirty="0"/>
              <a:t>Permanent Works Designers</a:t>
            </a:r>
          </a:p>
          <a:p>
            <a:pPr lvl="1"/>
            <a:r>
              <a:rPr lang="en-GB" sz="1600" dirty="0"/>
              <a:t>Tim Bowes, </a:t>
            </a:r>
            <a:r>
              <a:rPr lang="en-GB" sz="1600" i="1" dirty="0"/>
              <a:t>Atkins</a:t>
            </a:r>
          </a:p>
          <a:p>
            <a:pPr lvl="1"/>
            <a:r>
              <a:rPr lang="en-GB" sz="1600" dirty="0"/>
              <a:t>Andrew Finch, </a:t>
            </a:r>
            <a:r>
              <a:rPr lang="en-GB" sz="1600" i="1" dirty="0"/>
              <a:t>Jacobs</a:t>
            </a:r>
          </a:p>
          <a:p>
            <a:pPr lvl="1"/>
            <a:r>
              <a:rPr lang="en-GB" sz="1600" dirty="0"/>
              <a:t>John </a:t>
            </a:r>
            <a:r>
              <a:rPr lang="en-GB" sz="1600" dirty="0" err="1"/>
              <a:t>Winson</a:t>
            </a:r>
            <a:r>
              <a:rPr lang="en-GB" sz="1600" dirty="0"/>
              <a:t>, </a:t>
            </a:r>
            <a:r>
              <a:rPr lang="en-GB" sz="1600" i="1" dirty="0"/>
              <a:t>Atkins</a:t>
            </a:r>
          </a:p>
          <a:p>
            <a:r>
              <a:rPr lang="en-GB" sz="2000" dirty="0"/>
              <a:t>Contractors</a:t>
            </a:r>
          </a:p>
          <a:p>
            <a:pPr lvl="1"/>
            <a:r>
              <a:rPr lang="en-GB" sz="1600" dirty="0"/>
              <a:t>Nick Boyle, </a:t>
            </a:r>
            <a:r>
              <a:rPr lang="en-GB" sz="1600" i="1" dirty="0"/>
              <a:t>Balfour Beatty</a:t>
            </a:r>
          </a:p>
          <a:p>
            <a:pPr lvl="1"/>
            <a:r>
              <a:rPr lang="en-GB" sz="1600" dirty="0" err="1"/>
              <a:t>Aleksander</a:t>
            </a:r>
            <a:r>
              <a:rPr lang="en-GB" sz="1600" dirty="0"/>
              <a:t> </a:t>
            </a:r>
            <a:r>
              <a:rPr lang="en-GB" sz="1600" dirty="0" err="1"/>
              <a:t>Widernik</a:t>
            </a:r>
            <a:r>
              <a:rPr lang="en-GB" sz="1600" dirty="0"/>
              <a:t>, </a:t>
            </a:r>
            <a:r>
              <a:rPr lang="en-GB" sz="1600" i="1" dirty="0" err="1"/>
              <a:t>Lendlease</a:t>
            </a:r>
            <a:r>
              <a:rPr lang="en-GB" sz="1600" i="1" dirty="0"/>
              <a:t> Construction</a:t>
            </a:r>
          </a:p>
          <a:p>
            <a:pPr lvl="1"/>
            <a:r>
              <a:rPr lang="en-GB" sz="1600" dirty="0"/>
              <a:t>Rob Williams, </a:t>
            </a:r>
            <a:r>
              <a:rPr lang="en-GB" sz="1600" i="1" dirty="0"/>
              <a:t>Murphy Group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880360" y="1830794"/>
            <a:ext cx="3886200" cy="4351338"/>
          </a:xfrm>
        </p:spPr>
        <p:txBody>
          <a:bodyPr>
            <a:normAutofit/>
          </a:bodyPr>
          <a:lstStyle/>
          <a:p>
            <a:r>
              <a:rPr lang="en-GB" sz="2000" dirty="0"/>
              <a:t>Temporary Works Designers</a:t>
            </a:r>
          </a:p>
          <a:p>
            <a:pPr lvl="1"/>
            <a:r>
              <a:rPr lang="en-GB" sz="1600" dirty="0"/>
              <a:t>Tim </a:t>
            </a:r>
            <a:r>
              <a:rPr lang="en-GB" sz="1600" dirty="0" err="1"/>
              <a:t>Lohmann</a:t>
            </a:r>
            <a:r>
              <a:rPr lang="en-GB" sz="1600" dirty="0"/>
              <a:t>, </a:t>
            </a:r>
            <a:r>
              <a:rPr lang="en-GB" sz="1600" i="1" dirty="0"/>
              <a:t>Wentworth House Partnership</a:t>
            </a:r>
          </a:p>
          <a:p>
            <a:pPr lvl="1"/>
            <a:r>
              <a:rPr lang="en-GB" sz="1600" dirty="0"/>
              <a:t>Malachy Ryan, </a:t>
            </a:r>
            <a:r>
              <a:rPr lang="en-GB" sz="1600" i="1" dirty="0"/>
              <a:t>Alan White Design</a:t>
            </a:r>
          </a:p>
          <a:p>
            <a:pPr lvl="1"/>
            <a:r>
              <a:rPr lang="en-GB" sz="1600" dirty="0"/>
              <a:t>Jim Tod, </a:t>
            </a:r>
            <a:r>
              <a:rPr lang="en-GB" sz="1600" i="1" dirty="0"/>
              <a:t>Tony Gee</a:t>
            </a:r>
          </a:p>
          <a:p>
            <a:r>
              <a:rPr lang="en-GB" sz="2000" dirty="0"/>
              <a:t>Independent Temporary Works Specialists</a:t>
            </a:r>
          </a:p>
          <a:p>
            <a:pPr lvl="1"/>
            <a:r>
              <a:rPr lang="en-GB" sz="1600" dirty="0"/>
              <a:t>Chris </a:t>
            </a:r>
            <a:r>
              <a:rPr lang="en-GB" sz="1600" dirty="0" err="1"/>
              <a:t>Bennion</a:t>
            </a:r>
            <a:endParaRPr lang="en-GB" sz="1600" dirty="0"/>
          </a:p>
          <a:p>
            <a:pPr lvl="1"/>
            <a:r>
              <a:rPr lang="en-GB" sz="1600" dirty="0"/>
              <a:t>David Thomas</a:t>
            </a:r>
          </a:p>
          <a:p>
            <a:pPr lvl="1"/>
            <a:r>
              <a:rPr lang="en-GB" sz="1600" dirty="0"/>
              <a:t>Mike Webster</a:t>
            </a:r>
          </a:p>
          <a:p>
            <a:pPr marL="228600" lvl="1">
              <a:spcBef>
                <a:spcPts val="1000"/>
              </a:spcBef>
            </a:pPr>
            <a:r>
              <a:rPr lang="en-GB" sz="2000" dirty="0"/>
              <a:t>To be confirmed</a:t>
            </a:r>
          </a:p>
          <a:p>
            <a:pPr lvl="1"/>
            <a:r>
              <a:rPr lang="en-GB" sz="1600" dirty="0"/>
              <a:t>Transport for London</a:t>
            </a:r>
          </a:p>
          <a:p>
            <a:pPr lvl="1"/>
            <a:r>
              <a:rPr lang="en-GB" sz="1600" dirty="0"/>
              <a:t>Knights Architects</a:t>
            </a:r>
          </a:p>
          <a:p>
            <a:pPr lvl="1"/>
            <a:r>
              <a:rPr lang="en-GB" sz="1600" dirty="0" err="1"/>
              <a:t>Arcadis</a:t>
            </a:r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600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Stage 1 </a:t>
            </a:r>
          </a:p>
          <a:p>
            <a:r>
              <a:rPr lang="en-GB" sz="2400" dirty="0"/>
              <a:t>December 19/January 20 – Appoint members, background work  </a:t>
            </a:r>
          </a:p>
          <a:p>
            <a:r>
              <a:rPr lang="en-GB" sz="2400" dirty="0"/>
              <a:t>February 20 – Workshop</a:t>
            </a:r>
          </a:p>
          <a:p>
            <a:r>
              <a:rPr lang="en-GB" sz="2400" dirty="0"/>
              <a:t>April 20 – First draft, issue, obtain comments</a:t>
            </a:r>
          </a:p>
          <a:p>
            <a:r>
              <a:rPr lang="en-GB" sz="2400" dirty="0"/>
              <a:t>June 20 -  Redraft, </a:t>
            </a:r>
          </a:p>
          <a:p>
            <a:r>
              <a:rPr lang="en-GB" sz="2400" dirty="0"/>
              <a:t>July/August 20 - Publish</a:t>
            </a:r>
          </a:p>
          <a:p>
            <a:r>
              <a:rPr lang="en-GB" sz="2400" dirty="0"/>
              <a:t>August 20 - Decide what else needs to be done</a:t>
            </a:r>
          </a:p>
          <a:p>
            <a:r>
              <a:rPr lang="en-GB" sz="2400" dirty="0"/>
              <a:t>Plan Stage 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62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neral 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" id="{2A068D81-9859-4778-BF48-093CB1B1417D}" vid="{1FB52035-7DAB-436A-BBAE-E610F7ACBE6F}"/>
    </a:ext>
  </a:extLst>
</a:theme>
</file>

<file path=ppt/theme/theme2.xml><?xml version="1.0" encoding="utf-8"?>
<a:theme xmlns:a="http://schemas.openxmlformats.org/drawingml/2006/main" name="Rai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" id="{2A068D81-9859-4778-BF48-093CB1B1417D}" vid="{FCAB508D-F46B-4F63-B35E-0F80B1A61C2A}"/>
    </a:ext>
  </a:extLst>
</a:theme>
</file>

<file path=ppt/theme/theme3.xml><?xml version="1.0" encoding="utf-8"?>
<a:theme xmlns:a="http://schemas.openxmlformats.org/drawingml/2006/main" name="highway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" id="{2A068D81-9859-4778-BF48-093CB1B1417D}" vid="{617D404A-745C-4E77-82C8-B966ED02A825}"/>
    </a:ext>
  </a:extLst>
</a:theme>
</file>

<file path=ppt/theme/theme4.xml><?xml version="1.0" encoding="utf-8"?>
<a:theme xmlns:a="http://schemas.openxmlformats.org/drawingml/2006/main" name="Pow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" id="{2A068D81-9859-4778-BF48-093CB1B1417D}" vid="{4873D9C4-2C3F-40DA-A37D-DD960DF3E720}"/>
    </a:ext>
  </a:extLst>
</a:theme>
</file>

<file path=ppt/theme/theme5.xml><?xml version="1.0" encoding="utf-8"?>
<a:theme xmlns:a="http://schemas.openxmlformats.org/drawingml/2006/main" name="Mari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" id="{2A068D81-9859-4778-BF48-093CB1B1417D}" vid="{51DB8224-422B-40A4-A3EE-724AE167395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Highways England Presentation</Template>
  <TotalTime>1727</TotalTime>
  <Words>248</Words>
  <Application>Microsoft Office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General </vt:lpstr>
      <vt:lpstr>Rail</vt:lpstr>
      <vt:lpstr>highways</vt:lpstr>
      <vt:lpstr>Power</vt:lpstr>
      <vt:lpstr>Marine</vt:lpstr>
      <vt:lpstr>WG25 Constructability</vt:lpstr>
      <vt:lpstr>Aims of the Working Group</vt:lpstr>
      <vt:lpstr>Participants</vt:lpstr>
      <vt:lpstr>Timetable</vt:lpstr>
    </vt:vector>
  </TitlesOfParts>
  <Company>Tony Gee and Partners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Tod</dc:creator>
  <cp:lastModifiedBy>Potter, Doug</cp:lastModifiedBy>
  <cp:revision>103</cp:revision>
  <cp:lastPrinted>2019-06-05T14:31:34Z</cp:lastPrinted>
  <dcterms:created xsi:type="dcterms:W3CDTF">2018-11-28T11:31:15Z</dcterms:created>
  <dcterms:modified xsi:type="dcterms:W3CDTF">2020-01-14T14:26:01Z</dcterms:modified>
</cp:coreProperties>
</file>