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70" r:id="rId3"/>
    <p:sldId id="259" r:id="rId4"/>
    <p:sldId id="271" r:id="rId5"/>
    <p:sldId id="258" r:id="rId6"/>
    <p:sldId id="268" r:id="rId7"/>
    <p:sldId id="261" r:id="rId8"/>
    <p:sldId id="265" r:id="rId9"/>
    <p:sldId id="263" r:id="rId10"/>
    <p:sldId id="274" r:id="rId11"/>
    <p:sldId id="262" r:id="rId12"/>
    <p:sldId id="26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C6442-5975-460E-8947-4158A25FFDA7}" type="datetimeFigureOut">
              <a:rPr lang="en-GB" smtClean="0"/>
              <a:t>07/10/2022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D3A48-A8A7-412D-BA44-FA10A233D382}" type="slidenum">
              <a:rPr lang="en-GB" smtClean="0"/>
              <a:t>‹#›</a:t>
            </a:fld>
            <a:endParaRPr lang="en-GB"/>
          </a:p>
        </p:txBody>
      </p:sp>
    </p:spTree>
    <p:extLst>
      <p:ext uri="{BB962C8B-B14F-4D97-AF65-F5344CB8AC3E}">
        <p14:creationId xmlns:p14="http://schemas.microsoft.com/office/powerpoint/2010/main" val="268645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8BD2D3FD-3E03-4852-BE96-D5D9ECD6B1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00843059-B02D-4477-95AB-D2746069B6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a:extLst>
              <a:ext uri="{FF2B5EF4-FFF2-40B4-BE49-F238E27FC236}">
                <a16:creationId xmlns:a16="http://schemas.microsoft.com/office/drawing/2014/main" id="{C16D17E9-53F9-44D8-A07A-6B9F1989C7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0793BB-18B6-4521-9B17-3EA123661C3D}"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survey indicated that respondents agreed that design risk management was improving as the project progressed from feasibility (40%) through concept design (58%) to detailed design (69%).  At the construction stage, the level of agreement remained at a similar level (67%).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44739C-34E2-48C6-A264-C1EA8D294C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53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44739C-34E2-48C6-A264-C1EA8D294C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53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CD92-DBD8-450E-91B5-A3DAA2F96A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4ABEFF-BBB9-494F-8EAB-F0C6FE05B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139913-D4EA-47E1-83A6-051E9F8F2603}"/>
              </a:ext>
            </a:extLst>
          </p:cNvPr>
          <p:cNvSpPr>
            <a:spLocks noGrp="1"/>
          </p:cNvSpPr>
          <p:nvPr>
            <p:ph type="dt" sz="half" idx="10"/>
          </p:nvPr>
        </p:nvSpPr>
        <p:spPr/>
        <p:txBody>
          <a:bodyPr/>
          <a:lstStyle/>
          <a:p>
            <a:fld id="{8BA95742-247C-42E3-A760-69ABB07C4E7B}" type="datetimeFigureOut">
              <a:rPr lang="en-GB" smtClean="0"/>
              <a:t>07/10/2022</a:t>
            </a:fld>
            <a:endParaRPr lang="en-GB"/>
          </a:p>
        </p:txBody>
      </p:sp>
      <p:sp>
        <p:nvSpPr>
          <p:cNvPr id="5" name="Footer Placeholder 4">
            <a:extLst>
              <a:ext uri="{FF2B5EF4-FFF2-40B4-BE49-F238E27FC236}">
                <a16:creationId xmlns:a16="http://schemas.microsoft.com/office/drawing/2014/main" id="{F418B9D9-F939-4629-937E-ED2BA4CD5E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6DF00-9FAC-43AF-BD72-964FB8B291B7}"/>
              </a:ext>
            </a:extLst>
          </p:cNvPr>
          <p:cNvSpPr>
            <a:spLocks noGrp="1"/>
          </p:cNvSpPr>
          <p:nvPr>
            <p:ph type="sldNum" sz="quarter" idx="12"/>
          </p:nvPr>
        </p:nvSpPr>
        <p:spPr/>
        <p:txBody>
          <a:bodyPr/>
          <a:lstStyle/>
          <a:p>
            <a:fld id="{897CCFA1-F36A-4AC2-BBCA-DDD809BADD11}" type="slidenum">
              <a:rPr lang="en-GB" smtClean="0"/>
              <a:t>‹#›</a:t>
            </a:fld>
            <a:endParaRPr lang="en-GB"/>
          </a:p>
        </p:txBody>
      </p:sp>
    </p:spTree>
    <p:extLst>
      <p:ext uri="{BB962C8B-B14F-4D97-AF65-F5344CB8AC3E}">
        <p14:creationId xmlns:p14="http://schemas.microsoft.com/office/powerpoint/2010/main" val="338575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19BC-A437-4F8C-BF38-F90AEF7EA8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AA46B2-E792-491C-AB94-4DF9399E1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88C4D0-3E1E-4421-8AA9-EEA0016AEBC7}"/>
              </a:ext>
            </a:extLst>
          </p:cNvPr>
          <p:cNvSpPr>
            <a:spLocks noGrp="1"/>
          </p:cNvSpPr>
          <p:nvPr>
            <p:ph type="dt" sz="half" idx="10"/>
          </p:nvPr>
        </p:nvSpPr>
        <p:spPr/>
        <p:txBody>
          <a:bodyPr/>
          <a:lstStyle/>
          <a:p>
            <a:fld id="{8BA95742-247C-42E3-A760-69ABB07C4E7B}" type="datetimeFigureOut">
              <a:rPr lang="en-GB" smtClean="0"/>
              <a:t>07/10/2022</a:t>
            </a:fld>
            <a:endParaRPr lang="en-GB"/>
          </a:p>
        </p:txBody>
      </p:sp>
      <p:sp>
        <p:nvSpPr>
          <p:cNvPr id="5" name="Footer Placeholder 4">
            <a:extLst>
              <a:ext uri="{FF2B5EF4-FFF2-40B4-BE49-F238E27FC236}">
                <a16:creationId xmlns:a16="http://schemas.microsoft.com/office/drawing/2014/main" id="{4962A217-06E1-4102-A1C7-CB627759C2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1DA086-591C-41D7-96C4-B714E4AD668D}"/>
              </a:ext>
            </a:extLst>
          </p:cNvPr>
          <p:cNvSpPr>
            <a:spLocks noGrp="1"/>
          </p:cNvSpPr>
          <p:nvPr>
            <p:ph type="sldNum" sz="quarter" idx="12"/>
          </p:nvPr>
        </p:nvSpPr>
        <p:spPr/>
        <p:txBody>
          <a:bodyPr/>
          <a:lstStyle/>
          <a:p>
            <a:fld id="{897CCFA1-F36A-4AC2-BBCA-DDD809BADD11}" type="slidenum">
              <a:rPr lang="en-GB" smtClean="0"/>
              <a:t>‹#›</a:t>
            </a:fld>
            <a:endParaRPr lang="en-GB"/>
          </a:p>
        </p:txBody>
      </p:sp>
    </p:spTree>
    <p:extLst>
      <p:ext uri="{BB962C8B-B14F-4D97-AF65-F5344CB8AC3E}">
        <p14:creationId xmlns:p14="http://schemas.microsoft.com/office/powerpoint/2010/main" val="334240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BCD62-F3E1-4701-BC71-97B72AADF9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082427-5C4E-47CE-B29A-717C1DD38E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8D110E-D6BF-4D34-AB27-A34680A18B60}"/>
              </a:ext>
            </a:extLst>
          </p:cNvPr>
          <p:cNvSpPr>
            <a:spLocks noGrp="1"/>
          </p:cNvSpPr>
          <p:nvPr>
            <p:ph type="dt" sz="half" idx="10"/>
          </p:nvPr>
        </p:nvSpPr>
        <p:spPr/>
        <p:txBody>
          <a:bodyPr/>
          <a:lstStyle/>
          <a:p>
            <a:fld id="{8BA95742-247C-42E3-A760-69ABB07C4E7B}" type="datetimeFigureOut">
              <a:rPr lang="en-GB" smtClean="0"/>
              <a:t>07/10/2022</a:t>
            </a:fld>
            <a:endParaRPr lang="en-GB"/>
          </a:p>
        </p:txBody>
      </p:sp>
      <p:sp>
        <p:nvSpPr>
          <p:cNvPr id="5" name="Footer Placeholder 4">
            <a:extLst>
              <a:ext uri="{FF2B5EF4-FFF2-40B4-BE49-F238E27FC236}">
                <a16:creationId xmlns:a16="http://schemas.microsoft.com/office/drawing/2014/main" id="{72D00507-F636-4745-A4A7-C2FFB14CA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A017C-1D6D-4F96-8C38-FC6EC3BCCC73}"/>
              </a:ext>
            </a:extLst>
          </p:cNvPr>
          <p:cNvSpPr>
            <a:spLocks noGrp="1"/>
          </p:cNvSpPr>
          <p:nvPr>
            <p:ph type="sldNum" sz="quarter" idx="12"/>
          </p:nvPr>
        </p:nvSpPr>
        <p:spPr/>
        <p:txBody>
          <a:bodyPr/>
          <a:lstStyle/>
          <a:p>
            <a:fld id="{897CCFA1-F36A-4AC2-BBCA-DDD809BADD11}" type="slidenum">
              <a:rPr lang="en-GB" smtClean="0"/>
              <a:t>‹#›</a:t>
            </a:fld>
            <a:endParaRPr lang="en-GB"/>
          </a:p>
        </p:txBody>
      </p:sp>
    </p:spTree>
    <p:extLst>
      <p:ext uri="{BB962C8B-B14F-4D97-AF65-F5344CB8AC3E}">
        <p14:creationId xmlns:p14="http://schemas.microsoft.com/office/powerpoint/2010/main" val="320775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8">
            <a:extLst>
              <a:ext uri="{FF2B5EF4-FFF2-40B4-BE49-F238E27FC236}">
                <a16:creationId xmlns:a16="http://schemas.microsoft.com/office/drawing/2014/main" id="{5B014FB9-C879-4F4D-A641-B112105C1197}"/>
              </a:ext>
            </a:extLst>
          </p:cNvPr>
          <p:cNvGraphicFramePr>
            <a:graphicFrameLocks noChangeAspect="1"/>
          </p:cNvGraphicFramePr>
          <p:nvPr userDrawn="1"/>
        </p:nvGraphicFramePr>
        <p:xfrm>
          <a:off x="10566400" y="457200"/>
          <a:ext cx="1219200" cy="838200"/>
        </p:xfrm>
        <a:graphic>
          <a:graphicData uri="http://schemas.openxmlformats.org/presentationml/2006/ole">
            <mc:AlternateContent xmlns:mc="http://schemas.openxmlformats.org/markup-compatibility/2006">
              <mc:Choice xmlns:v="urn:schemas-microsoft-com:vml" Requires="v">
                <p:oleObj name="Photo Editor Photo" r:id="rId2" imgW="3400900" imgH="3419952" progId="MSPhotoEd.3">
                  <p:embed/>
                </p:oleObj>
              </mc:Choice>
              <mc:Fallback>
                <p:oleObj name="Photo Editor Photo" r:id="rId2" imgW="3400900" imgH="3419952" progId="MSPhotoEd.3">
                  <p:embed/>
                  <p:pic>
                    <p:nvPicPr>
                      <p:cNvPr id="4" name="Object 8">
                        <a:extLst>
                          <a:ext uri="{FF2B5EF4-FFF2-40B4-BE49-F238E27FC236}">
                            <a16:creationId xmlns:a16="http://schemas.microsoft.com/office/drawing/2014/main" id="{5B014FB9-C879-4F4D-A641-B112105C1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400" y="457200"/>
                        <a:ext cx="121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5">
            <a:extLst>
              <a:ext uri="{FF2B5EF4-FFF2-40B4-BE49-F238E27FC236}">
                <a16:creationId xmlns:a16="http://schemas.microsoft.com/office/drawing/2014/main" id="{DECC6B06-2AF3-4324-80B2-47EF7474FD1D}"/>
              </a:ext>
            </a:extLst>
          </p:cNvPr>
          <p:cNvSpPr>
            <a:spLocks noChangeShapeType="1"/>
          </p:cNvSpPr>
          <p:nvPr userDrawn="1"/>
        </p:nvSpPr>
        <p:spPr bwMode="auto">
          <a:xfrm>
            <a:off x="0" y="1524000"/>
            <a:ext cx="12192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6" name="Text Box 6">
            <a:extLst>
              <a:ext uri="{FF2B5EF4-FFF2-40B4-BE49-F238E27FC236}">
                <a16:creationId xmlns:a16="http://schemas.microsoft.com/office/drawing/2014/main" id="{14963162-A4DB-4041-ACFE-B6AE9A7D8BE3}"/>
              </a:ext>
            </a:extLst>
          </p:cNvPr>
          <p:cNvSpPr txBox="1">
            <a:spLocks noChangeArrowheads="1"/>
          </p:cNvSpPr>
          <p:nvPr userDrawn="1"/>
        </p:nvSpPr>
        <p:spPr bwMode="auto">
          <a:xfrm>
            <a:off x="914400" y="598489"/>
            <a:ext cx="3251200" cy="726609"/>
          </a:xfrm>
          <a:prstGeom prst="rect">
            <a:avLst/>
          </a:prstGeom>
          <a:noFill/>
          <a:ln>
            <a:noFill/>
          </a:ln>
          <a:effec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lnSpc>
                <a:spcPct val="40000"/>
              </a:lnSpc>
              <a:spcBef>
                <a:spcPct val="50000"/>
              </a:spcBef>
              <a:defRPr/>
            </a:pPr>
            <a:endParaRPr lang="en-GB" altLang="en-US" sz="1800">
              <a:solidFill>
                <a:srgbClr val="FFFFFF"/>
              </a:solidFill>
              <a:latin typeface="L Helvetica Light" charset="0"/>
            </a:endParaRPr>
          </a:p>
          <a:p>
            <a:pPr eaLnBrk="1" hangingPunct="1">
              <a:lnSpc>
                <a:spcPct val="40000"/>
              </a:lnSpc>
              <a:spcBef>
                <a:spcPct val="50000"/>
              </a:spcBef>
              <a:defRPr/>
            </a:pPr>
            <a:r>
              <a:rPr lang="en-GB" altLang="en-US" sz="1800">
                <a:solidFill>
                  <a:srgbClr val="FFFFFF"/>
                </a:solidFill>
                <a:latin typeface="Arial" charset="0"/>
              </a:rPr>
              <a:t>Health and Safety </a:t>
            </a:r>
          </a:p>
          <a:p>
            <a:pPr eaLnBrk="1" hangingPunct="1">
              <a:lnSpc>
                <a:spcPct val="40000"/>
              </a:lnSpc>
              <a:spcBef>
                <a:spcPct val="50000"/>
              </a:spcBef>
              <a:defRPr/>
            </a:pPr>
            <a:r>
              <a:rPr lang="en-GB" altLang="en-US" sz="1800">
                <a:solidFill>
                  <a:srgbClr val="FFFFFF"/>
                </a:solidFill>
                <a:latin typeface="Arial" charset="0"/>
              </a:rPr>
              <a:t>Executive</a:t>
            </a:r>
            <a:endParaRPr lang="en-GB" altLang="en-US" sz="2400">
              <a:latin typeface="Arial" charset="0"/>
            </a:endParaRPr>
          </a:p>
        </p:txBody>
      </p:sp>
      <p:sp>
        <p:nvSpPr>
          <p:cNvPr id="7" name="Text Box 9">
            <a:extLst>
              <a:ext uri="{FF2B5EF4-FFF2-40B4-BE49-F238E27FC236}">
                <a16:creationId xmlns:a16="http://schemas.microsoft.com/office/drawing/2014/main" id="{F4A950E3-4CEB-4B2F-A20E-DA4ED092FDB8}"/>
              </a:ext>
            </a:extLst>
          </p:cNvPr>
          <p:cNvSpPr txBox="1">
            <a:spLocks noChangeArrowheads="1"/>
          </p:cNvSpPr>
          <p:nvPr userDrawn="1"/>
        </p:nvSpPr>
        <p:spPr bwMode="auto">
          <a:xfrm>
            <a:off x="1117600" y="609601"/>
            <a:ext cx="3251200" cy="726609"/>
          </a:xfrm>
          <a:prstGeom prst="rect">
            <a:avLst/>
          </a:prstGeom>
          <a:noFill/>
          <a:ln>
            <a:noFill/>
          </a:ln>
          <a:effec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lnSpc>
                <a:spcPct val="40000"/>
              </a:lnSpc>
              <a:spcBef>
                <a:spcPct val="50000"/>
              </a:spcBef>
              <a:defRPr/>
            </a:pPr>
            <a:endParaRPr lang="en-GB" altLang="en-US" sz="1800">
              <a:solidFill>
                <a:srgbClr val="A70532"/>
              </a:solidFill>
              <a:latin typeface="L Helvetica Light" charset="0"/>
            </a:endParaRPr>
          </a:p>
          <a:p>
            <a:pPr eaLnBrk="1" hangingPunct="1">
              <a:lnSpc>
                <a:spcPct val="40000"/>
              </a:lnSpc>
              <a:spcBef>
                <a:spcPct val="50000"/>
              </a:spcBef>
              <a:defRPr/>
            </a:pPr>
            <a:r>
              <a:rPr lang="en-GB" altLang="en-US" sz="1800">
                <a:solidFill>
                  <a:srgbClr val="A70532"/>
                </a:solidFill>
                <a:latin typeface="Arial" charset="0"/>
              </a:rPr>
              <a:t>Health and Safety </a:t>
            </a:r>
          </a:p>
          <a:p>
            <a:pPr eaLnBrk="1" hangingPunct="1">
              <a:lnSpc>
                <a:spcPct val="40000"/>
              </a:lnSpc>
              <a:spcBef>
                <a:spcPct val="50000"/>
              </a:spcBef>
              <a:defRPr/>
            </a:pPr>
            <a:r>
              <a:rPr lang="en-GB" altLang="en-US" sz="1800">
                <a:solidFill>
                  <a:srgbClr val="A70532"/>
                </a:solidFill>
                <a:latin typeface="Arial" charset="0"/>
              </a:rPr>
              <a:t>Executive</a:t>
            </a:r>
            <a:endParaRPr lang="en-GB" altLang="en-US" sz="2400">
              <a:solidFill>
                <a:srgbClr val="A70532"/>
              </a:solidFill>
              <a:latin typeface="Arial" charset="0"/>
            </a:endParaRPr>
          </a:p>
        </p:txBody>
      </p:sp>
      <p:sp>
        <p:nvSpPr>
          <p:cNvPr id="3074" name="Rectangle 2"/>
          <p:cNvSpPr>
            <a:spLocks noGrp="1" noChangeArrowheads="1"/>
          </p:cNvSpPr>
          <p:nvPr>
            <p:ph type="ctrTitle"/>
          </p:nvPr>
        </p:nvSpPr>
        <p:spPr>
          <a:xfrm>
            <a:off x="914400" y="1582738"/>
            <a:ext cx="9550400" cy="1998662"/>
          </a:xfrm>
        </p:spPr>
        <p:txBody>
          <a:bodyPr anchor="t"/>
          <a:lstStyle>
            <a:lvl1pPr>
              <a:lnSpc>
                <a:spcPct val="120000"/>
              </a:lnSpc>
              <a:defRPr sz="4800"/>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914400" y="3860800"/>
            <a:ext cx="7010400" cy="1752600"/>
          </a:xfrm>
        </p:spPr>
        <p:txBody>
          <a:bodyPr/>
          <a:lstStyle>
            <a:lvl1pPr marL="0" indent="0">
              <a:buFontTx/>
              <a:buNone/>
              <a:defRPr sz="3200"/>
            </a:lvl1pPr>
          </a:lstStyle>
          <a:p>
            <a:pPr lvl="0"/>
            <a:r>
              <a:rPr lang="en-GB" altLang="en-US" noProof="0"/>
              <a:t>Click to edit Master subtitle style</a:t>
            </a:r>
          </a:p>
        </p:txBody>
      </p:sp>
    </p:spTree>
    <p:extLst>
      <p:ext uri="{BB962C8B-B14F-4D97-AF65-F5344CB8AC3E}">
        <p14:creationId xmlns:p14="http://schemas.microsoft.com/office/powerpoint/2010/main" val="353570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2711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91796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827214"/>
            <a:ext cx="4673600" cy="4649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791200" y="1827214"/>
            <a:ext cx="4673600" cy="4649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3681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173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38524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665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2483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F88D-0737-4B45-8270-BC4AED627D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F22AF1-29B4-43D6-8B81-2B3E287B30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2890C2-4C7E-4FDD-9A1A-936885F8D0E1}"/>
              </a:ext>
            </a:extLst>
          </p:cNvPr>
          <p:cNvSpPr>
            <a:spLocks noGrp="1"/>
          </p:cNvSpPr>
          <p:nvPr>
            <p:ph type="dt" sz="half" idx="10"/>
          </p:nvPr>
        </p:nvSpPr>
        <p:spPr/>
        <p:txBody>
          <a:bodyPr/>
          <a:lstStyle/>
          <a:p>
            <a:fld id="{8BA95742-247C-42E3-A760-69ABB07C4E7B}" type="datetimeFigureOut">
              <a:rPr lang="en-GB" smtClean="0"/>
              <a:t>07/10/2022</a:t>
            </a:fld>
            <a:endParaRPr lang="en-GB"/>
          </a:p>
        </p:txBody>
      </p:sp>
      <p:sp>
        <p:nvSpPr>
          <p:cNvPr id="5" name="Footer Placeholder 4">
            <a:extLst>
              <a:ext uri="{FF2B5EF4-FFF2-40B4-BE49-F238E27FC236}">
                <a16:creationId xmlns:a16="http://schemas.microsoft.com/office/drawing/2014/main" id="{79A4ED47-41A4-46A1-8213-E26967EA56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7BA328-D847-4B17-A8C3-836DE7FAD045}"/>
              </a:ext>
            </a:extLst>
          </p:cNvPr>
          <p:cNvSpPr>
            <a:spLocks noGrp="1"/>
          </p:cNvSpPr>
          <p:nvPr>
            <p:ph type="sldNum" sz="quarter" idx="12"/>
          </p:nvPr>
        </p:nvSpPr>
        <p:spPr/>
        <p:txBody>
          <a:bodyPr/>
          <a:lstStyle/>
          <a:p>
            <a:fld id="{897CCFA1-F36A-4AC2-BBCA-DDD809BADD11}" type="slidenum">
              <a:rPr lang="en-GB" smtClean="0"/>
              <a:t>‹#›</a:t>
            </a:fld>
            <a:endParaRPr lang="en-GB"/>
          </a:p>
        </p:txBody>
      </p:sp>
    </p:spTree>
    <p:extLst>
      <p:ext uri="{BB962C8B-B14F-4D97-AF65-F5344CB8AC3E}">
        <p14:creationId xmlns:p14="http://schemas.microsoft.com/office/powerpoint/2010/main" val="1426156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6310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892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64501" y="608014"/>
            <a:ext cx="2400300" cy="58689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63601" y="608014"/>
            <a:ext cx="6997700" cy="58689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595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CD77-B781-4926-8D10-971C6BA0B9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F34930-7DB5-4470-87ED-5EFBFCC35D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F2CC83-434F-4718-A89B-C23C8D5FB5EA}"/>
              </a:ext>
            </a:extLst>
          </p:cNvPr>
          <p:cNvSpPr>
            <a:spLocks noGrp="1"/>
          </p:cNvSpPr>
          <p:nvPr>
            <p:ph type="dt" sz="half" idx="10"/>
          </p:nvPr>
        </p:nvSpPr>
        <p:spPr/>
        <p:txBody>
          <a:bodyPr/>
          <a:lstStyle/>
          <a:p>
            <a:fld id="{8BA95742-247C-42E3-A760-69ABB07C4E7B}" type="datetimeFigureOut">
              <a:rPr lang="en-GB" smtClean="0"/>
              <a:t>07/10/2022</a:t>
            </a:fld>
            <a:endParaRPr lang="en-GB"/>
          </a:p>
        </p:txBody>
      </p:sp>
      <p:sp>
        <p:nvSpPr>
          <p:cNvPr id="5" name="Footer Placeholder 4">
            <a:extLst>
              <a:ext uri="{FF2B5EF4-FFF2-40B4-BE49-F238E27FC236}">
                <a16:creationId xmlns:a16="http://schemas.microsoft.com/office/drawing/2014/main" id="{20985B29-0E80-4EE7-8EF6-853C651759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D556EA-B909-41B4-91AA-39BBCEC2AE1D}"/>
              </a:ext>
            </a:extLst>
          </p:cNvPr>
          <p:cNvSpPr>
            <a:spLocks noGrp="1"/>
          </p:cNvSpPr>
          <p:nvPr>
            <p:ph type="sldNum" sz="quarter" idx="12"/>
          </p:nvPr>
        </p:nvSpPr>
        <p:spPr/>
        <p:txBody>
          <a:bodyPr/>
          <a:lstStyle/>
          <a:p>
            <a:fld id="{897CCFA1-F36A-4AC2-BBCA-DDD809BADD11}" type="slidenum">
              <a:rPr lang="en-GB" smtClean="0"/>
              <a:t>‹#›</a:t>
            </a:fld>
            <a:endParaRPr lang="en-GB"/>
          </a:p>
        </p:txBody>
      </p:sp>
    </p:spTree>
    <p:extLst>
      <p:ext uri="{BB962C8B-B14F-4D97-AF65-F5344CB8AC3E}">
        <p14:creationId xmlns:p14="http://schemas.microsoft.com/office/powerpoint/2010/main" val="3373018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6CFB-5B15-480F-82D7-FEE2E198D0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247D90-6D9E-4A57-9818-10018AE51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60C96C-CAE4-41AF-AC1C-1D63A1BB0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ABFD61-AE27-40F7-9219-5232D17337DF}"/>
              </a:ext>
            </a:extLst>
          </p:cNvPr>
          <p:cNvSpPr>
            <a:spLocks noGrp="1"/>
          </p:cNvSpPr>
          <p:nvPr>
            <p:ph type="dt" sz="half" idx="10"/>
          </p:nvPr>
        </p:nvSpPr>
        <p:spPr/>
        <p:txBody>
          <a:bodyPr/>
          <a:lstStyle/>
          <a:p>
            <a:fld id="{8BA95742-247C-42E3-A760-69ABB07C4E7B}" type="datetimeFigureOut">
              <a:rPr lang="en-GB" smtClean="0"/>
              <a:t>07/10/2022</a:t>
            </a:fld>
            <a:endParaRPr lang="en-GB"/>
          </a:p>
        </p:txBody>
      </p:sp>
      <p:sp>
        <p:nvSpPr>
          <p:cNvPr id="6" name="Footer Placeholder 5">
            <a:extLst>
              <a:ext uri="{FF2B5EF4-FFF2-40B4-BE49-F238E27FC236}">
                <a16:creationId xmlns:a16="http://schemas.microsoft.com/office/drawing/2014/main" id="{9043DBBB-F49E-4B5C-A71D-93DBBDCD9B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210088-D417-4E6F-BA91-567F9A0762DD}"/>
              </a:ext>
            </a:extLst>
          </p:cNvPr>
          <p:cNvSpPr>
            <a:spLocks noGrp="1"/>
          </p:cNvSpPr>
          <p:nvPr>
            <p:ph type="sldNum" sz="quarter" idx="12"/>
          </p:nvPr>
        </p:nvSpPr>
        <p:spPr/>
        <p:txBody>
          <a:bodyPr/>
          <a:lstStyle/>
          <a:p>
            <a:fld id="{897CCFA1-F36A-4AC2-BBCA-DDD809BADD11}" type="slidenum">
              <a:rPr lang="en-GB" smtClean="0"/>
              <a:t>‹#›</a:t>
            </a:fld>
            <a:endParaRPr lang="en-GB"/>
          </a:p>
        </p:txBody>
      </p:sp>
    </p:spTree>
    <p:extLst>
      <p:ext uri="{BB962C8B-B14F-4D97-AF65-F5344CB8AC3E}">
        <p14:creationId xmlns:p14="http://schemas.microsoft.com/office/powerpoint/2010/main" val="287479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1BB7-33A1-4FB0-9C86-88FF43D91F6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51621E-D191-4666-9A2A-7E17FAAFE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1C2DEE-CEAA-4771-A8F2-D15DE0BBB5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0471DA-7131-4F38-BDDC-E20345056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6AD27-F3BE-4BD8-B939-94B2AF1AF1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010996-DD95-4493-B726-6ADDEB8FF31B}"/>
              </a:ext>
            </a:extLst>
          </p:cNvPr>
          <p:cNvSpPr>
            <a:spLocks noGrp="1"/>
          </p:cNvSpPr>
          <p:nvPr>
            <p:ph type="dt" sz="half" idx="10"/>
          </p:nvPr>
        </p:nvSpPr>
        <p:spPr/>
        <p:txBody>
          <a:bodyPr/>
          <a:lstStyle/>
          <a:p>
            <a:fld id="{8BA95742-247C-42E3-A760-69ABB07C4E7B}" type="datetimeFigureOut">
              <a:rPr lang="en-GB" smtClean="0"/>
              <a:t>07/10/2022</a:t>
            </a:fld>
            <a:endParaRPr lang="en-GB"/>
          </a:p>
        </p:txBody>
      </p:sp>
      <p:sp>
        <p:nvSpPr>
          <p:cNvPr id="8" name="Footer Placeholder 7">
            <a:extLst>
              <a:ext uri="{FF2B5EF4-FFF2-40B4-BE49-F238E27FC236}">
                <a16:creationId xmlns:a16="http://schemas.microsoft.com/office/drawing/2014/main" id="{82E849E1-A32C-4DE6-B949-7E688488E9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F46356-EC53-4FFB-8C7D-239BD9D49213}"/>
              </a:ext>
            </a:extLst>
          </p:cNvPr>
          <p:cNvSpPr>
            <a:spLocks noGrp="1"/>
          </p:cNvSpPr>
          <p:nvPr>
            <p:ph type="sldNum" sz="quarter" idx="12"/>
          </p:nvPr>
        </p:nvSpPr>
        <p:spPr/>
        <p:txBody>
          <a:bodyPr/>
          <a:lstStyle/>
          <a:p>
            <a:fld id="{897CCFA1-F36A-4AC2-BBCA-DDD809BADD11}" type="slidenum">
              <a:rPr lang="en-GB" smtClean="0"/>
              <a:t>‹#›</a:t>
            </a:fld>
            <a:endParaRPr lang="en-GB"/>
          </a:p>
        </p:txBody>
      </p:sp>
    </p:spTree>
    <p:extLst>
      <p:ext uri="{BB962C8B-B14F-4D97-AF65-F5344CB8AC3E}">
        <p14:creationId xmlns:p14="http://schemas.microsoft.com/office/powerpoint/2010/main" val="241381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2F3B-CF40-47DD-B6FB-995D6C52C3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6B42E8-3EA7-4DFD-9F00-8282DB72C96A}"/>
              </a:ext>
            </a:extLst>
          </p:cNvPr>
          <p:cNvSpPr>
            <a:spLocks noGrp="1"/>
          </p:cNvSpPr>
          <p:nvPr>
            <p:ph type="dt" sz="half" idx="10"/>
          </p:nvPr>
        </p:nvSpPr>
        <p:spPr/>
        <p:txBody>
          <a:bodyPr/>
          <a:lstStyle/>
          <a:p>
            <a:fld id="{8BA95742-247C-42E3-A760-69ABB07C4E7B}" type="datetimeFigureOut">
              <a:rPr lang="en-GB" smtClean="0"/>
              <a:t>07/10/2022</a:t>
            </a:fld>
            <a:endParaRPr lang="en-GB"/>
          </a:p>
        </p:txBody>
      </p:sp>
      <p:sp>
        <p:nvSpPr>
          <p:cNvPr id="4" name="Footer Placeholder 3">
            <a:extLst>
              <a:ext uri="{FF2B5EF4-FFF2-40B4-BE49-F238E27FC236}">
                <a16:creationId xmlns:a16="http://schemas.microsoft.com/office/drawing/2014/main" id="{D65D51A4-4BE2-404B-90E9-A2C8A198A1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2CB745-DFD9-43AE-9DD5-14ADE9A2661B}"/>
              </a:ext>
            </a:extLst>
          </p:cNvPr>
          <p:cNvSpPr>
            <a:spLocks noGrp="1"/>
          </p:cNvSpPr>
          <p:nvPr>
            <p:ph type="sldNum" sz="quarter" idx="12"/>
          </p:nvPr>
        </p:nvSpPr>
        <p:spPr/>
        <p:txBody>
          <a:bodyPr/>
          <a:lstStyle/>
          <a:p>
            <a:fld id="{897CCFA1-F36A-4AC2-BBCA-DDD809BADD11}" type="slidenum">
              <a:rPr lang="en-GB" smtClean="0"/>
              <a:t>‹#›</a:t>
            </a:fld>
            <a:endParaRPr lang="en-GB"/>
          </a:p>
        </p:txBody>
      </p:sp>
    </p:spTree>
    <p:extLst>
      <p:ext uri="{BB962C8B-B14F-4D97-AF65-F5344CB8AC3E}">
        <p14:creationId xmlns:p14="http://schemas.microsoft.com/office/powerpoint/2010/main" val="400217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0DB16-FA4F-4A3A-A000-1E7659A8342D}"/>
              </a:ext>
            </a:extLst>
          </p:cNvPr>
          <p:cNvSpPr>
            <a:spLocks noGrp="1"/>
          </p:cNvSpPr>
          <p:nvPr>
            <p:ph type="dt" sz="half" idx="10"/>
          </p:nvPr>
        </p:nvSpPr>
        <p:spPr/>
        <p:txBody>
          <a:bodyPr/>
          <a:lstStyle/>
          <a:p>
            <a:fld id="{8BA95742-247C-42E3-A760-69ABB07C4E7B}" type="datetimeFigureOut">
              <a:rPr lang="en-GB" smtClean="0"/>
              <a:t>07/10/2022</a:t>
            </a:fld>
            <a:endParaRPr lang="en-GB"/>
          </a:p>
        </p:txBody>
      </p:sp>
      <p:sp>
        <p:nvSpPr>
          <p:cNvPr id="3" name="Footer Placeholder 2">
            <a:extLst>
              <a:ext uri="{FF2B5EF4-FFF2-40B4-BE49-F238E27FC236}">
                <a16:creationId xmlns:a16="http://schemas.microsoft.com/office/drawing/2014/main" id="{D4E51570-2C30-416D-BAB5-89C53372B4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4D21227-D5A0-457E-9A3E-E51F83A5D5DB}"/>
              </a:ext>
            </a:extLst>
          </p:cNvPr>
          <p:cNvSpPr>
            <a:spLocks noGrp="1"/>
          </p:cNvSpPr>
          <p:nvPr>
            <p:ph type="sldNum" sz="quarter" idx="12"/>
          </p:nvPr>
        </p:nvSpPr>
        <p:spPr/>
        <p:txBody>
          <a:bodyPr/>
          <a:lstStyle/>
          <a:p>
            <a:fld id="{897CCFA1-F36A-4AC2-BBCA-DDD809BADD11}" type="slidenum">
              <a:rPr lang="en-GB" smtClean="0"/>
              <a:t>‹#›</a:t>
            </a:fld>
            <a:endParaRPr lang="en-GB"/>
          </a:p>
        </p:txBody>
      </p:sp>
    </p:spTree>
    <p:extLst>
      <p:ext uri="{BB962C8B-B14F-4D97-AF65-F5344CB8AC3E}">
        <p14:creationId xmlns:p14="http://schemas.microsoft.com/office/powerpoint/2010/main" val="3335721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6B76-331A-43DE-9F0C-3E25F3308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BBCFD6-7D42-4B52-852B-F3362A6448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E025A7-2567-4B53-BB25-1DECE5CE8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9FC078-83B7-4399-BFF6-FD8CA2CCD79F}"/>
              </a:ext>
            </a:extLst>
          </p:cNvPr>
          <p:cNvSpPr>
            <a:spLocks noGrp="1"/>
          </p:cNvSpPr>
          <p:nvPr>
            <p:ph type="dt" sz="half" idx="10"/>
          </p:nvPr>
        </p:nvSpPr>
        <p:spPr/>
        <p:txBody>
          <a:bodyPr/>
          <a:lstStyle/>
          <a:p>
            <a:fld id="{8BA95742-247C-42E3-A760-69ABB07C4E7B}" type="datetimeFigureOut">
              <a:rPr lang="en-GB" smtClean="0"/>
              <a:t>07/10/2022</a:t>
            </a:fld>
            <a:endParaRPr lang="en-GB"/>
          </a:p>
        </p:txBody>
      </p:sp>
      <p:sp>
        <p:nvSpPr>
          <p:cNvPr id="6" name="Footer Placeholder 5">
            <a:extLst>
              <a:ext uri="{FF2B5EF4-FFF2-40B4-BE49-F238E27FC236}">
                <a16:creationId xmlns:a16="http://schemas.microsoft.com/office/drawing/2014/main" id="{81546C12-D294-49AF-B858-2CCF453BC3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9DBDE6-3F2B-4294-9F58-7539000FB020}"/>
              </a:ext>
            </a:extLst>
          </p:cNvPr>
          <p:cNvSpPr>
            <a:spLocks noGrp="1"/>
          </p:cNvSpPr>
          <p:nvPr>
            <p:ph type="sldNum" sz="quarter" idx="12"/>
          </p:nvPr>
        </p:nvSpPr>
        <p:spPr/>
        <p:txBody>
          <a:bodyPr/>
          <a:lstStyle/>
          <a:p>
            <a:fld id="{897CCFA1-F36A-4AC2-BBCA-DDD809BADD11}" type="slidenum">
              <a:rPr lang="en-GB" smtClean="0"/>
              <a:t>‹#›</a:t>
            </a:fld>
            <a:endParaRPr lang="en-GB"/>
          </a:p>
        </p:txBody>
      </p:sp>
    </p:spTree>
    <p:extLst>
      <p:ext uri="{BB962C8B-B14F-4D97-AF65-F5344CB8AC3E}">
        <p14:creationId xmlns:p14="http://schemas.microsoft.com/office/powerpoint/2010/main" val="332158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2203-7CB8-47DC-B2FC-DD2CE1266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119AC3-5336-4D0E-AF72-60AB6F21C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1F931A-156E-4733-8350-617B74C4D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A6565-5E6B-4048-8A5B-975BF077032B}"/>
              </a:ext>
            </a:extLst>
          </p:cNvPr>
          <p:cNvSpPr>
            <a:spLocks noGrp="1"/>
          </p:cNvSpPr>
          <p:nvPr>
            <p:ph type="dt" sz="half" idx="10"/>
          </p:nvPr>
        </p:nvSpPr>
        <p:spPr/>
        <p:txBody>
          <a:bodyPr/>
          <a:lstStyle/>
          <a:p>
            <a:fld id="{8BA95742-247C-42E3-A760-69ABB07C4E7B}" type="datetimeFigureOut">
              <a:rPr lang="en-GB" smtClean="0"/>
              <a:t>07/10/2022</a:t>
            </a:fld>
            <a:endParaRPr lang="en-GB"/>
          </a:p>
        </p:txBody>
      </p:sp>
      <p:sp>
        <p:nvSpPr>
          <p:cNvPr id="6" name="Footer Placeholder 5">
            <a:extLst>
              <a:ext uri="{FF2B5EF4-FFF2-40B4-BE49-F238E27FC236}">
                <a16:creationId xmlns:a16="http://schemas.microsoft.com/office/drawing/2014/main" id="{BF15776B-665C-4F33-869F-911853E4EF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1D2212-2F38-4AA1-A267-91BAFF10DB80}"/>
              </a:ext>
            </a:extLst>
          </p:cNvPr>
          <p:cNvSpPr>
            <a:spLocks noGrp="1"/>
          </p:cNvSpPr>
          <p:nvPr>
            <p:ph type="sldNum" sz="quarter" idx="12"/>
          </p:nvPr>
        </p:nvSpPr>
        <p:spPr/>
        <p:txBody>
          <a:bodyPr/>
          <a:lstStyle/>
          <a:p>
            <a:fld id="{897CCFA1-F36A-4AC2-BBCA-DDD809BADD11}" type="slidenum">
              <a:rPr lang="en-GB" smtClean="0"/>
              <a:t>‹#›</a:t>
            </a:fld>
            <a:endParaRPr lang="en-GB"/>
          </a:p>
        </p:txBody>
      </p:sp>
    </p:spTree>
    <p:extLst>
      <p:ext uri="{BB962C8B-B14F-4D97-AF65-F5344CB8AC3E}">
        <p14:creationId xmlns:p14="http://schemas.microsoft.com/office/powerpoint/2010/main" val="426492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0F74BE-2033-4A64-B65A-AE243E249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9A033D-5C71-41C7-AFD8-A57E3C381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EA8EAE-459F-4487-9E93-2E6078A8CF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95742-247C-42E3-A760-69ABB07C4E7B}" type="datetimeFigureOut">
              <a:rPr lang="en-GB" smtClean="0"/>
              <a:t>07/10/2022</a:t>
            </a:fld>
            <a:endParaRPr lang="en-GB"/>
          </a:p>
        </p:txBody>
      </p:sp>
      <p:sp>
        <p:nvSpPr>
          <p:cNvPr id="5" name="Footer Placeholder 4">
            <a:extLst>
              <a:ext uri="{FF2B5EF4-FFF2-40B4-BE49-F238E27FC236}">
                <a16:creationId xmlns:a16="http://schemas.microsoft.com/office/drawing/2014/main" id="{884D4878-CE40-4A07-9C9D-BDB022F24E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DED977-A484-4159-9045-7B1E756FAB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CCFA1-F36A-4AC2-BBCA-DDD809BADD11}" type="slidenum">
              <a:rPr lang="en-GB" smtClean="0"/>
              <a:t>‹#›</a:t>
            </a:fld>
            <a:endParaRPr lang="en-GB"/>
          </a:p>
        </p:txBody>
      </p:sp>
    </p:spTree>
    <p:extLst>
      <p:ext uri="{BB962C8B-B14F-4D97-AF65-F5344CB8AC3E}">
        <p14:creationId xmlns:p14="http://schemas.microsoft.com/office/powerpoint/2010/main" val="3527005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B7D7D26-8B3C-46D5-B7D1-E97B4E127DB5}"/>
              </a:ext>
            </a:extLst>
          </p:cNvPr>
          <p:cNvSpPr>
            <a:spLocks noGrp="1" noChangeArrowheads="1"/>
          </p:cNvSpPr>
          <p:nvPr>
            <p:ph type="title"/>
          </p:nvPr>
        </p:nvSpPr>
        <p:spPr bwMode="auto">
          <a:xfrm>
            <a:off x="863600" y="608014"/>
            <a:ext cx="9112251"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8EED4DED-33E4-4FF4-B82C-1295C08412B5}"/>
              </a:ext>
            </a:extLst>
          </p:cNvPr>
          <p:cNvSpPr>
            <a:spLocks noGrp="1" noChangeArrowheads="1"/>
          </p:cNvSpPr>
          <p:nvPr>
            <p:ph type="body" idx="1"/>
          </p:nvPr>
        </p:nvSpPr>
        <p:spPr bwMode="auto">
          <a:xfrm>
            <a:off x="914400" y="1827214"/>
            <a:ext cx="9550400" cy="4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Line 8">
            <a:extLst>
              <a:ext uri="{FF2B5EF4-FFF2-40B4-BE49-F238E27FC236}">
                <a16:creationId xmlns:a16="http://schemas.microsoft.com/office/drawing/2014/main" id="{54D1D0D2-082C-4742-A928-CF4F5473AD5E}"/>
              </a:ext>
            </a:extLst>
          </p:cNvPr>
          <p:cNvSpPr>
            <a:spLocks noChangeShapeType="1"/>
          </p:cNvSpPr>
          <p:nvPr userDrawn="1"/>
        </p:nvSpPr>
        <p:spPr bwMode="auto">
          <a:xfrm>
            <a:off x="0" y="1524000"/>
            <a:ext cx="12192000" cy="0"/>
          </a:xfrm>
          <a:prstGeom prst="line">
            <a:avLst/>
          </a:prstGeom>
          <a:noFill/>
          <a:ln w="15875">
            <a:solidFill>
              <a:srgbClr val="A705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aphicFrame>
        <p:nvGraphicFramePr>
          <p:cNvPr id="1029" name="Object 12">
            <a:extLst>
              <a:ext uri="{FF2B5EF4-FFF2-40B4-BE49-F238E27FC236}">
                <a16:creationId xmlns:a16="http://schemas.microsoft.com/office/drawing/2014/main" id="{9B9287AA-4768-4C37-A714-1ED24AAD41D7}"/>
              </a:ext>
            </a:extLst>
          </p:cNvPr>
          <p:cNvGraphicFramePr>
            <a:graphicFrameLocks noChangeAspect="1"/>
          </p:cNvGraphicFramePr>
          <p:nvPr userDrawn="1"/>
        </p:nvGraphicFramePr>
        <p:xfrm>
          <a:off x="10566400" y="457200"/>
          <a:ext cx="1219200" cy="838200"/>
        </p:xfrm>
        <a:graphic>
          <a:graphicData uri="http://schemas.openxmlformats.org/presentationml/2006/ole">
            <mc:AlternateContent xmlns:mc="http://schemas.openxmlformats.org/markup-compatibility/2006">
              <mc:Choice xmlns:v="urn:schemas-microsoft-com:vml" Requires="v">
                <p:oleObj name="Photo Editor Photo" r:id="rId13" imgW="3400900" imgH="3419952" progId="MSPhotoEd.3">
                  <p:embed/>
                </p:oleObj>
              </mc:Choice>
              <mc:Fallback>
                <p:oleObj name="Photo Editor Photo" r:id="rId13" imgW="3400900" imgH="3419952" progId="MSPhotoEd.3">
                  <p:embed/>
                  <p:pic>
                    <p:nvPicPr>
                      <p:cNvPr id="1029" name="Object 12">
                        <a:extLst>
                          <a:ext uri="{FF2B5EF4-FFF2-40B4-BE49-F238E27FC236}">
                            <a16:creationId xmlns:a16="http://schemas.microsoft.com/office/drawing/2014/main" id="{9B9287AA-4768-4C37-A714-1ED24AAD41D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66400" y="457200"/>
                        <a:ext cx="121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1208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kern="1200">
          <a:solidFill>
            <a:srgbClr val="A70532"/>
          </a:solidFill>
          <a:latin typeface="+mj-lt"/>
          <a:ea typeface="+mj-ea"/>
          <a:cs typeface="+mj-cs"/>
        </a:defRPr>
      </a:lvl1pPr>
      <a:lvl2pPr algn="l" rtl="0" eaLnBrk="0" fontAlgn="base" hangingPunct="0">
        <a:spcBef>
          <a:spcPct val="0"/>
        </a:spcBef>
        <a:spcAft>
          <a:spcPct val="0"/>
        </a:spcAft>
        <a:defRPr sz="3200" b="1">
          <a:solidFill>
            <a:srgbClr val="A70532"/>
          </a:solidFill>
          <a:latin typeface="Arial" panose="020B0604020202020204" pitchFamily="34" charset="0"/>
        </a:defRPr>
      </a:lvl2pPr>
      <a:lvl3pPr algn="l" rtl="0" eaLnBrk="0" fontAlgn="base" hangingPunct="0">
        <a:spcBef>
          <a:spcPct val="0"/>
        </a:spcBef>
        <a:spcAft>
          <a:spcPct val="0"/>
        </a:spcAft>
        <a:defRPr sz="3200" b="1">
          <a:solidFill>
            <a:srgbClr val="A70532"/>
          </a:solidFill>
          <a:latin typeface="Arial" panose="020B0604020202020204" pitchFamily="34" charset="0"/>
        </a:defRPr>
      </a:lvl3pPr>
      <a:lvl4pPr algn="l" rtl="0" eaLnBrk="0" fontAlgn="base" hangingPunct="0">
        <a:spcBef>
          <a:spcPct val="0"/>
        </a:spcBef>
        <a:spcAft>
          <a:spcPct val="0"/>
        </a:spcAft>
        <a:defRPr sz="3200" b="1">
          <a:solidFill>
            <a:srgbClr val="A70532"/>
          </a:solidFill>
          <a:latin typeface="Arial" panose="020B0604020202020204" pitchFamily="34" charset="0"/>
        </a:defRPr>
      </a:lvl4pPr>
      <a:lvl5pPr algn="l" rtl="0" eaLnBrk="0" fontAlgn="base" hangingPunct="0">
        <a:spcBef>
          <a:spcPct val="0"/>
        </a:spcBef>
        <a:spcAft>
          <a:spcPct val="0"/>
        </a:spcAft>
        <a:defRPr sz="3200" b="1">
          <a:solidFill>
            <a:srgbClr val="A70532"/>
          </a:solidFill>
          <a:latin typeface="Arial" panose="020B0604020202020204" pitchFamily="34" charset="0"/>
        </a:defRPr>
      </a:lvl5pPr>
      <a:lvl6pPr marL="457200" algn="l" rtl="0" fontAlgn="base">
        <a:spcBef>
          <a:spcPct val="0"/>
        </a:spcBef>
        <a:spcAft>
          <a:spcPct val="0"/>
        </a:spcAft>
        <a:defRPr sz="3200" b="1">
          <a:solidFill>
            <a:srgbClr val="A70532"/>
          </a:solidFill>
          <a:latin typeface="Arial" panose="020B0604020202020204" pitchFamily="34" charset="0"/>
        </a:defRPr>
      </a:lvl6pPr>
      <a:lvl7pPr marL="914400" algn="l" rtl="0" fontAlgn="base">
        <a:spcBef>
          <a:spcPct val="0"/>
        </a:spcBef>
        <a:spcAft>
          <a:spcPct val="0"/>
        </a:spcAft>
        <a:defRPr sz="3200" b="1">
          <a:solidFill>
            <a:srgbClr val="A70532"/>
          </a:solidFill>
          <a:latin typeface="Arial" panose="020B0604020202020204" pitchFamily="34" charset="0"/>
        </a:defRPr>
      </a:lvl7pPr>
      <a:lvl8pPr marL="1371600" algn="l" rtl="0" fontAlgn="base">
        <a:spcBef>
          <a:spcPct val="0"/>
        </a:spcBef>
        <a:spcAft>
          <a:spcPct val="0"/>
        </a:spcAft>
        <a:defRPr sz="3200" b="1">
          <a:solidFill>
            <a:srgbClr val="A70532"/>
          </a:solidFill>
          <a:latin typeface="Arial" panose="020B0604020202020204" pitchFamily="34" charset="0"/>
        </a:defRPr>
      </a:lvl8pPr>
      <a:lvl9pPr marL="1828800" algn="l" rtl="0" fontAlgn="base">
        <a:spcBef>
          <a:spcPct val="0"/>
        </a:spcBef>
        <a:spcAft>
          <a:spcPct val="0"/>
        </a:spcAft>
        <a:defRPr sz="3200" b="1">
          <a:solidFill>
            <a:srgbClr val="A70532"/>
          </a:solidFill>
          <a:latin typeface="Arial" panose="020B0604020202020204" pitchFamily="34" charset="0"/>
        </a:defRPr>
      </a:lvl9pPr>
    </p:titleStyle>
    <p:bodyStyle>
      <a:lvl1pPr marL="342900" indent="-342900" algn="l" rtl="0" eaLnBrk="0" fontAlgn="base" hangingPunct="0">
        <a:spcBef>
          <a:spcPct val="40000"/>
        </a:spcBef>
        <a:spcAft>
          <a:spcPct val="0"/>
        </a:spcAft>
        <a:buSzPct val="130000"/>
        <a:buChar char="•"/>
        <a:defRPr sz="2800" kern="1200">
          <a:solidFill>
            <a:srgbClr val="A7053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A70532"/>
          </a:solidFill>
          <a:latin typeface="+mn-lt"/>
          <a:ea typeface="+mn-ea"/>
          <a:cs typeface="+mn-cs"/>
        </a:defRPr>
      </a:lvl2pPr>
      <a:lvl3pPr marL="1143000" indent="-228600" algn="l" rtl="0" eaLnBrk="0" fontAlgn="base" hangingPunct="0">
        <a:spcBef>
          <a:spcPct val="20000"/>
        </a:spcBef>
        <a:spcAft>
          <a:spcPct val="0"/>
        </a:spcAft>
        <a:buChar char="•"/>
        <a:defRPr sz="2800" kern="1200">
          <a:solidFill>
            <a:srgbClr val="A70532"/>
          </a:solidFill>
          <a:latin typeface="+mn-lt"/>
          <a:ea typeface="+mn-ea"/>
          <a:cs typeface="+mn-cs"/>
        </a:defRPr>
      </a:lvl3pPr>
      <a:lvl4pPr marL="1600200" indent="-228600" algn="l" rtl="0" eaLnBrk="0" fontAlgn="base" hangingPunct="0">
        <a:spcBef>
          <a:spcPct val="20000"/>
        </a:spcBef>
        <a:spcAft>
          <a:spcPct val="0"/>
        </a:spcAft>
        <a:buChar char="–"/>
        <a:defRPr sz="2800" kern="1200">
          <a:solidFill>
            <a:srgbClr val="A70532"/>
          </a:solidFill>
          <a:latin typeface="+mn-lt"/>
          <a:ea typeface="+mn-ea"/>
          <a:cs typeface="+mn-cs"/>
        </a:defRPr>
      </a:lvl4pPr>
      <a:lvl5pPr marL="2057400" indent="-228600" algn="l" rtl="0" eaLnBrk="0" fontAlgn="base" hangingPunct="0">
        <a:spcBef>
          <a:spcPct val="20000"/>
        </a:spcBef>
        <a:spcAft>
          <a:spcPct val="0"/>
        </a:spcAft>
        <a:buChar char="»"/>
        <a:defRPr sz="2800" kern="1200">
          <a:solidFill>
            <a:srgbClr val="A70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ADC52B1-09DA-4C1B-9072-0EC29F753279}"/>
              </a:ext>
            </a:extLst>
          </p:cNvPr>
          <p:cNvSpPr>
            <a:spLocks noGrp="1" noChangeArrowheads="1"/>
          </p:cNvSpPr>
          <p:nvPr>
            <p:ph type="ctrTitle"/>
          </p:nvPr>
        </p:nvSpPr>
        <p:spPr>
          <a:xfrm>
            <a:off x="2209801" y="1582739"/>
            <a:ext cx="8207375" cy="2638425"/>
          </a:xfrm>
        </p:spPr>
        <p:txBody>
          <a:bodyPr/>
          <a:lstStyle/>
          <a:p>
            <a:pPr eaLnBrk="1" hangingPunct="1"/>
            <a:r>
              <a:rPr lang="en-GB" altLang="en-US" dirty="0"/>
              <a:t>Improving Health &amp; Safety- National Highways PD WG</a:t>
            </a:r>
            <a:br>
              <a:rPr lang="en-GB" altLang="en-US" dirty="0"/>
            </a:br>
            <a:r>
              <a:rPr lang="en-GB" altLang="en-US" sz="3600" dirty="0"/>
              <a:t>CDM,  the PD Role and PIR’s! </a:t>
            </a:r>
            <a:br>
              <a:rPr lang="en-GB" altLang="en-US" dirty="0"/>
            </a:br>
            <a:endParaRPr lang="en-GB" altLang="en-US" dirty="0"/>
          </a:p>
        </p:txBody>
      </p:sp>
      <p:sp>
        <p:nvSpPr>
          <p:cNvPr id="4099" name="Rectangle 3">
            <a:extLst>
              <a:ext uri="{FF2B5EF4-FFF2-40B4-BE49-F238E27FC236}">
                <a16:creationId xmlns:a16="http://schemas.microsoft.com/office/drawing/2014/main" id="{C6D1BCD8-582D-4184-955C-D74DBE29F4AB}"/>
              </a:ext>
            </a:extLst>
          </p:cNvPr>
          <p:cNvSpPr>
            <a:spLocks noGrp="1" noChangeArrowheads="1"/>
          </p:cNvSpPr>
          <p:nvPr>
            <p:ph type="subTitle" idx="1"/>
          </p:nvPr>
        </p:nvSpPr>
        <p:spPr>
          <a:xfrm>
            <a:off x="2135188" y="4724400"/>
            <a:ext cx="5257800" cy="1752600"/>
          </a:xfrm>
        </p:spPr>
        <p:txBody>
          <a:bodyPr/>
          <a:lstStyle/>
          <a:p>
            <a:pPr eaLnBrk="1" hangingPunct="1">
              <a:spcBef>
                <a:spcPct val="50000"/>
              </a:spcBef>
              <a:buSzTx/>
            </a:pPr>
            <a:r>
              <a:rPr lang="en-GB" altLang="en-US" dirty="0"/>
              <a:t>Gordon Crick, HSE</a:t>
            </a:r>
          </a:p>
          <a:p>
            <a:pPr eaLnBrk="1" hangingPunct="1">
              <a:spcBef>
                <a:spcPct val="50000"/>
              </a:spcBef>
              <a:buSzTx/>
            </a:pPr>
            <a:r>
              <a:rPr lang="en-GB" altLang="en-US" dirty="0"/>
              <a:t>Construction division</a:t>
            </a:r>
            <a:br>
              <a:rPr lang="en-GB" altLang="en-US" dirty="0"/>
            </a:br>
            <a:r>
              <a:rPr lang="en-GB" altLang="en-US" sz="2000" dirty="0"/>
              <a:t>13</a:t>
            </a:r>
            <a:r>
              <a:rPr lang="en-GB" altLang="en-US" sz="2000" baseline="30000" dirty="0"/>
              <a:t>th</a:t>
            </a:r>
            <a:r>
              <a:rPr lang="en-GB" altLang="en-US" sz="2000" dirty="0"/>
              <a:t> October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332A5DB4-7D95-4623-9DCC-FA39DEC9C536}"/>
              </a:ext>
            </a:extLst>
          </p:cNvPr>
          <p:cNvSpPr>
            <a:spLocks noChangeAspect="1" noChangeArrowheads="1"/>
          </p:cNvSpPr>
          <p:nvPr/>
        </p:nvSpPr>
        <p:spPr bwMode="auto">
          <a:xfrm>
            <a:off x="127000" y="-8016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utoShape 3">
            <a:extLst>
              <a:ext uri="{FF2B5EF4-FFF2-40B4-BE49-F238E27FC236}">
                <a16:creationId xmlns:a16="http://schemas.microsoft.com/office/drawing/2014/main" id="{A1E04840-9E54-4028-94A4-CDDDE58EB061}"/>
              </a:ext>
            </a:extLst>
          </p:cNvPr>
          <p:cNvSpPr>
            <a:spLocks noChangeAspect="1" noChangeArrowheads="1"/>
          </p:cNvSpPr>
          <p:nvPr/>
        </p:nvSpPr>
        <p:spPr bwMode="auto">
          <a:xfrm>
            <a:off x="5715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a:extLst>
              <a:ext uri="{FF2B5EF4-FFF2-40B4-BE49-F238E27FC236}">
                <a16:creationId xmlns:a16="http://schemas.microsoft.com/office/drawing/2014/main" id="{7F34573D-5E42-4868-AF07-F0A78AA4F277}"/>
              </a:ext>
            </a:extLst>
          </p:cNvPr>
          <p:cNvSpPr>
            <a:spLocks noChangeAspect="1" noChangeArrowheads="1"/>
          </p:cNvSpPr>
          <p:nvPr/>
        </p:nvSpPr>
        <p:spPr bwMode="auto">
          <a:xfrm>
            <a:off x="57150" y="-606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5">
            <a:extLst>
              <a:ext uri="{FF2B5EF4-FFF2-40B4-BE49-F238E27FC236}">
                <a16:creationId xmlns:a16="http://schemas.microsoft.com/office/drawing/2014/main" id="{1E3E94E7-7469-4BA1-BD7F-85307FAFD9A4}"/>
              </a:ext>
            </a:extLst>
          </p:cNvPr>
          <p:cNvSpPr>
            <a:spLocks noChangeAspect="1" noChangeArrowheads="1"/>
          </p:cNvSpPr>
          <p:nvPr/>
        </p:nvSpPr>
        <p:spPr bwMode="auto">
          <a:xfrm>
            <a:off x="57150" y="-5089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6">
            <a:extLst>
              <a:ext uri="{FF2B5EF4-FFF2-40B4-BE49-F238E27FC236}">
                <a16:creationId xmlns:a16="http://schemas.microsoft.com/office/drawing/2014/main" id="{7973726A-7D5E-4B17-B7F7-3A7D686C3C98}"/>
              </a:ext>
            </a:extLst>
          </p:cNvPr>
          <p:cNvSpPr>
            <a:spLocks noChangeAspect="1" noChangeArrowheads="1"/>
          </p:cNvSpPr>
          <p:nvPr/>
        </p:nvSpPr>
        <p:spPr bwMode="auto">
          <a:xfrm>
            <a:off x="57150" y="-411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7">
            <a:extLst>
              <a:ext uri="{FF2B5EF4-FFF2-40B4-BE49-F238E27FC236}">
                <a16:creationId xmlns:a16="http://schemas.microsoft.com/office/drawing/2014/main" id="{40544EF2-B065-4DC7-A5BE-946D15C20F91}"/>
              </a:ext>
            </a:extLst>
          </p:cNvPr>
          <p:cNvSpPr>
            <a:spLocks noChangeAspect="1" noChangeArrowheads="1"/>
          </p:cNvSpPr>
          <p:nvPr/>
        </p:nvSpPr>
        <p:spPr bwMode="auto">
          <a:xfrm>
            <a:off x="127000" y="-2727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8">
            <a:extLst>
              <a:ext uri="{FF2B5EF4-FFF2-40B4-BE49-F238E27FC236}">
                <a16:creationId xmlns:a16="http://schemas.microsoft.com/office/drawing/2014/main" id="{BAD74085-5DEC-4FA7-A589-3AA5380E5C3E}"/>
              </a:ext>
            </a:extLst>
          </p:cNvPr>
          <p:cNvSpPr>
            <a:spLocks noChangeAspect="1" noChangeArrowheads="1"/>
          </p:cNvSpPr>
          <p:nvPr/>
        </p:nvSpPr>
        <p:spPr bwMode="auto">
          <a:xfrm>
            <a:off x="127000" y="-2163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utoShape 9">
            <a:extLst>
              <a:ext uri="{FF2B5EF4-FFF2-40B4-BE49-F238E27FC236}">
                <a16:creationId xmlns:a16="http://schemas.microsoft.com/office/drawing/2014/main" id="{48568C6C-A9F3-4450-8762-1D372ECAC828}"/>
              </a:ext>
            </a:extLst>
          </p:cNvPr>
          <p:cNvSpPr>
            <a:spLocks noChangeAspect="1" noChangeArrowheads="1"/>
          </p:cNvSpPr>
          <p:nvPr/>
        </p:nvSpPr>
        <p:spPr bwMode="auto">
          <a:xfrm>
            <a:off x="1270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10">
            <a:extLst>
              <a:ext uri="{FF2B5EF4-FFF2-40B4-BE49-F238E27FC236}">
                <a16:creationId xmlns:a16="http://schemas.microsoft.com/office/drawing/2014/main" id="{311721D8-A6DC-4C9C-99E3-5266208D4E8E}"/>
              </a:ext>
            </a:extLst>
          </p:cNvPr>
          <p:cNvSpPr>
            <a:spLocks noChangeAspect="1" noChangeArrowheads="1"/>
          </p:cNvSpPr>
          <p:nvPr/>
        </p:nvSpPr>
        <p:spPr bwMode="auto">
          <a:xfrm>
            <a:off x="57150" y="517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11">
            <a:extLst>
              <a:ext uri="{FF2B5EF4-FFF2-40B4-BE49-F238E27FC236}">
                <a16:creationId xmlns:a16="http://schemas.microsoft.com/office/drawing/2014/main" id="{09108D15-ACC5-4669-AC21-0E4F25E97DFD}"/>
              </a:ext>
            </a:extLst>
          </p:cNvPr>
          <p:cNvSpPr>
            <a:spLocks noChangeAspect="1" noChangeArrowheads="1"/>
          </p:cNvSpPr>
          <p:nvPr/>
        </p:nvSpPr>
        <p:spPr bwMode="auto">
          <a:xfrm>
            <a:off x="57150" y="944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utoShape 12">
            <a:extLst>
              <a:ext uri="{FF2B5EF4-FFF2-40B4-BE49-F238E27FC236}">
                <a16:creationId xmlns:a16="http://schemas.microsoft.com/office/drawing/2014/main" id="{6C355B5A-73B6-495D-A4C6-43B118677241}"/>
              </a:ext>
            </a:extLst>
          </p:cNvPr>
          <p:cNvSpPr>
            <a:spLocks noChangeAspect="1" noChangeArrowheads="1"/>
          </p:cNvSpPr>
          <p:nvPr/>
        </p:nvSpPr>
        <p:spPr bwMode="auto">
          <a:xfrm>
            <a:off x="57150" y="2193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utoShape 13">
            <a:extLst>
              <a:ext uri="{FF2B5EF4-FFF2-40B4-BE49-F238E27FC236}">
                <a16:creationId xmlns:a16="http://schemas.microsoft.com/office/drawing/2014/main" id="{42805399-6E42-40ED-BD64-ABDEB8121123}"/>
              </a:ext>
            </a:extLst>
          </p:cNvPr>
          <p:cNvSpPr>
            <a:spLocks noChangeAspect="1" noChangeArrowheads="1"/>
          </p:cNvSpPr>
          <p:nvPr/>
        </p:nvSpPr>
        <p:spPr bwMode="auto">
          <a:xfrm>
            <a:off x="57150" y="3170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AutoShape 14">
            <a:extLst>
              <a:ext uri="{FF2B5EF4-FFF2-40B4-BE49-F238E27FC236}">
                <a16:creationId xmlns:a16="http://schemas.microsoft.com/office/drawing/2014/main" id="{CB910FCD-08DA-42E1-9F9F-D422C2D6C0C6}"/>
              </a:ext>
            </a:extLst>
          </p:cNvPr>
          <p:cNvSpPr>
            <a:spLocks noChangeAspect="1" noChangeArrowheads="1"/>
          </p:cNvSpPr>
          <p:nvPr/>
        </p:nvSpPr>
        <p:spPr bwMode="auto">
          <a:xfrm>
            <a:off x="57150" y="4144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AutoShape 15">
            <a:extLst>
              <a:ext uri="{FF2B5EF4-FFF2-40B4-BE49-F238E27FC236}">
                <a16:creationId xmlns:a16="http://schemas.microsoft.com/office/drawing/2014/main" id="{3D6205F4-35D4-412A-90CF-923B1D8D56B3}"/>
              </a:ext>
            </a:extLst>
          </p:cNvPr>
          <p:cNvSpPr>
            <a:spLocks noChangeAspect="1" noChangeArrowheads="1"/>
          </p:cNvSpPr>
          <p:nvPr/>
        </p:nvSpPr>
        <p:spPr bwMode="auto">
          <a:xfrm>
            <a:off x="127000" y="5257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utoShape 16">
            <a:extLst>
              <a:ext uri="{FF2B5EF4-FFF2-40B4-BE49-F238E27FC236}">
                <a16:creationId xmlns:a16="http://schemas.microsoft.com/office/drawing/2014/main" id="{0CC11264-D67B-4326-A4D2-88625836B23D}"/>
              </a:ext>
            </a:extLst>
          </p:cNvPr>
          <p:cNvSpPr>
            <a:spLocks noChangeAspect="1" noChangeArrowheads="1"/>
          </p:cNvSpPr>
          <p:nvPr/>
        </p:nvSpPr>
        <p:spPr bwMode="auto">
          <a:xfrm>
            <a:off x="127000" y="58213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AutoShape 17">
            <a:extLst>
              <a:ext uri="{FF2B5EF4-FFF2-40B4-BE49-F238E27FC236}">
                <a16:creationId xmlns:a16="http://schemas.microsoft.com/office/drawing/2014/main" id="{3EF76C66-BF88-4ACE-AFA4-7E34DEAD63E8}"/>
              </a:ext>
            </a:extLst>
          </p:cNvPr>
          <p:cNvSpPr>
            <a:spLocks noChangeAspect="1" noChangeArrowheads="1"/>
          </p:cNvSpPr>
          <p:nvPr/>
        </p:nvSpPr>
        <p:spPr bwMode="auto">
          <a:xfrm>
            <a:off x="127000" y="7208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A4358EE-FDE1-4B70-9F2A-D33A4120171E}"/>
              </a:ext>
            </a:extLst>
          </p:cNvPr>
          <p:cNvSpPr txBox="1"/>
          <p:nvPr/>
        </p:nvSpPr>
        <p:spPr>
          <a:xfrm>
            <a:off x="127000" y="5378"/>
            <a:ext cx="11861800" cy="73558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B.2 Information that will enable us to become an exemplar for health and safety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Note: the focus here is on putting in place “class leading” standards of Health and Safety information management to demonstrate that in this project, elevated risks (as defined in PAS 1192-6 </a:t>
            </a:r>
            <a:r>
              <a:rPr kumimoji="0" lang="en-GB" altLang="en-US" sz="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Specification for collaborative sharing and use of structured health and safety information using BIM, BSI 2018</a:t>
            </a:r>
            <a:r>
              <a:rPr kumimoji="0" lang="en-US" altLang="en-US" sz="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are managed using digital techniques, which integrate structured and unstructured information with geometrical models.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B.2.1 Organizational information requirements (OIR)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Policy: To be an exemplar organization for Health and Safety. Organization X aims to put into place “class leading” standards of Health and Safety information management in order to demonstrate that project risks are managed using digital techniques.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OIR       The organization needs to maintain information systems that enable the identification and tracking of foreseeable elevated risks in design, installation and operation. This needs to be done at the earliest opportunity. Treatment and management of these risks shall be to an exemplary standard.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B.2.2 Asset information requirements (AIR)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Organization X has reviewed this OIR and has identified the following AIR as a result: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mn-cs"/>
              </a:rPr>
              <a:t>AIR       To require the asset information model (AIM) to contain current elevated risk information complete with an audit trail, in a way that integrates structured and unstructured information with geometrical models. The information must include health and safety information that significantly affects the safe and healthy operation of the asset.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B.2.3 Project information requirements (PIR)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Organization X has reviewed its OIR and has identified the following PIR as a result: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mn-cs"/>
              </a:rPr>
              <a:t>PIR       To require the project information model (PIM) to contain current elevated risk information complete with an audit trail, in a way that integrates structured and unstructured information with geometrical models. The PIM shall enable sharing and collaboration in risk management in order to </a:t>
            </a:r>
            <a:r>
              <a:rPr kumimoji="0" lang="en-US" altLang="en-US" sz="1800" b="0" i="0"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mn-ea"/>
                <a:cs typeface="+mn-cs"/>
              </a:rPr>
              <a:t>optimise</a:t>
            </a:r>
            <a:r>
              <a:rPr kumimoji="0" lang="en-US" altLang="en-US" sz="1800" b="0"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mn-cs"/>
              </a:rPr>
              <a:t> risk treatment in the project.</a:t>
            </a:r>
            <a:endParaRPr kumimoji="0" lang="en-US" altLang="en-US" sz="9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4151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30BA-3165-444C-B9C7-271442347050}"/>
              </a:ext>
            </a:extLst>
          </p:cNvPr>
          <p:cNvSpPr>
            <a:spLocks noGrp="1"/>
          </p:cNvSpPr>
          <p:nvPr>
            <p:ph type="title"/>
          </p:nvPr>
        </p:nvSpPr>
        <p:spPr>
          <a:xfrm>
            <a:off x="639410" y="300014"/>
            <a:ext cx="10809303" cy="1325563"/>
          </a:xfrm>
        </p:spPr>
        <p:txBody>
          <a:bodyPr/>
          <a:lstStyle/>
          <a:p>
            <a:r>
              <a:rPr lang="en-GB" dirty="0"/>
              <a:t>Delivery of IR’s --Moving Detail from PIR to EIR</a:t>
            </a:r>
          </a:p>
        </p:txBody>
      </p:sp>
      <p:sp>
        <p:nvSpPr>
          <p:cNvPr id="6" name="Rectangle 5">
            <a:extLst>
              <a:ext uri="{FF2B5EF4-FFF2-40B4-BE49-F238E27FC236}">
                <a16:creationId xmlns:a16="http://schemas.microsoft.com/office/drawing/2014/main" id="{4ADE5E37-C9A2-4737-AE47-541C8637EDDD}"/>
              </a:ext>
            </a:extLst>
          </p:cNvPr>
          <p:cNvSpPr/>
          <p:nvPr/>
        </p:nvSpPr>
        <p:spPr>
          <a:xfrm>
            <a:off x="613647" y="1423039"/>
            <a:ext cx="10615289" cy="13255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From PIR to EIR – using ISO 19650-2 , 5.2.1</a:t>
            </a:r>
          </a:p>
        </p:txBody>
      </p:sp>
      <p:sp>
        <p:nvSpPr>
          <p:cNvPr id="7" name="TextBox 6">
            <a:extLst>
              <a:ext uri="{FF2B5EF4-FFF2-40B4-BE49-F238E27FC236}">
                <a16:creationId xmlns:a16="http://schemas.microsoft.com/office/drawing/2014/main" id="{04CFD6B1-63CC-4664-90C8-16B88D3204BB}"/>
              </a:ext>
            </a:extLst>
          </p:cNvPr>
          <p:cNvSpPr txBox="1"/>
          <p:nvPr/>
        </p:nvSpPr>
        <p:spPr>
          <a:xfrm>
            <a:off x="613648" y="2748602"/>
            <a:ext cx="2228722" cy="1200329"/>
          </a:xfrm>
          <a:prstGeom prst="rect">
            <a:avLst/>
          </a:prstGeom>
          <a:no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PIR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ross 7">
            <a:extLst>
              <a:ext uri="{FF2B5EF4-FFF2-40B4-BE49-F238E27FC236}">
                <a16:creationId xmlns:a16="http://schemas.microsoft.com/office/drawing/2014/main" id="{4AC0BFD0-F1D2-4022-AFB3-A24E5D898726}"/>
              </a:ext>
            </a:extLst>
          </p:cNvPr>
          <p:cNvSpPr/>
          <p:nvPr/>
        </p:nvSpPr>
        <p:spPr>
          <a:xfrm>
            <a:off x="3086471" y="3003550"/>
            <a:ext cx="549504" cy="598674"/>
          </a:xfrm>
          <a:prstGeom prst="plus">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3FD787B-1199-409F-94E0-7A986AD15848}"/>
              </a:ext>
            </a:extLst>
          </p:cNvPr>
          <p:cNvSpPr/>
          <p:nvPr/>
        </p:nvSpPr>
        <p:spPr>
          <a:xfrm>
            <a:off x="3822925" y="2748602"/>
            <a:ext cx="1409700" cy="1206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5.2.1b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Level of Information Need</a:t>
            </a:r>
          </a:p>
        </p:txBody>
      </p:sp>
      <p:sp>
        <p:nvSpPr>
          <p:cNvPr id="10" name="Rectangle 9">
            <a:extLst>
              <a:ext uri="{FF2B5EF4-FFF2-40B4-BE49-F238E27FC236}">
                <a16:creationId xmlns:a16="http://schemas.microsoft.com/office/drawing/2014/main" id="{B8EEE829-1C43-4926-BB60-76990630CC45}"/>
              </a:ext>
            </a:extLst>
          </p:cNvPr>
          <p:cNvSpPr/>
          <p:nvPr/>
        </p:nvSpPr>
        <p:spPr>
          <a:xfrm>
            <a:off x="5557581" y="2748602"/>
            <a:ext cx="1599336" cy="1206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5.2.1c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Acceptance Criteria</a:t>
            </a:r>
          </a:p>
        </p:txBody>
      </p:sp>
      <p:sp>
        <p:nvSpPr>
          <p:cNvPr id="11" name="Rectangle 10">
            <a:extLst>
              <a:ext uri="{FF2B5EF4-FFF2-40B4-BE49-F238E27FC236}">
                <a16:creationId xmlns:a16="http://schemas.microsoft.com/office/drawing/2014/main" id="{54C623D1-F726-430A-BA9C-8AC31E15BF90}"/>
              </a:ext>
            </a:extLst>
          </p:cNvPr>
          <p:cNvSpPr/>
          <p:nvPr/>
        </p:nvSpPr>
        <p:spPr>
          <a:xfrm>
            <a:off x="7428982" y="2739860"/>
            <a:ext cx="2018375" cy="1206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5.2.1d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Supporting information</a:t>
            </a:r>
          </a:p>
        </p:txBody>
      </p:sp>
      <p:sp>
        <p:nvSpPr>
          <p:cNvPr id="12" name="Rectangle 11">
            <a:extLst>
              <a:ext uri="{FF2B5EF4-FFF2-40B4-BE49-F238E27FC236}">
                <a16:creationId xmlns:a16="http://schemas.microsoft.com/office/drawing/2014/main" id="{DF63D809-B6C1-4D8E-957A-0FD4A137A3B6}"/>
              </a:ext>
            </a:extLst>
          </p:cNvPr>
          <p:cNvSpPr/>
          <p:nvPr/>
        </p:nvSpPr>
        <p:spPr>
          <a:xfrm>
            <a:off x="9819237" y="2739860"/>
            <a:ext cx="1409700" cy="1206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5.2.1e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Key Dates</a:t>
            </a:r>
          </a:p>
        </p:txBody>
      </p:sp>
      <p:sp>
        <p:nvSpPr>
          <p:cNvPr id="3" name="TextBox 2">
            <a:extLst>
              <a:ext uri="{FF2B5EF4-FFF2-40B4-BE49-F238E27FC236}">
                <a16:creationId xmlns:a16="http://schemas.microsoft.com/office/drawing/2014/main" id="{039A6160-8007-4442-926F-C364576461E2}"/>
              </a:ext>
            </a:extLst>
          </p:cNvPr>
          <p:cNvSpPr txBox="1"/>
          <p:nvPr/>
        </p:nvSpPr>
        <p:spPr>
          <a:xfrm>
            <a:off x="3583907" y="4002219"/>
            <a:ext cx="1599337"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the level of information need required to meet each information requirement;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NOTE Other metrics to describe the status of information, such as level of accuracy, can be added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these metrics as considered appropriate. </a:t>
            </a:r>
          </a:p>
        </p:txBody>
      </p:sp>
      <p:sp>
        <p:nvSpPr>
          <p:cNvPr id="4" name="TextBox 3">
            <a:extLst>
              <a:ext uri="{FF2B5EF4-FFF2-40B4-BE49-F238E27FC236}">
                <a16:creationId xmlns:a16="http://schemas.microsoft.com/office/drawing/2014/main" id="{0EF44DE6-0B3E-4578-9436-6C263DF1B572}"/>
              </a:ext>
            </a:extLst>
          </p:cNvPr>
          <p:cNvSpPr txBox="1"/>
          <p:nvPr/>
        </p:nvSpPr>
        <p:spPr>
          <a:xfrm>
            <a:off x="5519111" y="4045569"/>
            <a:ext cx="1599337"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the acceptance criteria for each information requirement, and in doing so shall consider: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the project’s information standard,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the project’s information production methods and procedures,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the use of reference information or shared resources provided by the appointing party;</a:t>
            </a:r>
          </a:p>
        </p:txBody>
      </p:sp>
      <p:sp>
        <p:nvSpPr>
          <p:cNvPr id="5" name="TextBox 4">
            <a:extLst>
              <a:ext uri="{FF2B5EF4-FFF2-40B4-BE49-F238E27FC236}">
                <a16:creationId xmlns:a16="http://schemas.microsoft.com/office/drawing/2014/main" id="{678B7837-38BA-4243-9830-2D0017567CBB}"/>
              </a:ext>
            </a:extLst>
          </p:cNvPr>
          <p:cNvSpPr txBox="1"/>
          <p:nvPr/>
        </p:nvSpPr>
        <p:spPr>
          <a:xfrm>
            <a:off x="7428981" y="4057401"/>
            <a:ext cx="201837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the supporting information that the prospective lead appointed party might need, to fully understand or evaluate each information requirement or its acceptance criteria, and in doing so shall consider: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existing asset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shared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supporting documents or guidance material,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references to relevant international, national or industry standards,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exemplars of similar information deliverables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C54E2A0-9067-4348-B529-ED625B42EE75}"/>
              </a:ext>
            </a:extLst>
          </p:cNvPr>
          <p:cNvSpPr txBox="1"/>
          <p:nvPr/>
        </p:nvSpPr>
        <p:spPr>
          <a:xfrm>
            <a:off x="9757889" y="4057401"/>
            <a:ext cx="1690824"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the dates, relative to the project’s information delivery milestones and appointing party’s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key decision points, that each requirement has to be met, and in doing so shall consider: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the time needed by the appointing party to review and accept information,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the appointing party’s internal assurance processes.</a:t>
            </a:r>
          </a:p>
        </p:txBody>
      </p:sp>
      <p:sp>
        <p:nvSpPr>
          <p:cNvPr id="14" name="TextBox 13">
            <a:extLst>
              <a:ext uri="{FF2B5EF4-FFF2-40B4-BE49-F238E27FC236}">
                <a16:creationId xmlns:a16="http://schemas.microsoft.com/office/drawing/2014/main" id="{33B9356B-B79B-4EAA-BBBE-C7EC5D7AFA9B}"/>
              </a:ext>
            </a:extLst>
          </p:cNvPr>
          <p:cNvSpPr txBox="1"/>
          <p:nvPr/>
        </p:nvSpPr>
        <p:spPr>
          <a:xfrm>
            <a:off x="3583907" y="5787323"/>
            <a:ext cx="2157273"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From ISO 19650 -1 Level of Information need is .. determination of quality,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quantity and granularity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information</a:t>
            </a:r>
          </a:p>
        </p:txBody>
      </p:sp>
    </p:spTree>
    <p:extLst>
      <p:ext uri="{BB962C8B-B14F-4D97-AF65-F5344CB8AC3E}">
        <p14:creationId xmlns:p14="http://schemas.microsoft.com/office/powerpoint/2010/main" val="165875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DF80B074-E740-4335-8459-37AAA0F36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82" y="211790"/>
            <a:ext cx="8710768" cy="6471398"/>
          </a:xfrm>
          <a:prstGeom prst="rect">
            <a:avLst/>
          </a:prstGeom>
        </p:spPr>
      </p:pic>
      <p:sp>
        <p:nvSpPr>
          <p:cNvPr id="6" name="TextBox 5">
            <a:extLst>
              <a:ext uri="{FF2B5EF4-FFF2-40B4-BE49-F238E27FC236}">
                <a16:creationId xmlns:a16="http://schemas.microsoft.com/office/drawing/2014/main" id="{B7D60FB5-D96D-4400-A64A-379512C7C615}"/>
              </a:ext>
            </a:extLst>
          </p:cNvPr>
          <p:cNvSpPr txBox="1"/>
          <p:nvPr/>
        </p:nvSpPr>
        <p:spPr>
          <a:xfrm>
            <a:off x="9412850" y="467360"/>
            <a:ext cx="261659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*Note that because it is likely that multiple appointments may be working with risk information then this EIR will appear multiple times (i.e. for each relevant appointment).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Risk information may be required by the appointing party at any time during an appointment.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Acceptance criteria-  In addition to any requirements set out in the information standard and information production methods and procedures</a:t>
            </a:r>
          </a:p>
        </p:txBody>
      </p:sp>
    </p:spTree>
    <p:extLst>
      <p:ext uri="{BB962C8B-B14F-4D97-AF65-F5344CB8AC3E}">
        <p14:creationId xmlns:p14="http://schemas.microsoft.com/office/powerpoint/2010/main" val="210886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4ACC4F77-4622-1337-F979-B71EAA38164B}"/>
              </a:ext>
            </a:extLst>
          </p:cNvPr>
          <p:cNvSpPr/>
          <p:nvPr/>
        </p:nvSpPr>
        <p:spPr>
          <a:xfrm>
            <a:off x="6312810" y="1513758"/>
            <a:ext cx="5375080" cy="4571298"/>
          </a:xfrm>
          <a:prstGeom prst="roundRect">
            <a:avLst/>
          </a:prstGeom>
          <a:solidFill>
            <a:schemeClr val="accent6">
              <a:lumMod val="20000"/>
              <a:lumOff val="80000"/>
              <a:alpha val="52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882D55BA-B70A-8506-676A-0A864D642D70}"/>
              </a:ext>
            </a:extLst>
          </p:cNvPr>
          <p:cNvSpPr/>
          <p:nvPr/>
        </p:nvSpPr>
        <p:spPr>
          <a:xfrm>
            <a:off x="1898681" y="2027773"/>
            <a:ext cx="1836000" cy="3456000"/>
          </a:xfrm>
          <a:prstGeom prst="roundRect">
            <a:avLst/>
          </a:prstGeom>
          <a:solidFill>
            <a:schemeClr val="accent5">
              <a:lumMod val="20000"/>
              <a:lumOff val="80000"/>
              <a:alpha val="52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49D94A1-6116-449F-8A53-41B99A34B47A}"/>
              </a:ext>
            </a:extLst>
          </p:cNvPr>
          <p:cNvSpPr/>
          <p:nvPr/>
        </p:nvSpPr>
        <p:spPr>
          <a:xfrm>
            <a:off x="4334633" y="1466011"/>
            <a:ext cx="1440000" cy="432000"/>
          </a:xfrm>
          <a:prstGeom prst="rect">
            <a:avLst/>
          </a:prstGeom>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H&amp;S PIR’s</a:t>
            </a:r>
          </a:p>
        </p:txBody>
      </p:sp>
      <p:sp>
        <p:nvSpPr>
          <p:cNvPr id="2" name="TextBox 1">
            <a:extLst>
              <a:ext uri="{FF2B5EF4-FFF2-40B4-BE49-F238E27FC236}">
                <a16:creationId xmlns:a16="http://schemas.microsoft.com/office/drawing/2014/main" id="{458D521F-B1AE-41AD-A056-85EDC233CA65}"/>
              </a:ext>
            </a:extLst>
          </p:cNvPr>
          <p:cNvSpPr txBox="1"/>
          <p:nvPr/>
        </p:nvSpPr>
        <p:spPr>
          <a:xfrm>
            <a:off x="533400" y="276225"/>
            <a:ext cx="2381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Many DRM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One Principal designer</a:t>
            </a:r>
          </a:p>
        </p:txBody>
      </p:sp>
      <p:sp>
        <p:nvSpPr>
          <p:cNvPr id="3" name="Rectangle 2">
            <a:extLst>
              <a:ext uri="{FF2B5EF4-FFF2-40B4-BE49-F238E27FC236}">
                <a16:creationId xmlns:a16="http://schemas.microsoft.com/office/drawing/2014/main" id="{924C5EA1-B3FC-4EFF-929A-D71B4C162644}"/>
              </a:ext>
            </a:extLst>
          </p:cNvPr>
          <p:cNvSpPr/>
          <p:nvPr/>
        </p:nvSpPr>
        <p:spPr>
          <a:xfrm>
            <a:off x="1232434" y="1144882"/>
            <a:ext cx="1440000" cy="612000"/>
          </a:xfrm>
          <a:prstGeom prst="rect">
            <a:avLst/>
          </a:prstGeom>
          <a:solidFill>
            <a:schemeClr val="accent5">
              <a:lumMod val="20000"/>
              <a:lumOff val="80000"/>
            </a:schemeClr>
          </a:solidFill>
          <a:ln w="31750"/>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CLIENT has a project</a:t>
            </a:r>
          </a:p>
        </p:txBody>
      </p:sp>
      <p:sp>
        <p:nvSpPr>
          <p:cNvPr id="5" name="Rectangle 4">
            <a:extLst>
              <a:ext uri="{FF2B5EF4-FFF2-40B4-BE49-F238E27FC236}">
                <a16:creationId xmlns:a16="http://schemas.microsoft.com/office/drawing/2014/main" id="{2D627162-579A-4275-B170-598B64CDF034}"/>
              </a:ext>
            </a:extLst>
          </p:cNvPr>
          <p:cNvSpPr/>
          <p:nvPr/>
        </p:nvSpPr>
        <p:spPr>
          <a:xfrm>
            <a:off x="271743" y="3518787"/>
            <a:ext cx="1440000" cy="612000"/>
          </a:xfrm>
          <a:prstGeom prst="rect">
            <a:avLst/>
          </a:prstGeom>
          <a:ln w="25400">
            <a:solidFill>
              <a:srgbClr val="C00000"/>
            </a:solidFill>
          </a:ln>
        </p:spPr>
        <p:style>
          <a:lnRef idx="2">
            <a:schemeClr val="accent1"/>
          </a:lnRef>
          <a:fillRef idx="1">
            <a:schemeClr val="lt1"/>
          </a:fillRef>
          <a:effectRef idx="0">
            <a:schemeClr val="accent1"/>
          </a:effectRef>
          <a:fontRef idx="minor">
            <a:schemeClr val="dk1"/>
          </a:fontRef>
        </p:style>
        <p:txBody>
          <a:bodyPr lIns="72000" tIns="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Early PD involvement</a:t>
            </a:r>
          </a:p>
        </p:txBody>
      </p:sp>
      <p:sp>
        <p:nvSpPr>
          <p:cNvPr id="6" name="Rectangle 5">
            <a:extLst>
              <a:ext uri="{FF2B5EF4-FFF2-40B4-BE49-F238E27FC236}">
                <a16:creationId xmlns:a16="http://schemas.microsoft.com/office/drawing/2014/main" id="{FA780ADB-4537-49B1-B288-023FDA2404FC}"/>
              </a:ext>
            </a:extLst>
          </p:cNvPr>
          <p:cNvSpPr/>
          <p:nvPr/>
        </p:nvSpPr>
        <p:spPr>
          <a:xfrm>
            <a:off x="2081501" y="2229659"/>
            <a:ext cx="1440000" cy="612000"/>
          </a:xfrm>
          <a:prstGeom prst="rect">
            <a:avLst/>
          </a:prstGeom>
          <a:ln w="19050"/>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Business Need</a:t>
            </a:r>
          </a:p>
        </p:txBody>
      </p:sp>
      <p:sp>
        <p:nvSpPr>
          <p:cNvPr id="7" name="Rectangle 6">
            <a:extLst>
              <a:ext uri="{FF2B5EF4-FFF2-40B4-BE49-F238E27FC236}">
                <a16:creationId xmlns:a16="http://schemas.microsoft.com/office/drawing/2014/main" id="{8ECEF6F0-FB4E-43B8-9106-23825E2AE292}"/>
              </a:ext>
            </a:extLst>
          </p:cNvPr>
          <p:cNvSpPr/>
          <p:nvPr/>
        </p:nvSpPr>
        <p:spPr>
          <a:xfrm>
            <a:off x="2080940" y="3512863"/>
            <a:ext cx="1440000" cy="612000"/>
          </a:xfrm>
          <a:prstGeom prst="rect">
            <a:avLst/>
          </a:prstGeom>
          <a:solidFill>
            <a:schemeClr val="accent4">
              <a:lumMod val="20000"/>
              <a:lumOff val="80000"/>
              <a:alpha val="52000"/>
            </a:schemeClr>
          </a:solidFill>
          <a:ln w="2540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Procurement Strategy</a:t>
            </a:r>
          </a:p>
        </p:txBody>
      </p:sp>
      <p:sp>
        <p:nvSpPr>
          <p:cNvPr id="8" name="Rectangle 7">
            <a:extLst>
              <a:ext uri="{FF2B5EF4-FFF2-40B4-BE49-F238E27FC236}">
                <a16:creationId xmlns:a16="http://schemas.microsoft.com/office/drawing/2014/main" id="{7BD17447-7C59-4997-9D79-7CDF29C6BB3E}"/>
              </a:ext>
            </a:extLst>
          </p:cNvPr>
          <p:cNvSpPr/>
          <p:nvPr/>
        </p:nvSpPr>
        <p:spPr>
          <a:xfrm>
            <a:off x="2080940" y="4690299"/>
            <a:ext cx="1440000" cy="612000"/>
          </a:xfrm>
          <a:prstGeom prst="rect">
            <a:avLst/>
          </a:prstGeom>
          <a:ln w="19050">
            <a:solidFill>
              <a:srgbClr val="C00000"/>
            </a:solidFill>
          </a:ln>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Hazard Analysis</a:t>
            </a:r>
          </a:p>
        </p:txBody>
      </p:sp>
      <p:sp>
        <p:nvSpPr>
          <p:cNvPr id="9" name="Left Brace 8">
            <a:extLst>
              <a:ext uri="{FF2B5EF4-FFF2-40B4-BE49-F238E27FC236}">
                <a16:creationId xmlns:a16="http://schemas.microsoft.com/office/drawing/2014/main" id="{79E69B51-F280-40B3-9BC2-99DBCC5115A4}"/>
              </a:ext>
            </a:extLst>
          </p:cNvPr>
          <p:cNvSpPr/>
          <p:nvPr/>
        </p:nvSpPr>
        <p:spPr>
          <a:xfrm rot="10800000">
            <a:off x="3788542" y="2806065"/>
            <a:ext cx="288000" cy="1980000"/>
          </a:xfrm>
          <a:prstGeom prst="leftBrace">
            <a:avLst>
              <a:gd name="adj1" fmla="val 111559"/>
              <a:gd name="adj2" fmla="val 50469"/>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832BAA6-4D61-4153-9F94-DC2F405CA095}"/>
              </a:ext>
            </a:extLst>
          </p:cNvPr>
          <p:cNvSpPr/>
          <p:nvPr/>
        </p:nvSpPr>
        <p:spPr>
          <a:xfrm>
            <a:off x="4138900" y="3216433"/>
            <a:ext cx="1440000" cy="1152000"/>
          </a:xfrm>
          <a:prstGeom prst="rect">
            <a:avLst/>
          </a:prstGeom>
          <a:ln w="25400"/>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Embed into Contract &amp; Information Requirements</a:t>
            </a:r>
          </a:p>
        </p:txBody>
      </p:sp>
      <p:sp>
        <p:nvSpPr>
          <p:cNvPr id="11" name="Rectangle 10">
            <a:extLst>
              <a:ext uri="{FF2B5EF4-FFF2-40B4-BE49-F238E27FC236}">
                <a16:creationId xmlns:a16="http://schemas.microsoft.com/office/drawing/2014/main" id="{94C0FBCF-2464-4ED1-847E-9DEBC75E2C16}"/>
              </a:ext>
            </a:extLst>
          </p:cNvPr>
          <p:cNvSpPr/>
          <p:nvPr/>
        </p:nvSpPr>
        <p:spPr>
          <a:xfrm>
            <a:off x="4334633" y="900628"/>
            <a:ext cx="1440000" cy="432000"/>
          </a:xfrm>
          <a:prstGeom prst="rect">
            <a:avLst/>
          </a:prstGeom>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Brief</a:t>
            </a:r>
          </a:p>
        </p:txBody>
      </p:sp>
      <p:sp>
        <p:nvSpPr>
          <p:cNvPr id="12" name="Rectangle 11">
            <a:extLst>
              <a:ext uri="{FF2B5EF4-FFF2-40B4-BE49-F238E27FC236}">
                <a16:creationId xmlns:a16="http://schemas.microsoft.com/office/drawing/2014/main" id="{B772354C-902A-4FC8-955F-873CBCA7E175}"/>
              </a:ext>
            </a:extLst>
          </p:cNvPr>
          <p:cNvSpPr/>
          <p:nvPr/>
        </p:nvSpPr>
        <p:spPr>
          <a:xfrm>
            <a:off x="6938436" y="893104"/>
            <a:ext cx="1440000" cy="432000"/>
          </a:xfrm>
          <a:prstGeom prst="rect">
            <a:avLst/>
          </a:prstGeom>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Plan</a:t>
            </a:r>
          </a:p>
        </p:txBody>
      </p:sp>
      <p:sp>
        <p:nvSpPr>
          <p:cNvPr id="13" name="Rectangle 12">
            <a:extLst>
              <a:ext uri="{FF2B5EF4-FFF2-40B4-BE49-F238E27FC236}">
                <a16:creationId xmlns:a16="http://schemas.microsoft.com/office/drawing/2014/main" id="{21EF3DC4-A4D9-4F62-A9C9-EEDA60E37477}"/>
              </a:ext>
            </a:extLst>
          </p:cNvPr>
          <p:cNvSpPr/>
          <p:nvPr/>
        </p:nvSpPr>
        <p:spPr>
          <a:xfrm>
            <a:off x="7576456" y="5352896"/>
            <a:ext cx="2340000" cy="612000"/>
          </a:xfrm>
          <a:prstGeom prst="rect">
            <a:avLst/>
          </a:prstGeom>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From Options to Justified Design Solution</a:t>
            </a:r>
          </a:p>
        </p:txBody>
      </p:sp>
      <p:sp>
        <p:nvSpPr>
          <p:cNvPr id="14" name="Rectangle 13">
            <a:extLst>
              <a:ext uri="{FF2B5EF4-FFF2-40B4-BE49-F238E27FC236}">
                <a16:creationId xmlns:a16="http://schemas.microsoft.com/office/drawing/2014/main" id="{D100BCEA-9260-4860-B6D9-414A7A997D00}"/>
              </a:ext>
            </a:extLst>
          </p:cNvPr>
          <p:cNvSpPr/>
          <p:nvPr/>
        </p:nvSpPr>
        <p:spPr>
          <a:xfrm>
            <a:off x="6964980" y="1690003"/>
            <a:ext cx="1440000" cy="612000"/>
          </a:xfrm>
          <a:prstGeom prst="rect">
            <a:avLst/>
          </a:prstGeom>
          <a:ln w="25400">
            <a:prstDash val="solid"/>
          </a:ln>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Lead Designer</a:t>
            </a:r>
          </a:p>
        </p:txBody>
      </p:sp>
      <p:sp>
        <p:nvSpPr>
          <p:cNvPr id="19" name="Rectangle 18">
            <a:extLst>
              <a:ext uri="{FF2B5EF4-FFF2-40B4-BE49-F238E27FC236}">
                <a16:creationId xmlns:a16="http://schemas.microsoft.com/office/drawing/2014/main" id="{F0CEA703-F8CC-4C18-B8D2-B8BA14BBC55F}"/>
              </a:ext>
            </a:extLst>
          </p:cNvPr>
          <p:cNvSpPr/>
          <p:nvPr/>
        </p:nvSpPr>
        <p:spPr>
          <a:xfrm>
            <a:off x="6324148" y="4295080"/>
            <a:ext cx="1584000" cy="900000"/>
          </a:xfrm>
          <a:prstGeom prst="rect">
            <a:avLst/>
          </a:prstGeom>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Targets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&amp; DRM requirements</a:t>
            </a:r>
          </a:p>
        </p:txBody>
      </p:sp>
      <p:sp>
        <p:nvSpPr>
          <p:cNvPr id="20" name="Rectangle 19">
            <a:extLst>
              <a:ext uri="{FF2B5EF4-FFF2-40B4-BE49-F238E27FC236}">
                <a16:creationId xmlns:a16="http://schemas.microsoft.com/office/drawing/2014/main" id="{72C8A481-BF1B-4DFE-B8E0-826BAF485A1A}"/>
              </a:ext>
            </a:extLst>
          </p:cNvPr>
          <p:cNvSpPr/>
          <p:nvPr/>
        </p:nvSpPr>
        <p:spPr>
          <a:xfrm>
            <a:off x="9480448" y="4303355"/>
            <a:ext cx="1584000" cy="900000"/>
          </a:xfrm>
          <a:prstGeom prst="rect">
            <a:avLst/>
          </a:prstGeom>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The varieties of designer’s DRMs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all comply</a:t>
            </a:r>
          </a:p>
        </p:txBody>
      </p:sp>
      <p:sp>
        <p:nvSpPr>
          <p:cNvPr id="23" name="Heart 22">
            <a:extLst>
              <a:ext uri="{FF2B5EF4-FFF2-40B4-BE49-F238E27FC236}">
                <a16:creationId xmlns:a16="http://schemas.microsoft.com/office/drawing/2014/main" id="{99726703-DE57-44BD-B97B-64123633B2EB}"/>
              </a:ext>
            </a:extLst>
          </p:cNvPr>
          <p:cNvSpPr/>
          <p:nvPr/>
        </p:nvSpPr>
        <p:spPr>
          <a:xfrm>
            <a:off x="7668614" y="2814823"/>
            <a:ext cx="1999568" cy="1804249"/>
          </a:xfrm>
          <a:prstGeom prst="heart">
            <a:avLst/>
          </a:prstGeom>
          <a:solidFill>
            <a:schemeClr val="accent2">
              <a:lumMod val="20000"/>
              <a:lumOff val="80000"/>
              <a:alpha val="74000"/>
            </a:schemeClr>
          </a:solidFill>
          <a:ln w="31750">
            <a:solidFill>
              <a:srgbClr val="FF0000"/>
            </a:solidFill>
          </a:ln>
        </p:spPr>
        <p:style>
          <a:lnRef idx="2">
            <a:schemeClr val="accent1"/>
          </a:lnRef>
          <a:fillRef idx="1">
            <a:schemeClr val="lt1"/>
          </a:fillRef>
          <a:effectRef idx="0">
            <a:schemeClr val="accent1"/>
          </a:effectRef>
          <a:fontRef idx="minor">
            <a:schemeClr val="dk1"/>
          </a:fontRef>
        </p:style>
        <p:txBody>
          <a:bodyPr lIns="36000" tIns="21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Hazard Analysis and Safety Review(s)</a:t>
            </a:r>
          </a:p>
        </p:txBody>
      </p:sp>
      <p:sp>
        <p:nvSpPr>
          <p:cNvPr id="18" name="Flowchart: Punched Tape 17">
            <a:extLst>
              <a:ext uri="{FF2B5EF4-FFF2-40B4-BE49-F238E27FC236}">
                <a16:creationId xmlns:a16="http://schemas.microsoft.com/office/drawing/2014/main" id="{B1CDB48E-D9B8-4163-8FAC-B12F4978A457}"/>
              </a:ext>
            </a:extLst>
          </p:cNvPr>
          <p:cNvSpPr/>
          <p:nvPr/>
        </p:nvSpPr>
        <p:spPr>
          <a:xfrm>
            <a:off x="10122459" y="5658896"/>
            <a:ext cx="873760" cy="670100"/>
          </a:xfrm>
          <a:prstGeom prst="flowChartPunchedTap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PCI</a:t>
            </a:r>
          </a:p>
        </p:txBody>
      </p:sp>
      <p:sp>
        <p:nvSpPr>
          <p:cNvPr id="25" name="Flowchart: Punched Tape 24">
            <a:extLst>
              <a:ext uri="{FF2B5EF4-FFF2-40B4-BE49-F238E27FC236}">
                <a16:creationId xmlns:a16="http://schemas.microsoft.com/office/drawing/2014/main" id="{CA1F2C53-CC6C-4A57-97DA-03E3C86E93E0}"/>
              </a:ext>
            </a:extLst>
          </p:cNvPr>
          <p:cNvSpPr/>
          <p:nvPr/>
        </p:nvSpPr>
        <p:spPr>
          <a:xfrm>
            <a:off x="4884831" y="1981182"/>
            <a:ext cx="873760" cy="670100"/>
          </a:xfrm>
          <a:prstGeom prst="flowChartPunchedTap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PCI</a:t>
            </a:r>
          </a:p>
        </p:txBody>
      </p:sp>
      <p:grpSp>
        <p:nvGrpSpPr>
          <p:cNvPr id="29" name="Group 28">
            <a:extLst>
              <a:ext uri="{FF2B5EF4-FFF2-40B4-BE49-F238E27FC236}">
                <a16:creationId xmlns:a16="http://schemas.microsoft.com/office/drawing/2014/main" id="{BFBE6EF3-0A3F-5DE7-8053-3CDB0EB0C720}"/>
              </a:ext>
            </a:extLst>
          </p:cNvPr>
          <p:cNvGrpSpPr/>
          <p:nvPr/>
        </p:nvGrpSpPr>
        <p:grpSpPr>
          <a:xfrm>
            <a:off x="8239199" y="1781245"/>
            <a:ext cx="2673330" cy="1039741"/>
            <a:chOff x="5845514" y="1379835"/>
            <a:chExt cx="2673330" cy="1039741"/>
          </a:xfrm>
        </p:grpSpPr>
        <p:sp>
          <p:nvSpPr>
            <p:cNvPr id="15" name="Rectangle 14">
              <a:extLst>
                <a:ext uri="{FF2B5EF4-FFF2-40B4-BE49-F238E27FC236}">
                  <a16:creationId xmlns:a16="http://schemas.microsoft.com/office/drawing/2014/main" id="{CEE43132-2B0D-4CCC-B53C-369D42AA50D8}"/>
                </a:ext>
              </a:extLst>
            </p:cNvPr>
            <p:cNvSpPr/>
            <p:nvPr/>
          </p:nvSpPr>
          <p:spPr>
            <a:xfrm>
              <a:off x="5845514" y="1379835"/>
              <a:ext cx="1440000" cy="612000"/>
            </a:xfrm>
            <a:prstGeom prst="rect">
              <a:avLst/>
            </a:prstGeom>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ectangle 15">
              <a:extLst>
                <a:ext uri="{FF2B5EF4-FFF2-40B4-BE49-F238E27FC236}">
                  <a16:creationId xmlns:a16="http://schemas.microsoft.com/office/drawing/2014/main" id="{B6F49F40-B296-40E5-AF15-45A68F3681AD}"/>
                </a:ext>
              </a:extLst>
            </p:cNvPr>
            <p:cNvSpPr/>
            <p:nvPr/>
          </p:nvSpPr>
          <p:spPr>
            <a:xfrm>
              <a:off x="6116554" y="1499995"/>
              <a:ext cx="1440000" cy="612000"/>
            </a:xfrm>
            <a:prstGeom prst="rect">
              <a:avLst/>
            </a:prstGeom>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 name="Rectangle 25">
              <a:extLst>
                <a:ext uri="{FF2B5EF4-FFF2-40B4-BE49-F238E27FC236}">
                  <a16:creationId xmlns:a16="http://schemas.microsoft.com/office/drawing/2014/main" id="{6DBE2B45-1C74-1BEB-51F6-B21AF4FCAD15}"/>
                </a:ext>
              </a:extLst>
            </p:cNvPr>
            <p:cNvSpPr/>
            <p:nvPr/>
          </p:nvSpPr>
          <p:spPr>
            <a:xfrm>
              <a:off x="6437796" y="1593313"/>
              <a:ext cx="1440000" cy="612000"/>
            </a:xfrm>
            <a:prstGeom prst="rect">
              <a:avLst/>
            </a:prstGeom>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Rectangle 26">
              <a:extLst>
                <a:ext uri="{FF2B5EF4-FFF2-40B4-BE49-F238E27FC236}">
                  <a16:creationId xmlns:a16="http://schemas.microsoft.com/office/drawing/2014/main" id="{FD0F293D-352F-CC8A-AFB3-2D1DC68A8F0E}"/>
                </a:ext>
              </a:extLst>
            </p:cNvPr>
            <p:cNvSpPr/>
            <p:nvPr/>
          </p:nvSpPr>
          <p:spPr>
            <a:xfrm>
              <a:off x="6792457" y="1687416"/>
              <a:ext cx="1440000" cy="555674"/>
            </a:xfrm>
            <a:prstGeom prst="rect">
              <a:avLst/>
            </a:prstGeom>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8" name="Rectangle 27">
              <a:extLst>
                <a:ext uri="{FF2B5EF4-FFF2-40B4-BE49-F238E27FC236}">
                  <a16:creationId xmlns:a16="http://schemas.microsoft.com/office/drawing/2014/main" id="{EEE0892F-4859-D29D-A81F-F8C5F7B43C5A}"/>
                </a:ext>
              </a:extLst>
            </p:cNvPr>
            <p:cNvSpPr/>
            <p:nvPr/>
          </p:nvSpPr>
          <p:spPr>
            <a:xfrm>
              <a:off x="7078844" y="1807576"/>
              <a:ext cx="1440000" cy="612000"/>
            </a:xfrm>
            <a:prstGeom prst="rect">
              <a:avLst/>
            </a:prstGeom>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Designers</a:t>
              </a:r>
            </a:p>
          </p:txBody>
        </p:sp>
      </p:grpSp>
      <p:sp>
        <p:nvSpPr>
          <p:cNvPr id="30" name="Rectangle 29">
            <a:extLst>
              <a:ext uri="{FF2B5EF4-FFF2-40B4-BE49-F238E27FC236}">
                <a16:creationId xmlns:a16="http://schemas.microsoft.com/office/drawing/2014/main" id="{3E798EF6-9E5F-4719-4CED-A30E8FA1B787}"/>
              </a:ext>
            </a:extLst>
          </p:cNvPr>
          <p:cNvSpPr/>
          <p:nvPr/>
        </p:nvSpPr>
        <p:spPr>
          <a:xfrm>
            <a:off x="8652867" y="902716"/>
            <a:ext cx="1440000" cy="432000"/>
          </a:xfrm>
          <a:prstGeom prst="rect">
            <a:avLst/>
          </a:prstGeom>
          <a:ln w="25400">
            <a:solidFill>
              <a:srgbClr val="C00000"/>
            </a:solidFill>
          </a:ln>
        </p:spPr>
        <p:style>
          <a:lnRef idx="2">
            <a:schemeClr val="accent1"/>
          </a:lnRef>
          <a:fillRef idx="1">
            <a:schemeClr val="lt1"/>
          </a:fillRef>
          <a:effectRef idx="0">
            <a:schemeClr val="accent1"/>
          </a:effectRef>
          <a:fontRef idx="minor">
            <a:schemeClr val="dk1"/>
          </a:fontRef>
        </p:style>
        <p:txBody>
          <a:bodyPr lIns="72000" tIns="1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PD Role</a:t>
            </a:r>
          </a:p>
        </p:txBody>
      </p:sp>
      <p:sp>
        <p:nvSpPr>
          <p:cNvPr id="33" name="Left Brace 32">
            <a:extLst>
              <a:ext uri="{FF2B5EF4-FFF2-40B4-BE49-F238E27FC236}">
                <a16:creationId xmlns:a16="http://schemas.microsoft.com/office/drawing/2014/main" id="{0D976FE6-E80C-4523-D173-3C1923A7E31F}"/>
              </a:ext>
            </a:extLst>
          </p:cNvPr>
          <p:cNvSpPr/>
          <p:nvPr/>
        </p:nvSpPr>
        <p:spPr>
          <a:xfrm rot="10800000">
            <a:off x="5614592" y="2809407"/>
            <a:ext cx="288000" cy="1980000"/>
          </a:xfrm>
          <a:prstGeom prst="leftBrace">
            <a:avLst>
              <a:gd name="adj1" fmla="val 111559"/>
              <a:gd name="adj2" fmla="val 50469"/>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50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7FA7EE9A-42EB-4326-ACD2-9B3A899618F8}"/>
              </a:ext>
            </a:extLst>
          </p:cNvPr>
          <p:cNvSpPr/>
          <p:nvPr/>
        </p:nvSpPr>
        <p:spPr>
          <a:xfrm>
            <a:off x="4396658" y="2634331"/>
            <a:ext cx="6722348" cy="1846511"/>
          </a:xfrm>
          <a:prstGeom prst="rightArrow">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8C369D41-4D1F-4AB6-AC73-1F3816596123}"/>
              </a:ext>
            </a:extLst>
          </p:cNvPr>
          <p:cNvSpPr/>
          <p:nvPr/>
        </p:nvSpPr>
        <p:spPr>
          <a:xfrm>
            <a:off x="1381125" y="447664"/>
            <a:ext cx="9153525" cy="5791247"/>
          </a:xfrm>
          <a:custGeom>
            <a:avLst/>
            <a:gdLst>
              <a:gd name="connsiteX0" fmla="*/ 0 w 9153525"/>
              <a:gd name="connsiteY0" fmla="*/ 2924186 h 5791247"/>
              <a:gd name="connsiteX1" fmla="*/ 1104900 w 9153525"/>
              <a:gd name="connsiteY1" fmla="*/ 95261 h 5791247"/>
              <a:gd name="connsiteX2" fmla="*/ 1952625 w 9153525"/>
              <a:gd name="connsiteY2" fmla="*/ 5791211 h 5791247"/>
              <a:gd name="connsiteX3" fmla="*/ 3209925 w 9153525"/>
              <a:gd name="connsiteY3" fmla="*/ 11 h 5791247"/>
              <a:gd name="connsiteX4" fmla="*/ 4400550 w 9153525"/>
              <a:gd name="connsiteY4" fmla="*/ 5734061 h 5791247"/>
              <a:gd name="connsiteX5" fmla="*/ 5362575 w 9153525"/>
              <a:gd name="connsiteY5" fmla="*/ 104786 h 5791247"/>
              <a:gd name="connsiteX6" fmla="*/ 6705600 w 9153525"/>
              <a:gd name="connsiteY6" fmla="*/ 5743586 h 5791247"/>
              <a:gd name="connsiteX7" fmla="*/ 7343775 w 9153525"/>
              <a:gd name="connsiteY7" fmla="*/ 180986 h 5791247"/>
              <a:gd name="connsiteX8" fmla="*/ 9153525 w 9153525"/>
              <a:gd name="connsiteY8" fmla="*/ 3076586 h 5791247"/>
              <a:gd name="connsiteX9" fmla="*/ 9153525 w 9153525"/>
              <a:gd name="connsiteY9" fmla="*/ 3076586 h 579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53525" h="5791247">
                <a:moveTo>
                  <a:pt x="0" y="2924186"/>
                </a:moveTo>
                <a:cubicBezTo>
                  <a:pt x="389731" y="1270804"/>
                  <a:pt x="779462" y="-382577"/>
                  <a:pt x="1104900" y="95261"/>
                </a:cubicBezTo>
                <a:cubicBezTo>
                  <a:pt x="1430338" y="573099"/>
                  <a:pt x="1601788" y="5807086"/>
                  <a:pt x="1952625" y="5791211"/>
                </a:cubicBezTo>
                <a:cubicBezTo>
                  <a:pt x="2303462" y="5775336"/>
                  <a:pt x="2801938" y="9536"/>
                  <a:pt x="3209925" y="11"/>
                </a:cubicBezTo>
                <a:cubicBezTo>
                  <a:pt x="3617912" y="-9514"/>
                  <a:pt x="4041775" y="5716598"/>
                  <a:pt x="4400550" y="5734061"/>
                </a:cubicBezTo>
                <a:cubicBezTo>
                  <a:pt x="4759325" y="5751524"/>
                  <a:pt x="4978400" y="103199"/>
                  <a:pt x="5362575" y="104786"/>
                </a:cubicBezTo>
                <a:cubicBezTo>
                  <a:pt x="5746750" y="106373"/>
                  <a:pt x="6375400" y="5730886"/>
                  <a:pt x="6705600" y="5743586"/>
                </a:cubicBezTo>
                <a:cubicBezTo>
                  <a:pt x="7035800" y="5756286"/>
                  <a:pt x="6935788" y="625486"/>
                  <a:pt x="7343775" y="180986"/>
                </a:cubicBezTo>
                <a:cubicBezTo>
                  <a:pt x="7751762" y="-263514"/>
                  <a:pt x="9153525" y="3076586"/>
                  <a:pt x="9153525" y="3076586"/>
                </a:cubicBezTo>
                <a:lnTo>
                  <a:pt x="9153525" y="307658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191ED6B-2F6B-4684-9558-9D2F28B5B73F}"/>
              </a:ext>
            </a:extLst>
          </p:cNvPr>
          <p:cNvSpPr/>
          <p:nvPr/>
        </p:nvSpPr>
        <p:spPr>
          <a:xfrm>
            <a:off x="1899955" y="770639"/>
            <a:ext cx="1488141" cy="4661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Routine risks</a:t>
            </a:r>
          </a:p>
        </p:txBody>
      </p:sp>
      <p:sp>
        <p:nvSpPr>
          <p:cNvPr id="10" name="Rectangle 9">
            <a:extLst>
              <a:ext uri="{FF2B5EF4-FFF2-40B4-BE49-F238E27FC236}">
                <a16:creationId xmlns:a16="http://schemas.microsoft.com/office/drawing/2014/main" id="{03757002-2079-49BF-A92D-25FC3F43509F}"/>
              </a:ext>
            </a:extLst>
          </p:cNvPr>
          <p:cNvSpPr/>
          <p:nvPr/>
        </p:nvSpPr>
        <p:spPr>
          <a:xfrm>
            <a:off x="8317987" y="845433"/>
            <a:ext cx="1913684" cy="7356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Routine mitigation and elimination</a:t>
            </a:r>
          </a:p>
        </p:txBody>
      </p:sp>
      <p:sp>
        <p:nvSpPr>
          <p:cNvPr id="11" name="Rectangle 10">
            <a:extLst>
              <a:ext uri="{FF2B5EF4-FFF2-40B4-BE49-F238E27FC236}">
                <a16:creationId xmlns:a16="http://schemas.microsoft.com/office/drawing/2014/main" id="{519DAA9E-07D8-457E-9BB9-75F355D02CB6}"/>
              </a:ext>
            </a:extLst>
          </p:cNvPr>
          <p:cNvSpPr/>
          <p:nvPr/>
        </p:nvSpPr>
        <p:spPr>
          <a:xfrm>
            <a:off x="6138302" y="738711"/>
            <a:ext cx="1646142" cy="10444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Proven standard solutions /treatments</a:t>
            </a:r>
          </a:p>
        </p:txBody>
      </p:sp>
      <p:sp>
        <p:nvSpPr>
          <p:cNvPr id="12" name="Rectangle 11">
            <a:extLst>
              <a:ext uri="{FF2B5EF4-FFF2-40B4-BE49-F238E27FC236}">
                <a16:creationId xmlns:a16="http://schemas.microsoft.com/office/drawing/2014/main" id="{056BC412-0D7B-47CA-ABA5-5B4952580D68}"/>
              </a:ext>
            </a:extLst>
          </p:cNvPr>
          <p:cNvSpPr/>
          <p:nvPr/>
        </p:nvSpPr>
        <p:spPr>
          <a:xfrm>
            <a:off x="3961278" y="794759"/>
            <a:ext cx="1488141" cy="4661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Common to scope /ECI</a:t>
            </a:r>
          </a:p>
        </p:txBody>
      </p:sp>
      <p:sp>
        <p:nvSpPr>
          <p:cNvPr id="13" name="Flowchart: Decision 12">
            <a:extLst>
              <a:ext uri="{FF2B5EF4-FFF2-40B4-BE49-F238E27FC236}">
                <a16:creationId xmlns:a16="http://schemas.microsoft.com/office/drawing/2014/main" id="{614BB310-A3C6-4295-85E0-E6668E5E736C}"/>
              </a:ext>
            </a:extLst>
          </p:cNvPr>
          <p:cNvSpPr/>
          <p:nvPr/>
        </p:nvSpPr>
        <p:spPr>
          <a:xfrm>
            <a:off x="2671202" y="2418508"/>
            <a:ext cx="2309812" cy="1120029"/>
          </a:xfrm>
          <a:prstGeom prst="flowChartDecision">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Escalation Process</a:t>
            </a:r>
          </a:p>
        </p:txBody>
      </p:sp>
      <p:sp>
        <p:nvSpPr>
          <p:cNvPr id="14" name="Flowchart: Decision 13">
            <a:extLst>
              <a:ext uri="{FF2B5EF4-FFF2-40B4-BE49-F238E27FC236}">
                <a16:creationId xmlns:a16="http://schemas.microsoft.com/office/drawing/2014/main" id="{2FD1D035-4594-4E51-A58A-A87B14C08DBE}"/>
              </a:ext>
            </a:extLst>
          </p:cNvPr>
          <p:cNvSpPr/>
          <p:nvPr/>
        </p:nvSpPr>
        <p:spPr>
          <a:xfrm>
            <a:off x="2500572" y="3600213"/>
            <a:ext cx="2538973" cy="1120029"/>
          </a:xfrm>
          <a:prstGeom prst="flowChartDecision">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Elevated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(significant)  risks</a:t>
            </a:r>
          </a:p>
        </p:txBody>
      </p:sp>
      <p:sp>
        <p:nvSpPr>
          <p:cNvPr id="16" name="Rectangle 15">
            <a:extLst>
              <a:ext uri="{FF2B5EF4-FFF2-40B4-BE49-F238E27FC236}">
                <a16:creationId xmlns:a16="http://schemas.microsoft.com/office/drawing/2014/main" id="{6C2C523B-E1D5-4047-ADEB-AF150C59FAE6}"/>
              </a:ext>
            </a:extLst>
          </p:cNvPr>
          <p:cNvSpPr/>
          <p:nvPr/>
        </p:nvSpPr>
        <p:spPr>
          <a:xfrm>
            <a:off x="9824546" y="4419261"/>
            <a:ext cx="1972657" cy="74720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Ownership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Signing off designs</a:t>
            </a:r>
          </a:p>
        </p:txBody>
      </p:sp>
      <p:sp>
        <p:nvSpPr>
          <p:cNvPr id="17" name="Rectangle 16">
            <a:extLst>
              <a:ext uri="{FF2B5EF4-FFF2-40B4-BE49-F238E27FC236}">
                <a16:creationId xmlns:a16="http://schemas.microsoft.com/office/drawing/2014/main" id="{718F3971-4D23-4BD5-8D89-DEAA422CE181}"/>
              </a:ext>
            </a:extLst>
          </p:cNvPr>
          <p:cNvSpPr/>
          <p:nvPr/>
        </p:nvSpPr>
        <p:spPr>
          <a:xfrm>
            <a:off x="5342404" y="5061669"/>
            <a:ext cx="1488702" cy="8320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Collaboration between disciplines</a:t>
            </a:r>
          </a:p>
        </p:txBody>
      </p:sp>
      <p:sp>
        <p:nvSpPr>
          <p:cNvPr id="18" name="Rectangle 17">
            <a:extLst>
              <a:ext uri="{FF2B5EF4-FFF2-40B4-BE49-F238E27FC236}">
                <a16:creationId xmlns:a16="http://schemas.microsoft.com/office/drawing/2014/main" id="{048F5511-9DA5-4ABB-8B17-F43D7C4EDA60}"/>
              </a:ext>
            </a:extLst>
          </p:cNvPr>
          <p:cNvSpPr/>
          <p:nvPr/>
        </p:nvSpPr>
        <p:spPr>
          <a:xfrm>
            <a:off x="2671202" y="5332040"/>
            <a:ext cx="1811012" cy="4661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Specialist input</a:t>
            </a:r>
          </a:p>
        </p:txBody>
      </p:sp>
      <p:sp>
        <p:nvSpPr>
          <p:cNvPr id="19" name="TextBox 18">
            <a:extLst>
              <a:ext uri="{FF2B5EF4-FFF2-40B4-BE49-F238E27FC236}">
                <a16:creationId xmlns:a16="http://schemas.microsoft.com/office/drawing/2014/main" id="{18D1C631-8C5E-424A-8C8B-8049B3089EEA}"/>
              </a:ext>
            </a:extLst>
          </p:cNvPr>
          <p:cNvSpPr txBox="1"/>
          <p:nvPr/>
        </p:nvSpPr>
        <p:spPr>
          <a:xfrm>
            <a:off x="143434" y="4773705"/>
            <a:ext cx="216945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Senior engineers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Discipline experts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Specialist suppliers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Third party checking</a:t>
            </a:r>
          </a:p>
        </p:txBody>
      </p:sp>
      <p:sp>
        <p:nvSpPr>
          <p:cNvPr id="20" name="TextBox 19">
            <a:extLst>
              <a:ext uri="{FF2B5EF4-FFF2-40B4-BE49-F238E27FC236}">
                <a16:creationId xmlns:a16="http://schemas.microsoft.com/office/drawing/2014/main" id="{1CEEC9CA-FFEF-4489-B548-72466446950E}"/>
              </a:ext>
            </a:extLst>
          </p:cNvPr>
          <p:cNvSpPr txBox="1"/>
          <p:nvPr/>
        </p:nvSpPr>
        <p:spPr>
          <a:xfrm>
            <a:off x="143433" y="1213271"/>
            <a:ext cx="2169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CAD Technicians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Graduate engineers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Design team managers</a:t>
            </a:r>
          </a:p>
        </p:txBody>
      </p:sp>
      <p:sp>
        <p:nvSpPr>
          <p:cNvPr id="4" name="Arrow: Right 3">
            <a:extLst>
              <a:ext uri="{FF2B5EF4-FFF2-40B4-BE49-F238E27FC236}">
                <a16:creationId xmlns:a16="http://schemas.microsoft.com/office/drawing/2014/main" id="{A5DE7F1E-56BE-4054-9ED2-F0A7A16BF0D1}"/>
              </a:ext>
            </a:extLst>
          </p:cNvPr>
          <p:cNvSpPr/>
          <p:nvPr/>
        </p:nvSpPr>
        <p:spPr>
          <a:xfrm>
            <a:off x="1818751" y="3228975"/>
            <a:ext cx="9787095" cy="65722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Principal Designer – Design Plan    - foreseeing risks and ensuring collaboration                                                                 </a:t>
            </a:r>
          </a:p>
        </p:txBody>
      </p:sp>
      <p:sp>
        <p:nvSpPr>
          <p:cNvPr id="5" name="Rectangle 4">
            <a:extLst>
              <a:ext uri="{FF2B5EF4-FFF2-40B4-BE49-F238E27FC236}">
                <a16:creationId xmlns:a16="http://schemas.microsoft.com/office/drawing/2014/main" id="{FA39397B-7D21-45B6-8CE4-F94C458E096C}"/>
              </a:ext>
            </a:extLst>
          </p:cNvPr>
          <p:cNvSpPr/>
          <p:nvPr/>
        </p:nvSpPr>
        <p:spPr>
          <a:xfrm>
            <a:off x="228600" y="2809875"/>
            <a:ext cx="1504950" cy="16097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Selection of a single design solution for detailed design</a:t>
            </a:r>
          </a:p>
        </p:txBody>
      </p:sp>
      <p:sp>
        <p:nvSpPr>
          <p:cNvPr id="21" name="Rectangle 20">
            <a:extLst>
              <a:ext uri="{FF2B5EF4-FFF2-40B4-BE49-F238E27FC236}">
                <a16:creationId xmlns:a16="http://schemas.microsoft.com/office/drawing/2014/main" id="{5720A8AB-E3D2-4CB4-A8B4-566FB852E987}"/>
              </a:ext>
            </a:extLst>
          </p:cNvPr>
          <p:cNvSpPr/>
          <p:nvPr/>
        </p:nvSpPr>
        <p:spPr>
          <a:xfrm>
            <a:off x="7271777" y="5300984"/>
            <a:ext cx="1811012" cy="4661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Difficult problems solved</a:t>
            </a:r>
          </a:p>
        </p:txBody>
      </p:sp>
      <p:sp>
        <p:nvSpPr>
          <p:cNvPr id="3" name="TextBox 2">
            <a:extLst>
              <a:ext uri="{FF2B5EF4-FFF2-40B4-BE49-F238E27FC236}">
                <a16:creationId xmlns:a16="http://schemas.microsoft.com/office/drawing/2014/main" id="{FCA1BF5B-9D3F-4FBC-ABEF-D73AEF641EDB}"/>
              </a:ext>
            </a:extLst>
          </p:cNvPr>
          <p:cNvSpPr txBox="1"/>
          <p:nvPr/>
        </p:nvSpPr>
        <p:spPr>
          <a:xfrm>
            <a:off x="6193543" y="3085525"/>
            <a:ext cx="46994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Risk Tracking, elimination, reduction, control by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subsequent design information</a:t>
            </a:r>
          </a:p>
        </p:txBody>
      </p:sp>
      <p:sp>
        <p:nvSpPr>
          <p:cNvPr id="6" name="Rectangle 5">
            <a:extLst>
              <a:ext uri="{FF2B5EF4-FFF2-40B4-BE49-F238E27FC236}">
                <a16:creationId xmlns:a16="http://schemas.microsoft.com/office/drawing/2014/main" id="{BD191E3A-9CDC-4B8D-3EA7-5D6D0998AA09}"/>
              </a:ext>
            </a:extLst>
          </p:cNvPr>
          <p:cNvSpPr/>
          <p:nvPr/>
        </p:nvSpPr>
        <p:spPr>
          <a:xfrm>
            <a:off x="9727476" y="1712940"/>
            <a:ext cx="1972657" cy="74720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Provision of accurate models</a:t>
            </a:r>
          </a:p>
        </p:txBody>
      </p:sp>
    </p:spTree>
    <p:extLst>
      <p:ext uri="{BB962C8B-B14F-4D97-AF65-F5344CB8AC3E}">
        <p14:creationId xmlns:p14="http://schemas.microsoft.com/office/powerpoint/2010/main" val="67527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7E4C80-AB88-4F37-A7DD-4E4A7BEB01DC}"/>
              </a:ext>
            </a:extLst>
          </p:cNvPr>
          <p:cNvSpPr txBox="1"/>
          <p:nvPr/>
        </p:nvSpPr>
        <p:spPr>
          <a:xfrm>
            <a:off x="6993203" y="4830915"/>
            <a:ext cx="2418080" cy="64633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Detect and correct non compliance</a:t>
            </a:r>
          </a:p>
        </p:txBody>
      </p:sp>
      <p:sp>
        <p:nvSpPr>
          <p:cNvPr id="4" name="Flowchart: Punched Tape 3">
            <a:extLst>
              <a:ext uri="{FF2B5EF4-FFF2-40B4-BE49-F238E27FC236}">
                <a16:creationId xmlns:a16="http://schemas.microsoft.com/office/drawing/2014/main" id="{DC8C4C8D-D746-43BA-A946-08DD12EB1045}"/>
              </a:ext>
            </a:extLst>
          </p:cNvPr>
          <p:cNvSpPr/>
          <p:nvPr/>
        </p:nvSpPr>
        <p:spPr>
          <a:xfrm>
            <a:off x="833345" y="2234191"/>
            <a:ext cx="873760" cy="670100"/>
          </a:xfrm>
          <a:prstGeom prst="flowChartPunchedTap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PCI</a:t>
            </a:r>
          </a:p>
        </p:txBody>
      </p:sp>
      <p:sp>
        <p:nvSpPr>
          <p:cNvPr id="5" name="TextBox 4">
            <a:extLst>
              <a:ext uri="{FF2B5EF4-FFF2-40B4-BE49-F238E27FC236}">
                <a16:creationId xmlns:a16="http://schemas.microsoft.com/office/drawing/2014/main" id="{57685738-BD38-4846-96C8-00D133ED37C8}"/>
              </a:ext>
            </a:extLst>
          </p:cNvPr>
          <p:cNvSpPr txBox="1"/>
          <p:nvPr/>
        </p:nvSpPr>
        <p:spPr>
          <a:xfrm>
            <a:off x="187756" y="3105834"/>
            <a:ext cx="2418080" cy="1200329"/>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Principal Contractor Role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Construction phase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55FBD760-F9A4-470A-9A66-68E3985F1111}"/>
              </a:ext>
            </a:extLst>
          </p:cNvPr>
          <p:cNvSpPr/>
          <p:nvPr/>
        </p:nvSpPr>
        <p:spPr>
          <a:xfrm>
            <a:off x="4394821" y="2634331"/>
            <a:ext cx="5321083" cy="1846511"/>
          </a:xfrm>
          <a:prstGeom prst="rightArrow">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lowchart: Decision 6">
            <a:extLst>
              <a:ext uri="{FF2B5EF4-FFF2-40B4-BE49-F238E27FC236}">
                <a16:creationId xmlns:a16="http://schemas.microsoft.com/office/drawing/2014/main" id="{65AF1734-A606-42C1-A381-99D193D2DE72}"/>
              </a:ext>
            </a:extLst>
          </p:cNvPr>
          <p:cNvSpPr/>
          <p:nvPr/>
        </p:nvSpPr>
        <p:spPr>
          <a:xfrm>
            <a:off x="2671202" y="2418508"/>
            <a:ext cx="2309812" cy="1120029"/>
          </a:xfrm>
          <a:prstGeom prst="flowChartDecision">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Escalation Process</a:t>
            </a:r>
          </a:p>
        </p:txBody>
      </p:sp>
      <p:sp>
        <p:nvSpPr>
          <p:cNvPr id="8" name="Flowchart: Decision 7">
            <a:extLst>
              <a:ext uri="{FF2B5EF4-FFF2-40B4-BE49-F238E27FC236}">
                <a16:creationId xmlns:a16="http://schemas.microsoft.com/office/drawing/2014/main" id="{67BF7340-059D-40FE-BB7A-F009F49A6253}"/>
              </a:ext>
            </a:extLst>
          </p:cNvPr>
          <p:cNvSpPr/>
          <p:nvPr/>
        </p:nvSpPr>
        <p:spPr>
          <a:xfrm>
            <a:off x="2671202" y="3653676"/>
            <a:ext cx="2309812" cy="1120029"/>
          </a:xfrm>
          <a:prstGeom prst="flowChartDecision">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Elevated risks</a:t>
            </a:r>
          </a:p>
        </p:txBody>
      </p:sp>
      <p:sp>
        <p:nvSpPr>
          <p:cNvPr id="9" name="Arrow: Right 8">
            <a:extLst>
              <a:ext uri="{FF2B5EF4-FFF2-40B4-BE49-F238E27FC236}">
                <a16:creationId xmlns:a16="http://schemas.microsoft.com/office/drawing/2014/main" id="{21D0B950-2E61-4A7F-8FB4-C2D72CA59335}"/>
              </a:ext>
            </a:extLst>
          </p:cNvPr>
          <p:cNvSpPr/>
          <p:nvPr/>
        </p:nvSpPr>
        <p:spPr>
          <a:xfrm>
            <a:off x="2605837" y="3228975"/>
            <a:ext cx="7560140" cy="65722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Principal Contractor  – Construction Phase Plan</a:t>
            </a:r>
          </a:p>
        </p:txBody>
      </p:sp>
      <p:sp>
        <p:nvSpPr>
          <p:cNvPr id="10" name="TextBox 9">
            <a:extLst>
              <a:ext uri="{FF2B5EF4-FFF2-40B4-BE49-F238E27FC236}">
                <a16:creationId xmlns:a16="http://schemas.microsoft.com/office/drawing/2014/main" id="{1AA1E8B3-D8D7-47E8-A7E2-7C8BE46F5997}"/>
              </a:ext>
            </a:extLst>
          </p:cNvPr>
          <p:cNvSpPr txBox="1"/>
          <p:nvPr/>
        </p:nvSpPr>
        <p:spPr>
          <a:xfrm>
            <a:off x="4589929" y="3085525"/>
            <a:ext cx="49308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Risk Tracking, plan, manage’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Co-ordinate and monitor</a:t>
            </a:r>
          </a:p>
        </p:txBody>
      </p:sp>
      <p:sp>
        <p:nvSpPr>
          <p:cNvPr id="11" name="TextBox 10">
            <a:extLst>
              <a:ext uri="{FF2B5EF4-FFF2-40B4-BE49-F238E27FC236}">
                <a16:creationId xmlns:a16="http://schemas.microsoft.com/office/drawing/2014/main" id="{B74F3F74-35DA-4578-B8B9-137909C9008D}"/>
              </a:ext>
            </a:extLst>
          </p:cNvPr>
          <p:cNvSpPr txBox="1"/>
          <p:nvPr/>
        </p:nvSpPr>
        <p:spPr>
          <a:xfrm>
            <a:off x="253122" y="276205"/>
            <a:ext cx="2418080" cy="64633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PD Role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Construction phase</a:t>
            </a:r>
          </a:p>
        </p:txBody>
      </p:sp>
      <p:sp>
        <p:nvSpPr>
          <p:cNvPr id="12" name="TextBox 11">
            <a:extLst>
              <a:ext uri="{FF2B5EF4-FFF2-40B4-BE49-F238E27FC236}">
                <a16:creationId xmlns:a16="http://schemas.microsoft.com/office/drawing/2014/main" id="{F1689C75-9143-4217-A266-539E40FF6F9E}"/>
              </a:ext>
            </a:extLst>
          </p:cNvPr>
          <p:cNvSpPr txBox="1"/>
          <p:nvPr/>
        </p:nvSpPr>
        <p:spPr>
          <a:xfrm>
            <a:off x="4418839" y="4830915"/>
            <a:ext cx="2418080" cy="64633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Supervision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Monitoring compliance</a:t>
            </a:r>
          </a:p>
        </p:txBody>
      </p:sp>
      <p:sp>
        <p:nvSpPr>
          <p:cNvPr id="13" name="TextBox 12">
            <a:extLst>
              <a:ext uri="{FF2B5EF4-FFF2-40B4-BE49-F238E27FC236}">
                <a16:creationId xmlns:a16="http://schemas.microsoft.com/office/drawing/2014/main" id="{FD1C266B-69FB-4B04-85AF-4F2018C360B0}"/>
              </a:ext>
            </a:extLst>
          </p:cNvPr>
          <p:cNvSpPr txBox="1"/>
          <p:nvPr/>
        </p:nvSpPr>
        <p:spPr>
          <a:xfrm>
            <a:off x="2787908" y="5638058"/>
            <a:ext cx="2418080" cy="64633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Risk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Safe systems of work</a:t>
            </a:r>
          </a:p>
        </p:txBody>
      </p:sp>
      <p:sp>
        <p:nvSpPr>
          <p:cNvPr id="14" name="TextBox 13">
            <a:extLst>
              <a:ext uri="{FF2B5EF4-FFF2-40B4-BE49-F238E27FC236}">
                <a16:creationId xmlns:a16="http://schemas.microsoft.com/office/drawing/2014/main" id="{78BA47EC-D91F-46C3-B701-3573A65F2636}"/>
              </a:ext>
            </a:extLst>
          </p:cNvPr>
          <p:cNvSpPr txBox="1"/>
          <p:nvPr/>
        </p:nvSpPr>
        <p:spPr>
          <a:xfrm>
            <a:off x="253122" y="1200032"/>
            <a:ext cx="2418080" cy="64633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PC Role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Design phase (ECI)</a:t>
            </a:r>
          </a:p>
        </p:txBody>
      </p:sp>
      <p:sp>
        <p:nvSpPr>
          <p:cNvPr id="16" name="Plus Sign 15">
            <a:extLst>
              <a:ext uri="{FF2B5EF4-FFF2-40B4-BE49-F238E27FC236}">
                <a16:creationId xmlns:a16="http://schemas.microsoft.com/office/drawing/2014/main" id="{1661360A-7957-4B6E-B319-25FC97084B5D}"/>
              </a:ext>
            </a:extLst>
          </p:cNvPr>
          <p:cNvSpPr/>
          <p:nvPr/>
        </p:nvSpPr>
        <p:spPr>
          <a:xfrm>
            <a:off x="1117600" y="844767"/>
            <a:ext cx="358589" cy="43303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1083FAB-4CB6-452B-8E51-B54EEA4A2AF7}"/>
              </a:ext>
            </a:extLst>
          </p:cNvPr>
          <p:cNvSpPr txBox="1"/>
          <p:nvPr/>
        </p:nvSpPr>
        <p:spPr>
          <a:xfrm>
            <a:off x="5419686" y="5630974"/>
            <a:ext cx="2843979" cy="64633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Manage temporary works and major risk activities</a:t>
            </a:r>
          </a:p>
        </p:txBody>
      </p:sp>
      <p:sp>
        <p:nvSpPr>
          <p:cNvPr id="18" name="Equals 17">
            <a:extLst>
              <a:ext uri="{FF2B5EF4-FFF2-40B4-BE49-F238E27FC236}">
                <a16:creationId xmlns:a16="http://schemas.microsoft.com/office/drawing/2014/main" id="{63B475A2-4CAB-4A40-8580-D0D7C34ABAEE}"/>
              </a:ext>
            </a:extLst>
          </p:cNvPr>
          <p:cNvSpPr/>
          <p:nvPr/>
        </p:nvSpPr>
        <p:spPr>
          <a:xfrm>
            <a:off x="952874" y="1852574"/>
            <a:ext cx="523315" cy="35596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C2B7EB6-0DCB-4114-B350-5F837D0F9AA3}"/>
              </a:ext>
            </a:extLst>
          </p:cNvPr>
          <p:cNvSpPr txBox="1"/>
          <p:nvPr/>
        </p:nvSpPr>
        <p:spPr>
          <a:xfrm>
            <a:off x="5205988" y="1562203"/>
            <a:ext cx="2418080" cy="64633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Unforeseen constructability issue</a:t>
            </a:r>
          </a:p>
        </p:txBody>
      </p:sp>
      <p:sp>
        <p:nvSpPr>
          <p:cNvPr id="20" name="TextBox 19">
            <a:extLst>
              <a:ext uri="{FF2B5EF4-FFF2-40B4-BE49-F238E27FC236}">
                <a16:creationId xmlns:a16="http://schemas.microsoft.com/office/drawing/2014/main" id="{DD30A7C0-53F6-49B2-8BD8-A746FDE62F41}"/>
              </a:ext>
            </a:extLst>
          </p:cNvPr>
          <p:cNvSpPr txBox="1"/>
          <p:nvPr/>
        </p:nvSpPr>
        <p:spPr>
          <a:xfrm>
            <a:off x="4418839" y="834780"/>
            <a:ext cx="2418080" cy="64633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Specialist design knowledge required</a:t>
            </a:r>
          </a:p>
        </p:txBody>
      </p:sp>
      <p:sp>
        <p:nvSpPr>
          <p:cNvPr id="21" name="TextBox 20">
            <a:extLst>
              <a:ext uri="{FF2B5EF4-FFF2-40B4-BE49-F238E27FC236}">
                <a16:creationId xmlns:a16="http://schemas.microsoft.com/office/drawing/2014/main" id="{8AB1C0E2-A341-4F18-9A48-00FDB79A2D23}"/>
              </a:ext>
            </a:extLst>
          </p:cNvPr>
          <p:cNvSpPr txBox="1"/>
          <p:nvPr/>
        </p:nvSpPr>
        <p:spPr>
          <a:xfrm>
            <a:off x="3280802" y="414953"/>
            <a:ext cx="2680669" cy="369332"/>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Design change/ deviation </a:t>
            </a:r>
          </a:p>
        </p:txBody>
      </p:sp>
      <p:sp>
        <p:nvSpPr>
          <p:cNvPr id="3" name="Flowchart: Punched Tape 2">
            <a:extLst>
              <a:ext uri="{FF2B5EF4-FFF2-40B4-BE49-F238E27FC236}">
                <a16:creationId xmlns:a16="http://schemas.microsoft.com/office/drawing/2014/main" id="{9C9EED1B-C26B-49E9-8EA4-CDCD56ECC931}"/>
              </a:ext>
            </a:extLst>
          </p:cNvPr>
          <p:cNvSpPr/>
          <p:nvPr/>
        </p:nvSpPr>
        <p:spPr>
          <a:xfrm>
            <a:off x="7782384" y="3203487"/>
            <a:ext cx="873760" cy="670100"/>
          </a:xfrm>
          <a:prstGeom prst="flowChartPunchedTap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CPP</a:t>
            </a:r>
          </a:p>
        </p:txBody>
      </p:sp>
      <p:sp>
        <p:nvSpPr>
          <p:cNvPr id="25" name="TextBox 24">
            <a:extLst>
              <a:ext uri="{FF2B5EF4-FFF2-40B4-BE49-F238E27FC236}">
                <a16:creationId xmlns:a16="http://schemas.microsoft.com/office/drawing/2014/main" id="{477D78D4-183E-4C7E-BC26-9BD4A2131640}"/>
              </a:ext>
            </a:extLst>
          </p:cNvPr>
          <p:cNvSpPr txBox="1"/>
          <p:nvPr/>
        </p:nvSpPr>
        <p:spPr>
          <a:xfrm>
            <a:off x="9806297" y="276205"/>
            <a:ext cx="2222974" cy="5909310"/>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PD  &amp; PC Role in  preparing Handover information and Health &amp; Safety File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Information needed for future projects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Risks not eliminated by design</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built information</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Relevant information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abour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repair, maintenance or replacement of plant and equipment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C5B5746C-BC3D-4768-958E-BD7165E21F67}"/>
              </a:ext>
            </a:extLst>
          </p:cNvPr>
          <p:cNvCxnSpPr>
            <a:cxnSpLocks/>
            <a:stCxn id="11" idx="3"/>
            <a:endCxn id="21" idx="1"/>
          </p:cNvCxnSpPr>
          <p:nvPr/>
        </p:nvCxnSpPr>
        <p:spPr>
          <a:xfrm>
            <a:off x="2671202" y="599371"/>
            <a:ext cx="609600" cy="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F71818-5750-4D41-9AF9-BF62EE2D1F6B}"/>
              </a:ext>
            </a:extLst>
          </p:cNvPr>
          <p:cNvCxnSpPr>
            <a:cxnSpLocks/>
            <a:endCxn id="19" idx="1"/>
          </p:cNvCxnSpPr>
          <p:nvPr/>
        </p:nvCxnSpPr>
        <p:spPr>
          <a:xfrm>
            <a:off x="2671202" y="896776"/>
            <a:ext cx="2534786" cy="988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0B3D69-8262-42BF-AACF-3A5247D01B80}"/>
              </a:ext>
            </a:extLst>
          </p:cNvPr>
          <p:cNvCxnSpPr>
            <a:cxnSpLocks/>
            <a:endCxn id="20" idx="1"/>
          </p:cNvCxnSpPr>
          <p:nvPr/>
        </p:nvCxnSpPr>
        <p:spPr>
          <a:xfrm>
            <a:off x="2671202" y="768678"/>
            <a:ext cx="1747637" cy="389268"/>
          </a:xfrm>
          <a:prstGeom prst="line">
            <a:avLst/>
          </a:prstGeom>
        </p:spPr>
        <p:style>
          <a:lnRef idx="1">
            <a:schemeClr val="accent1"/>
          </a:lnRef>
          <a:fillRef idx="0">
            <a:schemeClr val="accent1"/>
          </a:fillRef>
          <a:effectRef idx="0">
            <a:schemeClr val="accent1"/>
          </a:effectRef>
          <a:fontRef idx="minor">
            <a:schemeClr val="tx1"/>
          </a:fontRef>
        </p:style>
      </p:cxnSp>
      <p:sp>
        <p:nvSpPr>
          <p:cNvPr id="23" name="Flowchart: Punched Tape 22">
            <a:extLst>
              <a:ext uri="{FF2B5EF4-FFF2-40B4-BE49-F238E27FC236}">
                <a16:creationId xmlns:a16="http://schemas.microsoft.com/office/drawing/2014/main" id="{9ADF7B73-B069-408F-93F6-F5119637597B}"/>
              </a:ext>
            </a:extLst>
          </p:cNvPr>
          <p:cNvSpPr/>
          <p:nvPr/>
        </p:nvSpPr>
        <p:spPr>
          <a:xfrm>
            <a:off x="10103887" y="5919385"/>
            <a:ext cx="1124399" cy="773433"/>
          </a:xfrm>
          <a:prstGeom prst="flowChartPunchedTap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H&amp;S File</a:t>
            </a:r>
          </a:p>
        </p:txBody>
      </p:sp>
      <p:sp>
        <p:nvSpPr>
          <p:cNvPr id="15" name="TextBox 14">
            <a:extLst>
              <a:ext uri="{FF2B5EF4-FFF2-40B4-BE49-F238E27FC236}">
                <a16:creationId xmlns:a16="http://schemas.microsoft.com/office/drawing/2014/main" id="{AA44A141-7943-C9E4-4908-BD2BF7A6F2DD}"/>
              </a:ext>
            </a:extLst>
          </p:cNvPr>
          <p:cNvSpPr txBox="1"/>
          <p:nvPr/>
        </p:nvSpPr>
        <p:spPr>
          <a:xfrm>
            <a:off x="2725329" y="1730508"/>
            <a:ext cx="216945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Routine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Skilled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Competent Supervision</a:t>
            </a:r>
          </a:p>
        </p:txBody>
      </p:sp>
      <p:sp>
        <p:nvSpPr>
          <p:cNvPr id="22" name="TextBox 21">
            <a:extLst>
              <a:ext uri="{FF2B5EF4-FFF2-40B4-BE49-F238E27FC236}">
                <a16:creationId xmlns:a16="http://schemas.microsoft.com/office/drawing/2014/main" id="{5272551C-9526-F11A-A9FC-C8DFFB7C54C1}"/>
              </a:ext>
            </a:extLst>
          </p:cNvPr>
          <p:cNvSpPr txBox="1"/>
          <p:nvPr/>
        </p:nvSpPr>
        <p:spPr>
          <a:xfrm>
            <a:off x="2460290" y="4818988"/>
            <a:ext cx="216945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Challenging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Site Engineers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Construction Managers</a:t>
            </a:r>
          </a:p>
        </p:txBody>
      </p:sp>
    </p:spTree>
    <p:extLst>
      <p:ext uri="{BB962C8B-B14F-4D97-AF65-F5344CB8AC3E}">
        <p14:creationId xmlns:p14="http://schemas.microsoft.com/office/powerpoint/2010/main" val="310227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diagram&#10;&#10;Description automatically generated">
            <a:extLst>
              <a:ext uri="{FF2B5EF4-FFF2-40B4-BE49-F238E27FC236}">
                <a16:creationId xmlns:a16="http://schemas.microsoft.com/office/drawing/2014/main" id="{B0A8393C-1CFC-44A1-B281-C13C0CD27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43452">
            <a:off x="6476234" y="498521"/>
            <a:ext cx="4207434" cy="5885931"/>
          </a:xfrm>
          <a:prstGeom prst="rect">
            <a:avLst/>
          </a:prstGeom>
        </p:spPr>
      </p:pic>
      <p:sp>
        <p:nvSpPr>
          <p:cNvPr id="6" name="Title 1">
            <a:extLst>
              <a:ext uri="{FF2B5EF4-FFF2-40B4-BE49-F238E27FC236}">
                <a16:creationId xmlns:a16="http://schemas.microsoft.com/office/drawing/2014/main" id="{3ADE3FE9-04B6-480C-AF74-556470B1DC95}"/>
              </a:ext>
            </a:extLst>
          </p:cNvPr>
          <p:cNvSpPr>
            <a:spLocks noGrp="1"/>
          </p:cNvSpPr>
          <p:nvPr>
            <p:ph type="title"/>
          </p:nvPr>
        </p:nvSpPr>
        <p:spPr>
          <a:xfrm>
            <a:off x="716595" y="403412"/>
            <a:ext cx="4652683" cy="4178395"/>
          </a:xfrm>
        </p:spPr>
        <p:txBody>
          <a:bodyPr>
            <a:normAutofit fontScale="90000"/>
          </a:bodyPr>
          <a:lstStyle/>
          <a:p>
            <a:r>
              <a:rPr lang="en-GB" sz="6600" b="1" dirty="0">
                <a:solidFill>
                  <a:srgbClr val="C00000"/>
                </a:solidFill>
              </a:rPr>
              <a:t>BIM 4 H&amp;S Working Group </a:t>
            </a:r>
            <a:br>
              <a:rPr lang="en-GB" sz="6600" b="1" dirty="0">
                <a:solidFill>
                  <a:srgbClr val="C00000"/>
                </a:solidFill>
              </a:rPr>
            </a:br>
            <a:r>
              <a:rPr lang="en-GB" sz="6600" b="1" dirty="0">
                <a:solidFill>
                  <a:srgbClr val="C00000"/>
                </a:solidFill>
              </a:rPr>
              <a:t>Guidance for Clients</a:t>
            </a:r>
          </a:p>
        </p:txBody>
      </p:sp>
      <p:sp>
        <p:nvSpPr>
          <p:cNvPr id="7" name="TextBox 6">
            <a:extLst>
              <a:ext uri="{FF2B5EF4-FFF2-40B4-BE49-F238E27FC236}">
                <a16:creationId xmlns:a16="http://schemas.microsoft.com/office/drawing/2014/main" id="{62807173-AB6D-4F27-AFDD-2779D4EBEE30}"/>
              </a:ext>
            </a:extLst>
          </p:cNvPr>
          <p:cNvSpPr txBox="1"/>
          <p:nvPr/>
        </p:nvSpPr>
        <p:spPr>
          <a:xfrm>
            <a:off x="716595" y="5419165"/>
            <a:ext cx="4796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Available soon on UK BIM Framework Website</a:t>
            </a:r>
          </a:p>
        </p:txBody>
      </p:sp>
    </p:spTree>
    <p:extLst>
      <p:ext uri="{BB962C8B-B14F-4D97-AF65-F5344CB8AC3E}">
        <p14:creationId xmlns:p14="http://schemas.microsoft.com/office/powerpoint/2010/main" val="250263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8263-C6EF-49F2-9474-F5FAE4E46D6F}"/>
              </a:ext>
            </a:extLst>
          </p:cNvPr>
          <p:cNvSpPr>
            <a:spLocks noGrp="1"/>
          </p:cNvSpPr>
          <p:nvPr>
            <p:ph type="title"/>
          </p:nvPr>
        </p:nvSpPr>
        <p:spPr/>
        <p:txBody>
          <a:bodyPr>
            <a:normAutofit/>
          </a:bodyPr>
          <a:lstStyle/>
          <a:p>
            <a:r>
              <a:rPr lang="en-GB" sz="6600" b="1" dirty="0">
                <a:solidFill>
                  <a:srgbClr val="C00000"/>
                </a:solidFill>
              </a:rPr>
              <a:t>The Best Mix Approach</a:t>
            </a:r>
          </a:p>
        </p:txBody>
      </p:sp>
      <p:sp>
        <p:nvSpPr>
          <p:cNvPr id="3" name="Content Placeholder 2">
            <a:extLst>
              <a:ext uri="{FF2B5EF4-FFF2-40B4-BE49-F238E27FC236}">
                <a16:creationId xmlns:a16="http://schemas.microsoft.com/office/drawing/2014/main" id="{19B16A52-FB4B-4B24-BB5B-525C3640E035}"/>
              </a:ext>
            </a:extLst>
          </p:cNvPr>
          <p:cNvSpPr>
            <a:spLocks noGrp="1"/>
          </p:cNvSpPr>
          <p:nvPr>
            <p:ph idx="1"/>
          </p:nvPr>
        </p:nvSpPr>
        <p:spPr>
          <a:xfrm>
            <a:off x="939800" y="2069465"/>
            <a:ext cx="10515600" cy="4351338"/>
          </a:xfrm>
        </p:spPr>
        <p:txBody>
          <a:bodyPr>
            <a:normAutofit fontScale="92500" lnSpcReduction="20000"/>
          </a:bodyPr>
          <a:lstStyle/>
          <a:p>
            <a:r>
              <a:rPr lang="en-GB" sz="4800" dirty="0"/>
              <a:t>….using digital techniques, which integrate structured and unstructured information with geometrical models.</a:t>
            </a:r>
          </a:p>
          <a:p>
            <a:pPr marL="0" indent="0">
              <a:buNone/>
            </a:pPr>
            <a:endParaRPr lang="en-GB" sz="4800" dirty="0"/>
          </a:p>
          <a:p>
            <a:r>
              <a:rPr lang="en-GB" sz="4800" dirty="0"/>
              <a:t>Most effective  mix of;</a:t>
            </a:r>
          </a:p>
          <a:p>
            <a:pPr lvl="1"/>
            <a:r>
              <a:rPr lang="en-GB" sz="4000" dirty="0"/>
              <a:t>3D &amp; 4D Models</a:t>
            </a:r>
          </a:p>
          <a:p>
            <a:pPr lvl="1"/>
            <a:r>
              <a:rPr lang="en-GB" sz="4000" dirty="0"/>
              <a:t>Coded standardised information</a:t>
            </a:r>
          </a:p>
          <a:p>
            <a:pPr lvl="1"/>
            <a:r>
              <a:rPr lang="en-GB" sz="4000" dirty="0"/>
              <a:t>Free text narrative </a:t>
            </a:r>
          </a:p>
          <a:p>
            <a:pPr lvl="1"/>
            <a:endParaRPr lang="en-GB" sz="4000" dirty="0"/>
          </a:p>
          <a:p>
            <a:endParaRPr lang="en-GB" sz="4400" dirty="0"/>
          </a:p>
        </p:txBody>
      </p:sp>
    </p:spTree>
    <p:extLst>
      <p:ext uri="{BB962C8B-B14F-4D97-AF65-F5344CB8AC3E}">
        <p14:creationId xmlns:p14="http://schemas.microsoft.com/office/powerpoint/2010/main" val="8975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205CBE1D-5031-4D17-BED3-BB8FE9CDC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423" y="113584"/>
            <a:ext cx="10260105" cy="6542229"/>
          </a:xfrm>
          <a:prstGeom prst="rect">
            <a:avLst/>
          </a:prstGeom>
        </p:spPr>
      </p:pic>
    </p:spTree>
    <p:extLst>
      <p:ext uri="{BB962C8B-B14F-4D97-AF65-F5344CB8AC3E}">
        <p14:creationId xmlns:p14="http://schemas.microsoft.com/office/powerpoint/2010/main" val="318239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560D39E-576E-4ED5-B849-CFF825EBFE1E}"/>
              </a:ext>
            </a:extLst>
          </p:cNvPr>
          <p:cNvGraphicFramePr>
            <a:graphicFrameLocks noGrp="1"/>
          </p:cNvGraphicFramePr>
          <p:nvPr/>
        </p:nvGraphicFramePr>
        <p:xfrm>
          <a:off x="3945488" y="197385"/>
          <a:ext cx="4340390" cy="6574649"/>
        </p:xfrm>
        <a:graphic>
          <a:graphicData uri="http://schemas.openxmlformats.org/drawingml/2006/table">
            <a:tbl>
              <a:tblPr firstRow="1" bandRow="1"/>
              <a:tblGrid>
                <a:gridCol w="4340390">
                  <a:extLst>
                    <a:ext uri="{9D8B030D-6E8A-4147-A177-3AD203B41FA5}">
                      <a16:colId xmlns:a16="http://schemas.microsoft.com/office/drawing/2014/main" val="2628212233"/>
                    </a:ext>
                  </a:extLst>
                </a:gridCol>
              </a:tblGrid>
              <a:tr h="505969">
                <a:tc>
                  <a:txBody>
                    <a:bodyPr/>
                    <a:lstStyle/>
                    <a:p>
                      <a:pPr>
                        <a:lnSpc>
                          <a:spcPct val="107000"/>
                        </a:lnSpc>
                        <a:spcAft>
                          <a:spcPts val="8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Set of 14 PIR’s Derived from PAS 1192-6:2018</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Project  Information Requirement  (PIR)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44513139"/>
                  </a:ext>
                </a:extLst>
              </a:tr>
              <a:tr h="400838">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Provide and maintain  digital Pre Construction Information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258300"/>
                  </a:ext>
                </a:extLst>
              </a:tr>
              <a:tr h="400838">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Appointing Party compliance and monitoring requirements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997566"/>
                  </a:ext>
                </a:extLst>
              </a:tr>
              <a:tr h="400838">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Establish a cross project digital H&amp;S Information RACI matrix</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18974"/>
                  </a:ext>
                </a:extLst>
              </a:tr>
              <a:tr h="400838">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Create a digital catalogue of lessons learned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183975"/>
                  </a:ext>
                </a:extLst>
              </a:tr>
              <a:tr h="297021">
                <a:tc>
                  <a:txBody>
                    <a:bodyPr/>
                    <a:lstStyle/>
                    <a:p>
                      <a:pPr fontAlgn="t">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To establish a project specific digital Skills and Training Matrix</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947685"/>
                  </a:ext>
                </a:extLst>
              </a:tr>
              <a:tr h="452428">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Integrate elevated risk information into models and tracking tools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202381"/>
                  </a:ext>
                </a:extLst>
              </a:tr>
              <a:tr h="400838">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Maintain a schedule of risk studies and findings for the project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588848"/>
                  </a:ext>
                </a:extLst>
              </a:tr>
              <a:tr h="418312">
                <a:tc>
                  <a:txBody>
                    <a:bodyPr/>
                    <a:lstStyle/>
                    <a:p>
                      <a:pPr>
                        <a:lnSpc>
                          <a:spcPct val="107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Maintain a table of H&amp;S  information shortfalls and gaps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759456"/>
                  </a:ext>
                </a:extLst>
              </a:tr>
              <a:tr h="390525">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Prepare a project specific design Plan for DRM,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386599"/>
                  </a:ext>
                </a:extLst>
              </a:tr>
              <a:tr h="317065">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Maintain safety critical digital design risk information for sharing and use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851762"/>
                  </a:ext>
                </a:extLst>
              </a:tr>
              <a:tr h="378260">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 Integrate digital elements into Construction Phase Plan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067122"/>
                  </a:ext>
                </a:extLst>
              </a:tr>
              <a:tr h="297021">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Maintain validation and verification information,  as built records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579559"/>
                  </a:ext>
                </a:extLst>
              </a:tr>
              <a:tr h="400838">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  Capture and maintain details of all safety critical services and equipment.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464084"/>
                  </a:ext>
                </a:extLst>
              </a:tr>
              <a:tr h="400838">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  A Health and Safety File that is appropriate to the characteristics of the project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587" marR="3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349410"/>
                  </a:ext>
                </a:extLst>
              </a:tr>
            </a:tbl>
          </a:graphicData>
        </a:graphic>
      </p:graphicFrame>
      <p:sp>
        <p:nvSpPr>
          <p:cNvPr id="5" name="TextBox 4">
            <a:extLst>
              <a:ext uri="{FF2B5EF4-FFF2-40B4-BE49-F238E27FC236}">
                <a16:creationId xmlns:a16="http://schemas.microsoft.com/office/drawing/2014/main" id="{FE020839-8779-480B-B318-1F157DCD8EA6}"/>
              </a:ext>
            </a:extLst>
          </p:cNvPr>
          <p:cNvSpPr txBox="1"/>
          <p:nvPr/>
        </p:nvSpPr>
        <p:spPr>
          <a:xfrm>
            <a:off x="122551" y="228400"/>
            <a:ext cx="1021715"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Asbestos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09491A9-EB62-4DA5-AD0A-0316A719C6E3}"/>
              </a:ext>
            </a:extLst>
          </p:cNvPr>
          <p:cNvSpPr txBox="1"/>
          <p:nvPr/>
        </p:nvSpPr>
        <p:spPr>
          <a:xfrm>
            <a:off x="1234992" y="228400"/>
            <a:ext cx="1097755" cy="64633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Temp Works</a:t>
            </a:r>
          </a:p>
        </p:txBody>
      </p:sp>
      <p:sp>
        <p:nvSpPr>
          <p:cNvPr id="7" name="TextBox 6">
            <a:extLst>
              <a:ext uri="{FF2B5EF4-FFF2-40B4-BE49-F238E27FC236}">
                <a16:creationId xmlns:a16="http://schemas.microsoft.com/office/drawing/2014/main" id="{5707EF40-1D73-4A31-9D98-9074948B503C}"/>
              </a:ext>
            </a:extLst>
          </p:cNvPr>
          <p:cNvSpPr txBox="1"/>
          <p:nvPr/>
        </p:nvSpPr>
        <p:spPr>
          <a:xfrm>
            <a:off x="2423473" y="217805"/>
            <a:ext cx="1389935" cy="646331"/>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Lifting Ops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8B7CB10-D157-493E-ACE2-4BE68FB8CB94}"/>
              </a:ext>
            </a:extLst>
          </p:cNvPr>
          <p:cNvSpPr txBox="1"/>
          <p:nvPr/>
        </p:nvSpPr>
        <p:spPr>
          <a:xfrm>
            <a:off x="8451731" y="197384"/>
            <a:ext cx="1738749" cy="646331"/>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Safety</a:t>
            </a:r>
          </a:p>
        </p:txBody>
      </p:sp>
      <p:sp>
        <p:nvSpPr>
          <p:cNvPr id="9" name="TextBox 8">
            <a:extLst>
              <a:ext uri="{FF2B5EF4-FFF2-40B4-BE49-F238E27FC236}">
                <a16:creationId xmlns:a16="http://schemas.microsoft.com/office/drawing/2014/main" id="{2694216E-B2BB-470A-9DFC-2E921FA88B71}"/>
              </a:ext>
            </a:extLst>
          </p:cNvPr>
          <p:cNvSpPr txBox="1"/>
          <p:nvPr/>
        </p:nvSpPr>
        <p:spPr>
          <a:xfrm>
            <a:off x="10322560" y="197385"/>
            <a:ext cx="1583055" cy="646331"/>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 name="Straight Arrow Connector 2">
            <a:extLst>
              <a:ext uri="{FF2B5EF4-FFF2-40B4-BE49-F238E27FC236}">
                <a16:creationId xmlns:a16="http://schemas.microsoft.com/office/drawing/2014/main" id="{2B996329-DFA3-43D1-AB4F-67EC56AC582A}"/>
              </a:ext>
            </a:extLst>
          </p:cNvPr>
          <p:cNvCxnSpPr>
            <a:cxnSpLocks/>
            <a:endCxn id="16" idx="1"/>
          </p:cNvCxnSpPr>
          <p:nvPr/>
        </p:nvCxnSpPr>
        <p:spPr>
          <a:xfrm>
            <a:off x="8285878" y="4714240"/>
            <a:ext cx="33170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17BA7BA-768D-49AC-882C-7D9335B01CEF}"/>
              </a:ext>
            </a:extLst>
          </p:cNvPr>
          <p:cNvSpPr txBox="1"/>
          <p:nvPr/>
        </p:nvSpPr>
        <p:spPr>
          <a:xfrm>
            <a:off x="8617584" y="4391074"/>
            <a:ext cx="1491616" cy="646331"/>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47C98D1-E4D0-4CA5-BD6D-FD4056E25A13}"/>
              </a:ext>
            </a:extLst>
          </p:cNvPr>
          <p:cNvSpPr txBox="1"/>
          <p:nvPr/>
        </p:nvSpPr>
        <p:spPr>
          <a:xfrm>
            <a:off x="1164585" y="3144487"/>
            <a:ext cx="1168161" cy="64633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766AE706-BD69-4930-90E5-69D64A25BF86}"/>
              </a:ext>
            </a:extLst>
          </p:cNvPr>
          <p:cNvCxnSpPr>
            <a:cxnSpLocks/>
            <a:stCxn id="4" idx="1"/>
            <a:endCxn id="17" idx="3"/>
          </p:cNvCxnSpPr>
          <p:nvPr/>
        </p:nvCxnSpPr>
        <p:spPr>
          <a:xfrm flipH="1" flipV="1">
            <a:off x="2332746" y="3467653"/>
            <a:ext cx="1612742" cy="170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7CEFE81-2F55-476C-B89C-FCF147068E2A}"/>
              </a:ext>
            </a:extLst>
          </p:cNvPr>
          <p:cNvSpPr txBox="1"/>
          <p:nvPr/>
        </p:nvSpPr>
        <p:spPr>
          <a:xfrm>
            <a:off x="10322560" y="1054565"/>
            <a:ext cx="1583055" cy="646331"/>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998810EA-4FDE-4A79-A357-2940215C3814}"/>
              </a:ext>
            </a:extLst>
          </p:cNvPr>
          <p:cNvCxnSpPr>
            <a:cxnSpLocks/>
          </p:cNvCxnSpPr>
          <p:nvPr/>
        </p:nvCxnSpPr>
        <p:spPr>
          <a:xfrm>
            <a:off x="8285878" y="1377731"/>
            <a:ext cx="203668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EDE663F-6742-4B17-ACC3-79EAB704BE5D}"/>
              </a:ext>
            </a:extLst>
          </p:cNvPr>
          <p:cNvSpPr txBox="1"/>
          <p:nvPr/>
        </p:nvSpPr>
        <p:spPr>
          <a:xfrm>
            <a:off x="142870" y="5247440"/>
            <a:ext cx="1021715"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05BD4A97-47A0-4D15-92F5-3887D2B63F47}"/>
              </a:ext>
            </a:extLst>
          </p:cNvPr>
          <p:cNvCxnSpPr>
            <a:cxnSpLocks/>
          </p:cNvCxnSpPr>
          <p:nvPr/>
        </p:nvCxnSpPr>
        <p:spPr>
          <a:xfrm flipH="1">
            <a:off x="1169504" y="5570605"/>
            <a:ext cx="277598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CB1A3CC-8337-4BE5-B0E3-F163DEB3B012}"/>
              </a:ext>
            </a:extLst>
          </p:cNvPr>
          <p:cNvSpPr txBox="1"/>
          <p:nvPr/>
        </p:nvSpPr>
        <p:spPr>
          <a:xfrm>
            <a:off x="2517610" y="4067908"/>
            <a:ext cx="1243013" cy="646331"/>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3" name="Straight Arrow Connector 42">
            <a:extLst>
              <a:ext uri="{FF2B5EF4-FFF2-40B4-BE49-F238E27FC236}">
                <a16:creationId xmlns:a16="http://schemas.microsoft.com/office/drawing/2014/main" id="{CBD81DF0-A9F6-4597-B6D3-98B0E9139397}"/>
              </a:ext>
            </a:extLst>
          </p:cNvPr>
          <p:cNvCxnSpPr>
            <a:cxnSpLocks/>
            <a:endCxn id="39" idx="3"/>
          </p:cNvCxnSpPr>
          <p:nvPr/>
        </p:nvCxnSpPr>
        <p:spPr>
          <a:xfrm flipH="1">
            <a:off x="3760623" y="4369177"/>
            <a:ext cx="184864" cy="218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54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864A7-E4CF-43B4-9B39-B11FC5115084}"/>
              </a:ext>
            </a:extLst>
          </p:cNvPr>
          <p:cNvSpPr>
            <a:spLocks noGrp="1"/>
          </p:cNvSpPr>
          <p:nvPr>
            <p:ph type="title"/>
          </p:nvPr>
        </p:nvSpPr>
        <p:spPr>
          <a:xfrm>
            <a:off x="1132375" y="41885"/>
            <a:ext cx="10515600" cy="1325563"/>
          </a:xfrm>
        </p:spPr>
        <p:txBody>
          <a:bodyPr/>
          <a:lstStyle/>
          <a:p>
            <a:r>
              <a:rPr lang="en-GB" dirty="0"/>
              <a:t>8 Temp Works PIR’s</a:t>
            </a:r>
          </a:p>
        </p:txBody>
      </p:sp>
      <p:sp>
        <p:nvSpPr>
          <p:cNvPr id="5" name="Content Placeholder 4">
            <a:extLst>
              <a:ext uri="{FF2B5EF4-FFF2-40B4-BE49-F238E27FC236}">
                <a16:creationId xmlns:a16="http://schemas.microsoft.com/office/drawing/2014/main" id="{C643016C-9F9E-4D9A-9E17-85C6CEE64BB6}"/>
              </a:ext>
            </a:extLst>
          </p:cNvPr>
          <p:cNvSpPr>
            <a:spLocks noGrp="1"/>
          </p:cNvSpPr>
          <p:nvPr>
            <p:ph sz="half" idx="1"/>
          </p:nvPr>
        </p:nvSpPr>
        <p:spPr>
          <a:xfrm>
            <a:off x="316169" y="1367448"/>
            <a:ext cx="1579305" cy="2607897"/>
          </a:xfrm>
          <a:ln w="25400">
            <a:solidFill>
              <a:schemeClr val="accent1"/>
            </a:solidFill>
          </a:ln>
        </p:spPr>
        <p:txBody>
          <a:bodyPr>
            <a:normAutofit fontScale="92500"/>
          </a:bodyPr>
          <a:lstStyle/>
          <a:p>
            <a:pPr marL="0" indent="0">
              <a:buNone/>
            </a:pPr>
            <a:r>
              <a:rPr lang="en-GB" sz="1800" dirty="0"/>
              <a:t>1  A project specific (digital)  Temporary Works Pre Register (TWPR) shall be established by the permanent works designer </a:t>
            </a:r>
          </a:p>
        </p:txBody>
      </p:sp>
      <p:sp>
        <p:nvSpPr>
          <p:cNvPr id="6" name="Content Placeholder 5">
            <a:extLst>
              <a:ext uri="{FF2B5EF4-FFF2-40B4-BE49-F238E27FC236}">
                <a16:creationId xmlns:a16="http://schemas.microsoft.com/office/drawing/2014/main" id="{F0FCB7E6-0052-416A-883E-3396FD831546}"/>
              </a:ext>
            </a:extLst>
          </p:cNvPr>
          <p:cNvSpPr>
            <a:spLocks noGrp="1"/>
          </p:cNvSpPr>
          <p:nvPr>
            <p:ph sz="half" idx="2"/>
          </p:nvPr>
        </p:nvSpPr>
        <p:spPr>
          <a:xfrm>
            <a:off x="3584667" y="2224079"/>
            <a:ext cx="1357428" cy="2130426"/>
          </a:xfrm>
          <a:ln w="25400">
            <a:solidFill>
              <a:schemeClr val="accent1"/>
            </a:solidFill>
          </a:ln>
        </p:spPr>
        <p:txBody>
          <a:bodyPr>
            <a:normAutofit fontScale="92500"/>
          </a:bodyPr>
          <a:lstStyle/>
          <a:p>
            <a:pPr marL="0" indent="0">
              <a:buNone/>
            </a:pPr>
            <a:r>
              <a:rPr lang="en-GB" sz="1800" b="0" i="0" u="none" strike="noStrike" dirty="0">
                <a:solidFill>
                  <a:srgbClr val="000000"/>
                </a:solidFill>
                <a:effectLst/>
                <a:latin typeface="Calibri" panose="020F0502020204030204" pitchFamily="34" charset="0"/>
              </a:rPr>
              <a:t>3 A minimum of one early design phase Temporary Works Risk Study (TWDRS), </a:t>
            </a:r>
            <a:endParaRPr lang="en-GB" sz="1800" dirty="0"/>
          </a:p>
        </p:txBody>
      </p:sp>
      <p:sp>
        <p:nvSpPr>
          <p:cNvPr id="7" name="Content Placeholder 5">
            <a:extLst>
              <a:ext uri="{FF2B5EF4-FFF2-40B4-BE49-F238E27FC236}">
                <a16:creationId xmlns:a16="http://schemas.microsoft.com/office/drawing/2014/main" id="{E5233873-7AB0-49BE-BB2C-F6BC9386F6E6}"/>
              </a:ext>
            </a:extLst>
          </p:cNvPr>
          <p:cNvSpPr txBox="1">
            <a:spLocks/>
          </p:cNvSpPr>
          <p:nvPr/>
        </p:nvSpPr>
        <p:spPr>
          <a:xfrm>
            <a:off x="2012704" y="1806130"/>
            <a:ext cx="1422298" cy="2311035"/>
          </a:xfrm>
          <a:prstGeom prst="rect">
            <a:avLst/>
          </a:prstGeom>
          <a:ln w="25400">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Designers or specifiers of temporary works shall produce 3D or 4D visualisations or digital rehearsals,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5">
            <a:extLst>
              <a:ext uri="{FF2B5EF4-FFF2-40B4-BE49-F238E27FC236}">
                <a16:creationId xmlns:a16="http://schemas.microsoft.com/office/drawing/2014/main" id="{7AE7B6BD-96AF-40E4-911A-D289C761BA17}"/>
              </a:ext>
            </a:extLst>
          </p:cNvPr>
          <p:cNvSpPr txBox="1">
            <a:spLocks/>
          </p:cNvSpPr>
          <p:nvPr/>
        </p:nvSpPr>
        <p:spPr>
          <a:xfrm>
            <a:off x="5091760" y="2671396"/>
            <a:ext cx="1649044" cy="2915143"/>
          </a:xfrm>
          <a:prstGeom prst="rect">
            <a:avLst/>
          </a:prstGeom>
          <a:ln w="25400">
            <a:solidFill>
              <a:schemeClr val="accent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 The Principal Contractor, and Contractors where applicable, shall develop and make available a project specific Temporary Works  Procedure (TWP)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5">
            <a:extLst>
              <a:ext uri="{FF2B5EF4-FFF2-40B4-BE49-F238E27FC236}">
                <a16:creationId xmlns:a16="http://schemas.microsoft.com/office/drawing/2014/main" id="{0D6764A5-58FB-4FD6-80CC-885588023E5D}"/>
              </a:ext>
            </a:extLst>
          </p:cNvPr>
          <p:cNvSpPr txBox="1">
            <a:spLocks/>
          </p:cNvSpPr>
          <p:nvPr/>
        </p:nvSpPr>
        <p:spPr>
          <a:xfrm>
            <a:off x="6857703" y="3199225"/>
            <a:ext cx="1447450" cy="1717675"/>
          </a:xfrm>
          <a:prstGeom prst="rect">
            <a:avLst/>
          </a:prstGeom>
          <a:ln w="25400">
            <a:solidFill>
              <a:schemeClr val="accent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 A minimum of one Construction Phase Temporary Works Constructability  Risk Study (TWCRS),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E5E5C994-81CB-4EFF-B348-CAA3D34DFC48}"/>
              </a:ext>
            </a:extLst>
          </p:cNvPr>
          <p:cNvSpPr txBox="1">
            <a:spLocks/>
          </p:cNvSpPr>
          <p:nvPr/>
        </p:nvSpPr>
        <p:spPr>
          <a:xfrm>
            <a:off x="8494999" y="3736347"/>
            <a:ext cx="1745762" cy="2361105"/>
          </a:xfrm>
          <a:prstGeom prst="rect">
            <a:avLst/>
          </a:prstGeom>
          <a:ln w="25400">
            <a:solidFill>
              <a:schemeClr val="accent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 An Implementation Plan shall be prepared, including Safe systems of work, involving Risk Assessments and Method Statements,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5">
            <a:extLst>
              <a:ext uri="{FF2B5EF4-FFF2-40B4-BE49-F238E27FC236}">
                <a16:creationId xmlns:a16="http://schemas.microsoft.com/office/drawing/2014/main" id="{012CEE80-C830-46E4-ADF6-0A0D724E1D3F}"/>
              </a:ext>
            </a:extLst>
          </p:cNvPr>
          <p:cNvSpPr txBox="1">
            <a:spLocks/>
          </p:cNvSpPr>
          <p:nvPr/>
        </p:nvSpPr>
        <p:spPr>
          <a:xfrm>
            <a:off x="10378831" y="4568334"/>
            <a:ext cx="1443891" cy="1717675"/>
          </a:xfrm>
          <a:prstGeom prst="rect">
            <a:avLst/>
          </a:prstGeom>
          <a:ln w="25400">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 Digital monitoring techniques shall be utilised for temporary works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5">
            <a:extLst>
              <a:ext uri="{FF2B5EF4-FFF2-40B4-BE49-F238E27FC236}">
                <a16:creationId xmlns:a16="http://schemas.microsoft.com/office/drawing/2014/main" id="{95005499-490A-453F-89F0-FAD05A3E3BAB}"/>
              </a:ext>
            </a:extLst>
          </p:cNvPr>
          <p:cNvSpPr txBox="1">
            <a:spLocks/>
          </p:cNvSpPr>
          <p:nvPr/>
        </p:nvSpPr>
        <p:spPr>
          <a:xfrm>
            <a:off x="342722" y="4193197"/>
            <a:ext cx="1526197" cy="2215422"/>
          </a:xfrm>
          <a:prstGeom prst="rect">
            <a:avLst/>
          </a:prstGeom>
          <a:ln w="25400">
            <a:solidFill>
              <a:schemeClr val="accent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  A list of  Temporary Works for O&amp;M use in the built asset shall be established at design outset and handed over on practical completion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962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1439</Words>
  <Application>Microsoft Office PowerPoint</Application>
  <PresentationFormat>Widescreen</PresentationFormat>
  <Paragraphs>188</Paragraphs>
  <Slides>12</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Calibri Light</vt:lpstr>
      <vt:lpstr>L Helvetica Light</vt:lpstr>
      <vt:lpstr>Times New Roman</vt:lpstr>
      <vt:lpstr>Office Theme</vt:lpstr>
      <vt:lpstr>Default Design</vt:lpstr>
      <vt:lpstr>Photo Editor Photo</vt:lpstr>
      <vt:lpstr>Improving Health &amp; Safety- National Highways PD WG CDM,  the PD Role and PIR’s!  </vt:lpstr>
      <vt:lpstr>PowerPoint Presentation</vt:lpstr>
      <vt:lpstr>PowerPoint Presentation</vt:lpstr>
      <vt:lpstr>PowerPoint Presentation</vt:lpstr>
      <vt:lpstr>BIM 4 H&amp;S Working Group  Guidance for Clients</vt:lpstr>
      <vt:lpstr>The Best Mix Approach</vt:lpstr>
      <vt:lpstr>PowerPoint Presentation</vt:lpstr>
      <vt:lpstr>PowerPoint Presentation</vt:lpstr>
      <vt:lpstr>8 Temp Works PIR’s</vt:lpstr>
      <vt:lpstr>PowerPoint Presentation</vt:lpstr>
      <vt:lpstr>Delivery of IR’s --Moving Detail from PIR to EIR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Health &amp; Safety- National Highways PD WG CDM,  the PD Role and PIR’s!</dc:title>
  <dc:creator>Gordon Crick</dc:creator>
  <cp:lastModifiedBy>Potter, Doug</cp:lastModifiedBy>
  <cp:revision>1</cp:revision>
  <dcterms:created xsi:type="dcterms:W3CDTF">2022-10-07T12:07:30Z</dcterms:created>
  <dcterms:modified xsi:type="dcterms:W3CDTF">2022-10-07T13:59:31Z</dcterms:modified>
</cp:coreProperties>
</file>