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  <p:sldMasterId id="2147483759" r:id="rId5"/>
    <p:sldMasterId id="2147483779" r:id="rId6"/>
    <p:sldMasterId id="2147483795" r:id="rId7"/>
  </p:sldMasterIdLst>
  <p:notesMasterIdLst>
    <p:notesMasterId r:id="rId18"/>
  </p:notesMasterIdLst>
  <p:handoutMasterIdLst>
    <p:handoutMasterId r:id="rId19"/>
  </p:handoutMasterIdLst>
  <p:sldIdLst>
    <p:sldId id="328" r:id="rId8"/>
    <p:sldId id="654" r:id="rId9"/>
    <p:sldId id="798" r:id="rId10"/>
    <p:sldId id="799" r:id="rId11"/>
    <p:sldId id="339" r:id="rId12"/>
    <p:sldId id="337" r:id="rId13"/>
    <p:sldId id="770" r:id="rId14"/>
    <p:sldId id="771" r:id="rId15"/>
    <p:sldId id="67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Haggerty" initials="KH" lastIdx="38" clrIdx="0"/>
  <p:cmAuthor id="2" name="Rachel Stevens" initials="RS" lastIdx="2" clrIdx="1"/>
  <p:cmAuthor id="3" name="Rachel Stevens" initials="RS [2]" lastIdx="1" clrIdx="2"/>
  <p:cmAuthor id="4" name="Rachel Stevens" initials="RS [3]" lastIdx="1" clrIdx="3"/>
  <p:cmAuthor id="5" name="Rachel Stevens" initials="RS [4]" lastIdx="1" clrIdx="4"/>
  <p:cmAuthor id="6" name="Rachel Stevens" initials="RS [5]" lastIdx="1" clrIdx="5"/>
  <p:cmAuthor id="7" name="Rachel Stevens" initials="RS [6]" lastIdx="1" clrIdx="6"/>
  <p:cmAuthor id="8" name="Rachel Stevens" initials="RS [7]" lastIdx="1" clrIdx="7"/>
  <p:cmAuthor id="9" name="Rachel Stevens" initials="RS [8]" lastIdx="1" clrIdx="8"/>
  <p:cmAuthor id="10" name="Rachel Stevens" initials="RS [9]" lastIdx="1" clrIdx="9"/>
  <p:cmAuthor id="11" name="Rachel Stevens" initials="RS [10]" lastIdx="1" clrIdx="10"/>
  <p:cmAuthor id="12" name="Rachel Stevens" initials="RS [11]" lastIdx="1" clrIdx="11"/>
  <p:cmAuthor id="13" name="Rachel Stevens" initials="RS [12]" lastIdx="1" clrIdx="12"/>
  <p:cmAuthor id="14" name="Rachel Stevens" initials="RS [13]" lastIdx="1" clrIdx="13"/>
  <p:cmAuthor id="15" name="Rachel Stevens" initials="RS [14]" lastIdx="1" clrIdx="14"/>
  <p:cmAuthor id="16" name="Rachel Stevens" initials="RS [15]" lastIdx="1" clrIdx="15"/>
  <p:cmAuthor id="17" name="Rachel Stevens" initials="RS [16]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F13"/>
    <a:srgbClr val="00A9E4"/>
    <a:srgbClr val="C3D200"/>
    <a:srgbClr val="F8DA40"/>
    <a:srgbClr val="55575A"/>
    <a:srgbClr val="0DA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C90AE-7B64-48B6-BA77-BC2024E55EB8}" v="14" dt="2019-07-24T22:53:15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5076" autoAdjust="0"/>
  </p:normalViewPr>
  <p:slideViewPr>
    <p:cSldViewPr snapToGrid="0" snapToObjects="1">
      <p:cViewPr varScale="1">
        <p:scale>
          <a:sx n="67" d="100"/>
          <a:sy n="67" d="100"/>
        </p:scale>
        <p:origin x="992" y="48"/>
      </p:cViewPr>
      <p:guideLst>
        <p:guide orient="horz" pos="2160"/>
        <p:guide pos="2880"/>
        <p:guide pos="340"/>
        <p:guide pos="5420"/>
        <p:guide orient="horz" pos="640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0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C1AE-E104-4D3A-907F-567DB33B88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360" y="207157"/>
            <a:ext cx="2560320" cy="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F254-2EC7-45F9-BD30-BE0E7C158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46" y="172437"/>
            <a:ext cx="2560320" cy="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4544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8101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0655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7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1037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8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3456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09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9144" y="1792224"/>
            <a:ext cx="9153144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1231" y="2279809"/>
            <a:ext cx="8057464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1231" y="2967831"/>
            <a:ext cx="6609664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41231" y="4017168"/>
            <a:ext cx="5565775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1" y="6015323"/>
            <a:ext cx="9153143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6162640"/>
            <a:ext cx="14672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0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2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7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1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3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14/02/2019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MSc Module STRUCTURAL ENGINERING PRACTICE – Health &amp;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09248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9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3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39852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6162640"/>
            <a:ext cx="14672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250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6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9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97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46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7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4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419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428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428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49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0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08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648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654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14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339656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339656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41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4"/>
            <a:ext cx="3906000" cy="3904517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90451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17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45611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053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9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323986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509386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77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438524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5049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67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437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68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0"/>
            <a:ext cx="3888000" cy="4401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40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11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818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45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689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14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339656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339656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3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4"/>
            <a:ext cx="3906000" cy="3895725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89572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82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45611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463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4"/>
            <a:ext cx="2520000" cy="291687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91687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91687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17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320469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505869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33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42973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5041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1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7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608263"/>
            <a:ext cx="6858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649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608263"/>
            <a:ext cx="6858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87857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61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75" y="288077"/>
            <a:ext cx="25596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75" r:id="rId8"/>
    <p:sldLayoutId id="2147483758" r:id="rId9"/>
    <p:sldLayoutId id="2147483753" r:id="rId10"/>
    <p:sldLayoutId id="2147483754" r:id="rId11"/>
    <p:sldLayoutId id="2147483752" r:id="rId12"/>
    <p:sldLayoutId id="2147483755" r:id="rId13"/>
    <p:sldLayoutId id="2147483756" r:id="rId14"/>
    <p:sldLayoutId id="2147483757" r:id="rId15"/>
    <p:sldLayoutId id="2147483811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75" y="288077"/>
            <a:ext cx="25596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Construction/lwit/bim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268" y="1941624"/>
            <a:ext cx="8057464" cy="500697"/>
          </a:xfrm>
        </p:spPr>
        <p:txBody>
          <a:bodyPr/>
          <a:lstStyle/>
          <a:p>
            <a:r>
              <a:rPr lang="en-GB" sz="2800" dirty="0"/>
              <a:t>PRINCIPAL DESIGNER WORKING GROUP</a:t>
            </a:r>
            <a:br>
              <a:rPr lang="en-GB" sz="2800" dirty="0"/>
            </a:br>
            <a:r>
              <a:rPr lang="en-GB" sz="2800" dirty="0"/>
              <a:t>(PDWG)  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3268" y="4015284"/>
            <a:ext cx="3487193" cy="1544715"/>
          </a:xfrm>
        </p:spPr>
        <p:txBody>
          <a:bodyPr>
            <a:normAutofit/>
          </a:bodyPr>
          <a:lstStyle/>
          <a:p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July 2019</a:t>
            </a:r>
          </a:p>
          <a:p>
            <a:r>
              <a:rPr lang="en-GB" dirty="0"/>
              <a:t>Pav Singh </a:t>
            </a:r>
          </a:p>
          <a:p>
            <a:r>
              <a:rPr lang="en-GB" dirty="0"/>
              <a:t>Associate Technical Director CDM HSEQ Services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AA59FB-9F1D-4F24-9333-F556B7E23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7423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4" descr="C:\Users\harr3271\Downloads\shutterstock_57007604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5496"/>
          <a:stretch>
            <a:fillRect/>
          </a:stretch>
        </p:blipFill>
        <p:spPr bwMode="auto">
          <a:xfrm>
            <a:off x="1579510" y="2172494"/>
            <a:ext cx="59849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3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231020"/>
            <a:ext cx="8315325" cy="373949"/>
          </a:xfrm>
        </p:spPr>
        <p:txBody>
          <a:bodyPr>
            <a:normAutofit/>
          </a:bodyPr>
          <a:lstStyle/>
          <a:p>
            <a:r>
              <a:rPr lang="en-GB" sz="2000" dirty="0"/>
              <a:t>Design Risk Management Working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395288" y="734040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414338" y="863112"/>
            <a:ext cx="7107339" cy="52608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 Narrow" panose="020B0606020202030204" pitchFamily="34" charset="0"/>
              </a:rPr>
              <a:t>‘Those that create risk are best placed to manage it’. (Lord Robens)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alt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The Designer is Accountable for the risks they create under CDM 2015.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 Narrow" panose="020B0606020202030204" pitchFamily="34" charset="0"/>
              </a:rPr>
              <a:t>‘The biggest single reason for accidents is </a:t>
            </a:r>
            <a:r>
              <a:rPr lang="en-GB" altLang="en-US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Apathy (Lack of interest) </a:t>
            </a:r>
            <a:r>
              <a:rPr lang="en-GB" altLang="en-US" sz="2400" dirty="0">
                <a:latin typeface="Arial Narrow" panose="020B0606020202030204" pitchFamily="34" charset="0"/>
              </a:rPr>
              <a:t>in Health &amp; Safety.’ (Lord Roben’s)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Proposal is to create </a:t>
            </a:r>
            <a:r>
              <a:rPr lang="en-GB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Design Risk Management  (DRM) </a:t>
            </a:r>
            <a:r>
              <a:rPr lang="en-GB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as second working group.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Aim high but make it bite-sized pieces! (David Thomas TWF)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8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8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>
              <a:latin typeface="Arial Narrow" panose="020B060602020203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771525" lvl="1" indent="-428625">
              <a:buFont typeface="Arial" panose="020B0604020202020204" pitchFamily="34" charset="0"/>
              <a:buChar char="•"/>
            </a:pPr>
            <a:endParaRPr lang="en-GB" sz="1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BF858-ACCC-46E9-9415-65EB8950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290" y="863112"/>
            <a:ext cx="1445342" cy="17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231020"/>
            <a:ext cx="8315325" cy="373949"/>
          </a:xfrm>
        </p:spPr>
        <p:txBody>
          <a:bodyPr>
            <a:normAutofit/>
          </a:bodyPr>
          <a:lstStyle/>
          <a:p>
            <a:r>
              <a:rPr lang="en-GB" sz="2000" dirty="0"/>
              <a:t>Actions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395288" y="734040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414338" y="863112"/>
            <a:ext cx="8305800" cy="52608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 Narrow" panose="020B0606020202030204" pitchFamily="34" charset="0"/>
              </a:rPr>
              <a:t>We need your buy in today 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alt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Who is the Chair for Design Risk Management Subgroup ?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/>
                </a:solidFill>
                <a:latin typeface="Arial Narrow" panose="020B0606020202030204" pitchFamily="34" charset="0"/>
                <a:ea typeface="+mj-ea"/>
                <a:cs typeface="+mj-cs"/>
              </a:rPr>
              <a:t>Interface with HE Richard Wilson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/>
                </a:solidFill>
                <a:latin typeface="Arial Narrow" panose="020B0606020202030204" pitchFamily="34" charset="0"/>
                <a:ea typeface="+mj-ea"/>
                <a:cs typeface="+mj-cs"/>
              </a:rPr>
              <a:t>Interface Andrew Finch - Whole life Subgroup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What are the outputs &amp; how do we take this forward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Who wants to lead subtasks groups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/>
                </a:solidFill>
                <a:latin typeface="Arial Narrow" panose="020B0606020202030204" pitchFamily="34" charset="0"/>
                <a:ea typeface="+mj-ea"/>
                <a:cs typeface="+mj-cs"/>
              </a:rPr>
              <a:t>What are the priorities 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/>
                </a:solidFill>
                <a:latin typeface="Arial Narrow" panose="020B0606020202030204" pitchFamily="34" charset="0"/>
                <a:ea typeface="+mj-ea"/>
                <a:cs typeface="+mj-cs"/>
              </a:rPr>
              <a:t>Who wants take ownership for delivery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8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314325" indent="-428625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Lets look at some topics and agree !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6"/>
                </a:solidFill>
                <a:latin typeface="Arial Narrow" panose="020B0606020202030204" pitchFamily="34" charset="0"/>
              </a:rPr>
              <a:t>?</a:t>
            </a:r>
            <a:endParaRPr lang="en-GB" sz="150" dirty="0"/>
          </a:p>
        </p:txBody>
      </p:sp>
    </p:spTree>
    <p:extLst>
      <p:ext uri="{BB962C8B-B14F-4D97-AF65-F5344CB8AC3E}">
        <p14:creationId xmlns:p14="http://schemas.microsoft.com/office/powerpoint/2010/main" val="339258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231020"/>
            <a:ext cx="8315325" cy="373949"/>
          </a:xfrm>
        </p:spPr>
        <p:txBody>
          <a:bodyPr>
            <a:normAutofit/>
          </a:bodyPr>
          <a:lstStyle/>
          <a:p>
            <a:r>
              <a:rPr lang="en-GB" sz="2000" dirty="0"/>
              <a:t>DRM Development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395288" y="734040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414338" y="863112"/>
            <a:ext cx="8051236" cy="52608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 Narrow" panose="020B0606020202030204" pitchFamily="34" charset="0"/>
              </a:rPr>
              <a:t>Development of standardised DRM document integrating LEAN. </a:t>
            </a:r>
            <a:endParaRPr lang="en-GB" altLang="en-US" sz="6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alt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  <a:latin typeface="Arial Narrow" panose="020B0606020202030204" pitchFamily="34" charset="0"/>
              </a:rPr>
              <a:t>Improve consistency in mitigation undertaken by designers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Effective communication of risks on drawings including Significant Unusual and Difficult to manage by competent contractor.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8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314325" indent="-428625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Feedback from operation and maintenance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 Narrow" panose="020B0606020202030204" pitchFamily="34" charset="0"/>
                <a:ea typeface="+mj-ea"/>
                <a:cs typeface="+mj-cs"/>
              </a:rPr>
              <a:t>Including Safety Alerts and near miss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 Narrow" panose="020B0606020202030204" pitchFamily="34" charset="0"/>
                <a:ea typeface="+mj-ea"/>
                <a:cs typeface="+mj-cs"/>
              </a:rPr>
              <a:t>Communicate findings to industry via Safety Hub and CIRIA  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endParaRPr lang="en-GB" sz="150" dirty="0"/>
          </a:p>
        </p:txBody>
      </p:sp>
    </p:spTree>
    <p:extLst>
      <p:ext uri="{BB962C8B-B14F-4D97-AF65-F5344CB8AC3E}">
        <p14:creationId xmlns:p14="http://schemas.microsoft.com/office/powerpoint/2010/main" val="231436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101" y="199331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DRM – HE Standard Projects - Excel 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EEF4F-F871-4611-87BF-3CC80FA1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33"/>
            <a:ext cx="9144000" cy="214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FA800-3CD3-478C-A2F5-EA2B5D4CF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7808"/>
            <a:ext cx="9144000" cy="1894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9D168-C742-459C-ACAB-5C0D0BDF2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2704"/>
            <a:ext cx="9144000" cy="15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1185" y="248322"/>
            <a:ext cx="8064000" cy="6300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DRM – Visual Development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25 July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06CE0-8CFD-48FA-96E1-966C59E82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" y="737137"/>
            <a:ext cx="6243668" cy="3895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00CD0-9837-4973-9AA5-CB5691AC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619" y="3453757"/>
            <a:ext cx="5663381" cy="34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06" y="264649"/>
            <a:ext cx="8315325" cy="373949"/>
          </a:xfrm>
        </p:spPr>
        <p:txBody>
          <a:bodyPr>
            <a:normAutofit fontScale="90000"/>
          </a:bodyPr>
          <a:lstStyle/>
          <a:p>
            <a:r>
              <a:rPr lang="en-GB" dirty="0"/>
              <a:t>DRM using BIM and H&amp;S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337506" y="806850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337505" y="975103"/>
            <a:ext cx="8315325" cy="53102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Clash detection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Coordination of Risks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Implement PAS1192-6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HSE Support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900" dirty="0">
                <a:hlinkClick r:id="rId3"/>
              </a:rPr>
              <a:t>http://www.hse.gov.uk/Construction/lwit/bim.htm</a:t>
            </a:r>
            <a:endParaRPr lang="en-GB" sz="900" dirty="0"/>
          </a:p>
          <a:p>
            <a:endParaRPr lang="en-GB" sz="9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771525" lvl="1" indent="-428625">
              <a:buFont typeface="Arial" panose="020B0604020202020204" pitchFamily="34" charset="0"/>
              <a:buChar char="•"/>
            </a:pPr>
            <a:endParaRPr lang="en-GB" sz="1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E0046-7A6E-481A-8F06-05F4F7569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518" y="936593"/>
            <a:ext cx="3093662" cy="3795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8434B9-0584-4C05-893F-CC5245687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05" y="2404407"/>
            <a:ext cx="2936906" cy="4364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ED589-B0F2-46BF-B0BC-E6DC114EA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574" y="3970809"/>
            <a:ext cx="435292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64EF10F-0022-46C3-8447-36A4818D4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5" r="26941"/>
          <a:stretch/>
        </p:blipFill>
        <p:spPr>
          <a:xfrm>
            <a:off x="-2262" y="2892624"/>
            <a:ext cx="4168441" cy="50771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63650"/>
            <a:ext cx="8315325" cy="373949"/>
          </a:xfrm>
        </p:spPr>
        <p:txBody>
          <a:bodyPr>
            <a:normAutofit fontScale="90000"/>
          </a:bodyPr>
          <a:lstStyle/>
          <a:p>
            <a:r>
              <a:rPr lang="en-GB" dirty="0"/>
              <a:t>BIM GIS &amp; H&amp;S Future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414337" y="744707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414338" y="1637402"/>
            <a:ext cx="8315325" cy="37937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771525" lvl="1" indent="-428625">
              <a:buFont typeface="Arial" panose="020B0604020202020204" pitchFamily="34" charset="0"/>
              <a:buChar char="•"/>
            </a:pPr>
            <a:endParaRPr lang="en-GB" sz="150" dirty="0"/>
          </a:p>
        </p:txBody>
      </p:sp>
      <p:grpSp>
        <p:nvGrpSpPr>
          <p:cNvPr id="7" name="Group 6" descr=" 105">
            <a:extLst>
              <a:ext uri="{FF2B5EF4-FFF2-40B4-BE49-F238E27FC236}">
                <a16:creationId xmlns:a16="http://schemas.microsoft.com/office/drawing/2014/main" id="{55DB3059-86B6-485D-8C02-D4953FF91DC8}"/>
              </a:ext>
            </a:extLst>
          </p:cNvPr>
          <p:cNvGrpSpPr/>
          <p:nvPr/>
        </p:nvGrpSpPr>
        <p:grpSpPr>
          <a:xfrm>
            <a:off x="2965035" y="751436"/>
            <a:ext cx="6090187" cy="4406490"/>
            <a:chOff x="594240" y="395046"/>
            <a:chExt cx="11157191" cy="5727323"/>
          </a:xfrm>
        </p:grpSpPr>
        <p:pic>
          <p:nvPicPr>
            <p:cNvPr id="8" name="Picture 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19EA091-B1E4-4C00-8076-14F74B6E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135" y="1305075"/>
              <a:ext cx="5379720" cy="4152900"/>
            </a:xfrm>
            <a:prstGeom prst="rect">
              <a:avLst/>
            </a:prstGeom>
          </p:spPr>
        </p:pic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B1AF81FE-96FD-46CC-A261-FE577F42B27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47" y="2305440"/>
              <a:ext cx="4613761" cy="254866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49DCDFED-AFFC-455B-9A22-8AEA7B682CC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487" y="436732"/>
              <a:ext cx="2898544" cy="159014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B1D705-833A-4143-99A0-2EC45F84B925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576" y="4655175"/>
              <a:ext cx="825089" cy="1467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E8138B-6FA7-4B69-AD45-56DD4B76C119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203" y="2939580"/>
              <a:ext cx="2898543" cy="1632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4BAF58-AA7F-4536-B116-FEEE43E7FE33}"/>
                </a:ext>
              </a:extLst>
            </p:cNvPr>
            <p:cNvSpPr/>
            <p:nvPr/>
          </p:nvSpPr>
          <p:spPr>
            <a:xfrm>
              <a:off x="594240" y="1527517"/>
              <a:ext cx="1351673" cy="461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</a:t>
              </a:r>
              <a:endParaRPr lang="en-GB" sz="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B03CCD-C5F6-497E-BE99-994FB3A83746}"/>
                </a:ext>
              </a:extLst>
            </p:cNvPr>
            <p:cNvSpPr/>
            <p:nvPr/>
          </p:nvSpPr>
          <p:spPr>
            <a:xfrm>
              <a:off x="4291484" y="395046"/>
              <a:ext cx="2724092" cy="461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 Viewers</a:t>
              </a:r>
              <a:endParaRPr lang="en-GB" sz="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760E0E-B478-4F96-9099-2365764BFED4}"/>
                </a:ext>
              </a:extLst>
            </p:cNvPr>
            <p:cNvSpPr/>
            <p:nvPr/>
          </p:nvSpPr>
          <p:spPr>
            <a:xfrm>
              <a:off x="9055127" y="4888804"/>
              <a:ext cx="2696304" cy="791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  <a:p>
              <a:pPr algn="ctr"/>
              <a:r>
                <a:rPr lang="it-IT" sz="15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Dash boards</a:t>
              </a:r>
              <a:endParaRPr lang="en-GB" sz="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8F0011-FC68-4759-A7B8-AA75185AC062}"/>
                </a:ext>
              </a:extLst>
            </p:cNvPr>
            <p:cNvSpPr/>
            <p:nvPr/>
          </p:nvSpPr>
          <p:spPr>
            <a:xfrm>
              <a:off x="3741698" y="5361511"/>
              <a:ext cx="2634065" cy="461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Apps</a:t>
              </a:r>
              <a:endParaRPr lang="en-GB" sz="1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 descr=" 26">
            <a:extLst>
              <a:ext uri="{FF2B5EF4-FFF2-40B4-BE49-F238E27FC236}">
                <a16:creationId xmlns:a16="http://schemas.microsoft.com/office/drawing/2014/main" id="{DC9C74C6-3363-466B-928D-60624F4FB9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7" y="984468"/>
            <a:ext cx="2201192" cy="1728038"/>
          </a:xfrm>
          <a:prstGeom prst="rect">
            <a:avLst/>
          </a:prstGeom>
        </p:spPr>
      </p:pic>
      <p:sp>
        <p:nvSpPr>
          <p:cNvPr id="19" name="TextBox 18" descr=" 37">
            <a:extLst>
              <a:ext uri="{FF2B5EF4-FFF2-40B4-BE49-F238E27FC236}">
                <a16:creationId xmlns:a16="http://schemas.microsoft.com/office/drawing/2014/main" id="{304DE029-9A38-4A42-BDE0-4B07F7CE6E24}"/>
              </a:ext>
            </a:extLst>
          </p:cNvPr>
          <p:cNvSpPr txBox="1"/>
          <p:nvPr/>
        </p:nvSpPr>
        <p:spPr>
          <a:xfrm>
            <a:off x="2350950" y="892643"/>
            <a:ext cx="258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Vision – 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Single source of truth </a:t>
            </a:r>
          </a:p>
        </p:txBody>
      </p:sp>
      <p:sp>
        <p:nvSpPr>
          <p:cNvPr id="20" name="TextBox 19" descr=" 37">
            <a:extLst>
              <a:ext uri="{FF2B5EF4-FFF2-40B4-BE49-F238E27FC236}">
                <a16:creationId xmlns:a16="http://schemas.microsoft.com/office/drawing/2014/main" id="{93E33550-B5AA-465E-867C-5D93A2218F5B}"/>
              </a:ext>
            </a:extLst>
          </p:cNvPr>
          <p:cNvSpPr txBox="1"/>
          <p:nvPr/>
        </p:nvSpPr>
        <p:spPr>
          <a:xfrm>
            <a:off x="3930804" y="5400547"/>
            <a:ext cx="481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Subgroup looking at Design risk management using technology BIM and GIS – Feed into CIRIA ?  </a:t>
            </a:r>
          </a:p>
        </p:txBody>
      </p:sp>
    </p:spTree>
    <p:extLst>
      <p:ext uri="{BB962C8B-B14F-4D97-AF65-F5344CB8AC3E}">
        <p14:creationId xmlns:p14="http://schemas.microsoft.com/office/powerpoint/2010/main" val="255838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97" y="218476"/>
            <a:ext cx="8315325" cy="373949"/>
          </a:xfrm>
        </p:spPr>
        <p:txBody>
          <a:bodyPr>
            <a:normAutofit/>
          </a:bodyPr>
          <a:lstStyle/>
          <a:p>
            <a:r>
              <a:rPr lang="en-GB" sz="2400" dirty="0"/>
              <a:t>DRM – Health  &amp; Ergonomics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522800" y="741414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414338" y="1637402"/>
            <a:ext cx="8315325" cy="37937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771525" lvl="1" indent="-428625">
              <a:buFont typeface="Arial" panose="020B0604020202020204" pitchFamily="34" charset="0"/>
              <a:buChar char="•"/>
            </a:pPr>
            <a:endParaRPr lang="en-GB" sz="1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E91AA-305B-4A55-974A-F638E8810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95" y="806448"/>
            <a:ext cx="7053631" cy="1726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BA7CA-E396-41C3-83C7-387EAD95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09" y="2505450"/>
            <a:ext cx="8593054" cy="3204695"/>
          </a:xfrm>
          <a:prstGeom prst="rect">
            <a:avLst/>
          </a:prstGeom>
        </p:spPr>
      </p:pic>
      <p:sp>
        <p:nvSpPr>
          <p:cNvPr id="7" name="TextBox 6" descr=" 37">
            <a:extLst>
              <a:ext uri="{FF2B5EF4-FFF2-40B4-BE49-F238E27FC236}">
                <a16:creationId xmlns:a16="http://schemas.microsoft.com/office/drawing/2014/main" id="{0F460B45-F81E-4C99-9BBF-65FF8D20EB77}"/>
              </a:ext>
            </a:extLst>
          </p:cNvPr>
          <p:cNvSpPr txBox="1"/>
          <p:nvPr/>
        </p:nvSpPr>
        <p:spPr>
          <a:xfrm>
            <a:off x="1069258" y="5818912"/>
            <a:ext cx="738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DRM working with Liz Bennet – Health by Design?  </a:t>
            </a:r>
          </a:p>
        </p:txBody>
      </p:sp>
    </p:spTree>
    <p:extLst>
      <p:ext uri="{BB962C8B-B14F-4D97-AF65-F5344CB8AC3E}">
        <p14:creationId xmlns:p14="http://schemas.microsoft.com/office/powerpoint/2010/main" val="1849849546"/>
      </p:ext>
    </p:extLst>
  </p:cSld>
  <p:clrMapOvr>
    <a:masterClrMapping/>
  </p:clrMapOvr>
</p:sld>
</file>

<file path=ppt/theme/theme1.xml><?xml version="1.0" encoding="utf-8"?>
<a:theme xmlns:a="http://schemas.openxmlformats.org/drawingml/2006/main" name="Arcadis Master w Kicker">
  <a:themeElements>
    <a:clrScheme name="Arcadis Brand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1EB697B9-DD3D-45E9-8A85-687D60ADBB5B}"/>
    </a:ext>
  </a:extLst>
</a:theme>
</file>

<file path=ppt/theme/theme2.xml><?xml version="1.0" encoding="utf-8"?>
<a:theme xmlns:a="http://schemas.openxmlformats.org/drawingml/2006/main" name="NO LOGO Arcadis Master w Kick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0FB80E75-4EA7-4B23-927C-37C7511D630B}"/>
    </a:ext>
  </a:extLst>
</a:theme>
</file>

<file path=ppt/theme/theme3.xml><?xml version="1.0" encoding="utf-8"?>
<a:theme xmlns:a="http://schemas.openxmlformats.org/drawingml/2006/main" name="Arcadis Logo without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762E745F-79E5-4BAD-84A1-594CD65F0831}"/>
    </a:ext>
  </a:extLst>
</a:theme>
</file>

<file path=ppt/theme/theme4.xml><?xml version="1.0" encoding="utf-8"?>
<a:theme xmlns:a="http://schemas.openxmlformats.org/drawingml/2006/main" name="NO LOGO without Kick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B1BC9C0D-8C0D-4C9A-BC9E-2D906BF54BFC}"/>
    </a:ext>
  </a:extLst>
</a:theme>
</file>

<file path=ppt/theme/theme5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2C42F1A1CE64C9D5C79C48585DE7A" ma:contentTypeVersion="13" ma:contentTypeDescription="Create a new document." ma:contentTypeScope="" ma:versionID="b1611c82546a64f652dc09f6e32be574">
  <xsd:schema xmlns:xsd="http://www.w3.org/2001/XMLSchema" xmlns:xs="http://www.w3.org/2001/XMLSchema" xmlns:p="http://schemas.microsoft.com/office/2006/metadata/properties" xmlns:ns3="8c8b3ad2-7551-4bd7-b72e-183085be5fb5" xmlns:ns4="703d3eb9-0a0c-4912-9f60-2709ef8209df" targetNamespace="http://schemas.microsoft.com/office/2006/metadata/properties" ma:root="true" ma:fieldsID="4e5fa7583ecc988d83627271878c95e3" ns3:_="" ns4:_="">
    <xsd:import namespace="8c8b3ad2-7551-4bd7-b72e-183085be5fb5"/>
    <xsd:import namespace="703d3eb9-0a0c-4912-9f60-2709ef8209d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b3ad2-7551-4bd7-b72e-183085be5f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d3eb9-0a0c-4912-9f60-2709ef820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26A4F-F5AF-48CE-B804-2330B744A85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703d3eb9-0a0c-4912-9f60-2709ef8209df"/>
    <ds:schemaRef ds:uri="http://purl.org/dc/dcmitype/"/>
    <ds:schemaRef ds:uri="8c8b3ad2-7551-4bd7-b72e-183085be5fb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D4B532-0017-4C7C-BFF8-FF9459B33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FE6E0-A63B-4733-8A55-73EAB9EE7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b3ad2-7551-4bd7-b72e-183085be5fb5"/>
    <ds:schemaRef ds:uri="703d3eb9-0a0c-4912-9f60-2709ef820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Style Template UK</Template>
  <TotalTime>13098</TotalTime>
  <Words>458</Words>
  <Application>Microsoft Office PowerPoint</Application>
  <PresentationFormat>On-screen Show (4:3)</PresentationFormat>
  <Paragraphs>113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Arcadis Master w Kicker</vt:lpstr>
      <vt:lpstr>NO LOGO Arcadis Master w Kicker</vt:lpstr>
      <vt:lpstr>Arcadis Logo without Kicker</vt:lpstr>
      <vt:lpstr>NO LOGO without Kicker</vt:lpstr>
      <vt:lpstr>PRINCIPAL DESIGNER WORKING GROUP (PDWG)    </vt:lpstr>
      <vt:lpstr>Design Risk Management Working Group </vt:lpstr>
      <vt:lpstr>Actions  </vt:lpstr>
      <vt:lpstr>DRM Development   </vt:lpstr>
      <vt:lpstr>DRM – HE Standard Projects - Excel      </vt:lpstr>
      <vt:lpstr>DRM – Visual Development </vt:lpstr>
      <vt:lpstr>DRM using BIM and H&amp;S </vt:lpstr>
      <vt:lpstr>BIM GIS &amp; H&amp;S Future </vt:lpstr>
      <vt:lpstr>DRM – Health  &amp; Ergonomics </vt:lpstr>
      <vt:lpstr>PowerPoint Presentation</vt:lpstr>
    </vt:vector>
  </TitlesOfParts>
  <Company>Arcadis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Layout Tips</dc:title>
  <dc:creator>Mark Lamport</dc:creator>
  <cp:keywords>Arcadis</cp:keywords>
  <cp:lastModifiedBy>Potter, Doug</cp:lastModifiedBy>
  <cp:revision>202</cp:revision>
  <dcterms:created xsi:type="dcterms:W3CDTF">2017-03-28T21:09:58Z</dcterms:created>
  <dcterms:modified xsi:type="dcterms:W3CDTF">2019-07-25T08:44:35Z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0x01010090A2C42F1A1CE64C9D5C79C48585DE7A</vt:lpwstr>
  </property>
</Properties>
</file>