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1" r:id="rId5"/>
  </p:sldMasterIdLst>
  <p:notesMasterIdLst>
    <p:notesMasterId r:id="rId18"/>
  </p:notesMasterIdLst>
  <p:sldIdLst>
    <p:sldId id="302" r:id="rId6"/>
    <p:sldId id="294" r:id="rId7"/>
    <p:sldId id="288" r:id="rId8"/>
    <p:sldId id="277" r:id="rId9"/>
    <p:sldId id="307" r:id="rId10"/>
    <p:sldId id="311" r:id="rId11"/>
    <p:sldId id="287" r:id="rId12"/>
    <p:sldId id="276" r:id="rId13"/>
    <p:sldId id="305" r:id="rId14"/>
    <p:sldId id="312" r:id="rId15"/>
    <p:sldId id="309" r:id="rId16"/>
    <p:sldId id="31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D00"/>
    <a:srgbClr val="F67B00"/>
    <a:srgbClr val="E569B3"/>
    <a:srgbClr val="EE9512"/>
    <a:srgbClr val="FF5B5B"/>
    <a:srgbClr val="518D79"/>
    <a:srgbClr val="C3F3F1"/>
    <a:srgbClr val="E6E6E6"/>
    <a:srgbClr val="CBF5F3"/>
    <a:srgbClr val="B9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867" autoAdjust="0"/>
  </p:normalViewPr>
  <p:slideViewPr>
    <p:cSldViewPr snapToGrid="0" showGuides="1">
      <p:cViewPr varScale="1">
        <p:scale>
          <a:sx n="123" d="100"/>
          <a:sy n="123" d="100"/>
        </p:scale>
        <p:origin x="114" y="546"/>
      </p:cViewPr>
      <p:guideLst>
        <p:guide orient="horz" pos="2160"/>
        <p:guide pos="3840"/>
        <p:guide pos="415"/>
        <p:guide pos="7267"/>
      </p:guideLst>
    </p:cSldViewPr>
  </p:slideViewPr>
  <p:outlineViewPr>
    <p:cViewPr>
      <p:scale>
        <a:sx n="33" d="100"/>
        <a:sy n="33" d="100"/>
      </p:scale>
      <p:origin x="0" y="-142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F92CB-7B22-4B19-8043-C7DC223868FC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4B73D-144E-4479-B300-F3AE3BB68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1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50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00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4" y="0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8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       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3EC22-356F-46D4-8F83-97C16950632C}"/>
              </a:ext>
            </a:extLst>
          </p:cNvPr>
          <p:cNvSpPr/>
          <p:nvPr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5BB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 Safety &amp; Wellbeing – monthly messages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4F8153-4C69-4DE2-80DA-9CA1D5886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5448" r="7590" b="15448"/>
          <a:stretch/>
        </p:blipFill>
        <p:spPr>
          <a:xfrm>
            <a:off x="319318" y="367292"/>
            <a:ext cx="2677791" cy="92420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October  2019</a:t>
            </a:r>
          </a:p>
        </p:txBody>
      </p:sp>
      <p:pic>
        <p:nvPicPr>
          <p:cNvPr id="2050" name="Picture 2" descr="C:\Users\goodwc2\Desktop\HSAW Master Reversed White id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625" y="5926782"/>
            <a:ext cx="1449420" cy="6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13917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37975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Home Safe &amp; Well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457934"/>
            <a:ext cx="11090275" cy="44920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Bullet points taken from the PR – Performance across SC, HE </a:t>
            </a:r>
            <a:r>
              <a:rPr lang="en-US" dirty="0" err="1"/>
              <a:t>etc</a:t>
            </a:r>
            <a:endParaRPr lang="en-US" dirty="0"/>
          </a:p>
          <a:p>
            <a:pPr lvl="0"/>
            <a:r>
              <a:rPr lang="en-US" dirty="0"/>
              <a:t>Focus around the </a:t>
            </a:r>
            <a:r>
              <a:rPr lang="en-US" dirty="0" err="1"/>
              <a:t>HSaW</a:t>
            </a:r>
            <a:r>
              <a:rPr lang="en-US" dirty="0"/>
              <a:t> measures – LTIs, Service Strikes, </a:t>
            </a:r>
            <a:r>
              <a:rPr lang="en-US" dirty="0" err="1"/>
              <a:t>etc</a:t>
            </a:r>
            <a:endParaRPr lang="en-US" dirty="0"/>
          </a:p>
          <a:p>
            <a:pPr lvl="0"/>
            <a:r>
              <a:rPr lang="en-US" dirty="0"/>
              <a:t>Any big hitters from Corporate Actions – messages that need sharing </a:t>
            </a:r>
          </a:p>
        </p:txBody>
      </p:sp>
    </p:spTree>
    <p:extLst>
      <p:ext uri="{BB962C8B-B14F-4D97-AF65-F5344CB8AC3E}">
        <p14:creationId xmlns:p14="http://schemas.microsoft.com/office/powerpoint/2010/main" val="260592852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42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491295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2031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6433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0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4" y="0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8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       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3EC22-356F-46D4-8F83-97C16950632C}"/>
              </a:ext>
            </a:extLst>
          </p:cNvPr>
          <p:cNvSpPr/>
          <p:nvPr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5BB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your main header here.</a:t>
            </a:r>
            <a:br>
              <a:rPr lang="en-US" dirty="0"/>
            </a:br>
            <a:r>
              <a:rPr lang="en-US" dirty="0"/>
              <a:t>Keep text within the shape.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2927" y="4622539"/>
            <a:ext cx="8505915" cy="13955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You can add sub-header </a:t>
            </a:r>
            <a:br>
              <a:rPr lang="en-US" dirty="0"/>
            </a:br>
            <a:r>
              <a:rPr lang="en-US" dirty="0"/>
              <a:t>information here.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4F8153-4C69-4DE2-80DA-9CA1D5886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5448" r="7590" b="15448"/>
          <a:stretch/>
        </p:blipFill>
        <p:spPr>
          <a:xfrm>
            <a:off x="319318" y="367292"/>
            <a:ext cx="2677791" cy="92420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12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19326644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457934"/>
            <a:ext cx="1109027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117164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42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666954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3573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2DFCE-F0CD-4680-825B-E531E78843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59" y="5805916"/>
            <a:ext cx="2294438" cy="9720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57934"/>
            <a:ext cx="11090275" cy="447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26" name="Picture 2" descr="C:\Users\goodwc2\Desktop\HSAW Master RGB ident HR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5" y="5908414"/>
            <a:ext cx="1404666" cy="7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2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  <p:sldLayoutId id="2147483676" r:id="rId3"/>
    <p:sldLayoutId id="2147483678" r:id="rId4"/>
    <p:sldLayoutId id="2147483679" r:id="rId5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E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5576" indent="-255576" algn="l" defTabSz="914354" rtl="0" eaLnBrk="1" latinLnBrk="0" hangingPunct="1">
        <a:lnSpc>
          <a:spcPct val="100000"/>
        </a:lnSpc>
        <a:spcBef>
          <a:spcPts val="1000"/>
        </a:spcBef>
        <a:buClr>
          <a:srgbClr val="008BCB"/>
        </a:buClr>
        <a:buFont typeface="Wingdings" panose="05000000000000000000" pitchFamily="2" charset="2"/>
        <a:buChar char="§"/>
        <a:defRPr sz="24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25438" indent="-249226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−"/>
        <a:defRPr sz="20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28" indent="-165092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8634" indent="-138107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2614" indent="-153980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2DFCE-F0CD-4680-825B-E531E78843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59" y="5805916"/>
            <a:ext cx="2294438" cy="9720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57934"/>
            <a:ext cx="11090275" cy="447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47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E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5576" indent="-255576" algn="l" defTabSz="914354" rtl="0" eaLnBrk="1" latinLnBrk="0" hangingPunct="1">
        <a:lnSpc>
          <a:spcPct val="100000"/>
        </a:lnSpc>
        <a:spcBef>
          <a:spcPts val="1000"/>
        </a:spcBef>
        <a:buClr>
          <a:srgbClr val="008BCB"/>
        </a:buClr>
        <a:buFont typeface="Wingdings" panose="05000000000000000000" pitchFamily="2" charset="2"/>
        <a:buChar char="§"/>
        <a:defRPr sz="24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25438" indent="-249226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−"/>
        <a:defRPr sz="20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28" indent="-165092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8634" indent="-138107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2614" indent="-153980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47">
          <p15:clr>
            <a:srgbClr val="F26B43"/>
          </p15:clr>
        </p15:guide>
        <p15:guide id="7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assuredeap.co.uk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Jo@Samaritans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57E4-EA7F-43B2-BD93-5B9BB64CE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99" y="2155272"/>
            <a:ext cx="10375796" cy="1876362"/>
          </a:xfrm>
        </p:spPr>
        <p:txBody>
          <a:bodyPr/>
          <a:lstStyle/>
          <a:p>
            <a:r>
              <a:rPr lang="en-GB" dirty="0"/>
              <a:t>Principle Designers Group</a:t>
            </a:r>
            <a:br>
              <a:rPr lang="en-GB" dirty="0"/>
            </a:br>
            <a:r>
              <a:rPr lang="en-GB" dirty="0"/>
              <a:t>Suicide Prevention</a:t>
            </a:r>
          </a:p>
        </p:txBody>
      </p:sp>
    </p:spTree>
    <p:extLst>
      <p:ext uri="{BB962C8B-B14F-4D97-AF65-F5344CB8AC3E}">
        <p14:creationId xmlns:p14="http://schemas.microsoft.com/office/powerpoint/2010/main" val="179268832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B166-0EC6-41A1-9E80-00EBE164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6AEF-B6B6-47E7-B582-7C3300E18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Encourage people to seek help</a:t>
            </a:r>
          </a:p>
          <a:p>
            <a:r>
              <a:rPr lang="en-GB" dirty="0"/>
              <a:t>Reduce access to means</a:t>
            </a:r>
          </a:p>
          <a:p>
            <a:r>
              <a:rPr lang="en-GB" dirty="0"/>
              <a:t>Improve opportunity for intervention</a:t>
            </a:r>
          </a:p>
          <a:p>
            <a:r>
              <a:rPr lang="en-GB" dirty="0"/>
              <a:t>Change the public image of a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B92B9-6F37-43AC-8BA7-F08808F75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95" y="859199"/>
            <a:ext cx="135255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C6561-EA04-42DA-B4EB-1D85934EE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61" y="2855099"/>
            <a:ext cx="3341077" cy="2225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1B9EB-9552-41F2-9B89-DF377C024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22" y="3827721"/>
            <a:ext cx="3691118" cy="2456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23CA0-0AA3-4CF5-93B0-70DE5A8E2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358" y="710387"/>
            <a:ext cx="2450582" cy="18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296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8A24-1624-40E1-AED2-E7B32AE0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Thoughts to take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1A306-4CE5-4503-AEA2-A85DF84E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489832"/>
            <a:ext cx="6774970" cy="4492016"/>
          </a:xfrm>
        </p:spPr>
        <p:txBody>
          <a:bodyPr/>
          <a:lstStyle/>
          <a:p>
            <a:r>
              <a:rPr lang="en-GB" dirty="0"/>
              <a:t>Suicide risk should considered on the outset</a:t>
            </a:r>
          </a:p>
          <a:p>
            <a:r>
              <a:rPr lang="en-GB" dirty="0"/>
              <a:t>Harder to retrofit  - cost and design</a:t>
            </a:r>
          </a:p>
          <a:p>
            <a:r>
              <a:rPr lang="en-GB" dirty="0"/>
              <a:t>Bridges designed for people</a:t>
            </a:r>
          </a:p>
          <a:p>
            <a:r>
              <a:rPr lang="en-GB" dirty="0"/>
              <a:t>Balance –Safety and security with enjoyment and place making</a:t>
            </a:r>
          </a:p>
          <a:p>
            <a:r>
              <a:rPr lang="en-GB" dirty="0"/>
              <a:t>‘Designing out Suicide’</a:t>
            </a:r>
          </a:p>
          <a:p>
            <a:r>
              <a:rPr lang="en-GB" dirty="0"/>
              <a:t>Suicide Prevention Toolkit, site assessment and interventions.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793DA-4AD4-4AE5-B8AD-75E30AB71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3" r="-1" b="22720"/>
          <a:stretch/>
        </p:blipFill>
        <p:spPr>
          <a:xfrm>
            <a:off x="7092255" y="159487"/>
            <a:ext cx="4876462" cy="66985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386992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D500-92BB-45B5-A7F3-95D8FEC67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778" y="2879475"/>
            <a:ext cx="8505915" cy="1876362"/>
          </a:xfrm>
        </p:spPr>
        <p:txBody>
          <a:bodyPr/>
          <a:lstStyle/>
          <a:p>
            <a:r>
              <a:rPr lang="en-GB" dirty="0"/>
              <a:t>Thank you –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47839858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55C01-A730-4D36-ADB5-DF8FCA483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9" y="2027340"/>
            <a:ext cx="3238500" cy="891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EE675-478A-4788-BE5C-A72BB9CF7434}"/>
              </a:ext>
            </a:extLst>
          </p:cNvPr>
          <p:cNvSpPr txBox="1"/>
          <p:nvPr/>
        </p:nvSpPr>
        <p:spPr>
          <a:xfrm>
            <a:off x="3652837" y="255258"/>
            <a:ext cx="4886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7FD213-F7CB-4CCF-9730-E3C1544CE04F}"/>
              </a:ext>
            </a:extLst>
          </p:cNvPr>
          <p:cNvSpPr txBox="1">
            <a:spLocks/>
          </p:cNvSpPr>
          <p:nvPr/>
        </p:nvSpPr>
        <p:spPr>
          <a:xfrm>
            <a:off x="449577" y="1802115"/>
            <a:ext cx="6132198" cy="4541535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Assured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Health Assured 24-hour helpline – 0800 783 2808</a:t>
            </a:r>
          </a:p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go to the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Health Hub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username: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highwaysengland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password: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highways1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070BA-7A5E-43F6-8F7F-F80EDFE00024}"/>
              </a:ext>
            </a:extLst>
          </p:cNvPr>
          <p:cNvSpPr txBox="1">
            <a:spLocks/>
          </p:cNvSpPr>
          <p:nvPr/>
        </p:nvSpPr>
        <p:spPr>
          <a:xfrm>
            <a:off x="7191375" y="3634530"/>
            <a:ext cx="4122423" cy="1466850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116 123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5576" marR="0" lvl="0" indent="-255576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BC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Jo@Samaritans.org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5FEF8C-324E-41DF-AA17-35B662675460}"/>
              </a:ext>
            </a:extLst>
          </p:cNvPr>
          <p:cNvCxnSpPr>
            <a:cxnSpLocks/>
          </p:cNvCxnSpPr>
          <p:nvPr/>
        </p:nvCxnSpPr>
        <p:spPr>
          <a:xfrm>
            <a:off x="6315075" y="1470870"/>
            <a:ext cx="0" cy="489183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15448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035DB-7FC6-4E46-8866-66042D06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dirty="0">
                <a:solidFill>
                  <a:schemeClr val="tx2"/>
                </a:solidFill>
              </a:rPr>
              <a:t>Strategic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5F59-F139-49FB-B52A-FCBFDA15C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0" y="2314807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4, 500 suicides in England each year. Suicide rates in under 25s are increasing.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Part of a cross-government approach. </a:t>
            </a:r>
          </a:p>
          <a:p>
            <a:pPr marL="312726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The National Strategy committed to tackling suicide in six key action areas. One key area is </a:t>
            </a:r>
            <a:r>
              <a:rPr lang="en-GB" sz="1700" b="1" dirty="0">
                <a:solidFill>
                  <a:schemeClr val="tx1"/>
                </a:solidFill>
              </a:rPr>
              <a:t>reducing access to means.</a:t>
            </a:r>
            <a:endParaRPr lang="en-GB" sz="17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In 2017 launched our suicide prevention strategy recognising suicide as a road safety issue.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As part of our Strategic Business Plan.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EBFD6-59D8-4582-8FDA-8EA6A05099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6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effectLst/>
        </p:spPr>
      </p:pic>
    </p:spTree>
    <p:extLst>
      <p:ext uri="{BB962C8B-B14F-4D97-AF65-F5344CB8AC3E}">
        <p14:creationId xmlns:p14="http://schemas.microsoft.com/office/powerpoint/2010/main" val="131144204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36F-9EEF-454C-B6FB-3FE098B1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847165"/>
            <a:ext cx="6586491" cy="1020020"/>
          </a:xfrm>
        </p:spPr>
        <p:txBody>
          <a:bodyPr anchor="b">
            <a:normAutofit/>
          </a:bodyPr>
          <a:lstStyle/>
          <a:p>
            <a:r>
              <a:rPr lang="en-GB" dirty="0"/>
              <a:t>What do we know about suicides on the SRN?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F5DC-0F87-40F6-A5F6-CF596B422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44001"/>
            <a:ext cx="6997969" cy="39052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Estimated 50 suicides per year on our network.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Even more suicide attempts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Regional differences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Demographics similar to national statistics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We can identify specific locations and bridges where suicide attempts and suicides occur.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309D7-FC0A-4328-B885-613D016F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0" r="404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3ACB95-4EFC-4ACC-87D5-7CA9E518D75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444500" cy="581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0">
                  <a:extLst>
                    <a:ext uri="{9D8B030D-6E8A-4147-A177-3AD203B41FA5}">
                      <a16:colId xmlns:a16="http://schemas.microsoft.com/office/drawing/2014/main" val="30613449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2351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83379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2796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31548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2847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145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04642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D032-5F5A-49BE-8ADA-21750E6E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 Related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D7D7-72DA-4575-B840-AE9C87EE9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Middlesex University Research</a:t>
            </a:r>
          </a:p>
          <a:p>
            <a:r>
              <a:rPr lang="en-GB" dirty="0"/>
              <a:t>Multiple research techniques</a:t>
            </a:r>
          </a:p>
          <a:p>
            <a:r>
              <a:rPr lang="en-GB" dirty="0"/>
              <a:t>Accessibility, Familiarity, Lethality</a:t>
            </a:r>
          </a:p>
          <a:p>
            <a:r>
              <a:rPr lang="en-GB" dirty="0"/>
              <a:t>Impact on others, intervene</a:t>
            </a:r>
          </a:p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F405B-B15A-4B18-A331-F04CA256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95" y="1465001"/>
            <a:ext cx="5431152" cy="25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046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4E38-CEA4-4BE4-ADB4-9FB06E2A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Frequency Locations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C8601B8-BDD5-46A4-AD02-98D2E67F5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39" r="13890" b="2"/>
          <a:stretch/>
        </p:blipFill>
        <p:spPr>
          <a:xfrm>
            <a:off x="4701018" y="1478591"/>
            <a:ext cx="3337196" cy="2325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0E7EE-BDB1-4922-A4CA-B8315589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90" y="1326583"/>
            <a:ext cx="2796443" cy="2045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DBC6F-CDEE-43D0-AA0E-F89A2BDE8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074" y="4982919"/>
            <a:ext cx="3179136" cy="1476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8D23E-F60D-441B-8157-0ADDE131F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749" y="4012592"/>
            <a:ext cx="4047620" cy="1559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5443E-77F5-46A8-AE54-EF910CF99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81" y="1786271"/>
            <a:ext cx="3135895" cy="2519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4D3CD9-219C-437A-A842-FD7084620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55" y="3955311"/>
            <a:ext cx="4268128" cy="214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81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7455C6-0FC0-4B05-AC3F-F65C4E662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5389" y="1717766"/>
            <a:ext cx="4051799" cy="2046159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85E956E-E499-4FA1-9CB2-3FDC3F09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558" y="1648047"/>
            <a:ext cx="4733643" cy="188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C443C-A343-42E9-8C34-21821BCF6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60" y="4104167"/>
            <a:ext cx="3705625" cy="1825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BCD38-ED13-419D-BCC8-5FAD8AB24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29" y="4061637"/>
            <a:ext cx="3632982" cy="176199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4179F87-E862-4F6B-8749-94C2100D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Frequency locations</a:t>
            </a:r>
          </a:p>
        </p:txBody>
      </p:sp>
    </p:spTree>
    <p:extLst>
      <p:ext uri="{BB962C8B-B14F-4D97-AF65-F5344CB8AC3E}">
        <p14:creationId xmlns:p14="http://schemas.microsoft.com/office/powerpoint/2010/main" val="35892052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B9FE4-09D3-4110-861D-88F751371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589"/>
          <a:stretch/>
        </p:blipFill>
        <p:spPr>
          <a:xfrm>
            <a:off x="641180" y="1783075"/>
            <a:ext cx="5129784" cy="3305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BDA30E-105C-421B-8996-3DA4D6997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" r="2" b="2"/>
          <a:stretch/>
        </p:blipFill>
        <p:spPr>
          <a:xfrm>
            <a:off x="6421034" y="1925486"/>
            <a:ext cx="5129784" cy="3007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B452400-9C44-45E3-A6B3-C705031D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Suicide Prevention Toolkit</a:t>
            </a:r>
          </a:p>
        </p:txBody>
      </p:sp>
    </p:spTree>
    <p:extLst>
      <p:ext uri="{BB962C8B-B14F-4D97-AF65-F5344CB8AC3E}">
        <p14:creationId xmlns:p14="http://schemas.microsoft.com/office/powerpoint/2010/main" val="238714279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FEC9-15A2-4737-9492-B44E9C31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Breaking the myths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02C60B-FF95-42DE-AF75-4EEA6FE42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628" y="1370131"/>
            <a:ext cx="11119619" cy="3861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39016-9A4E-4840-83A3-83AD2278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768" y="3715475"/>
            <a:ext cx="5504961" cy="17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99574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SLC 2018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C 2018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5106A6FB05E5439A2F0D1B69EDED6F" ma:contentTypeVersion="13" ma:contentTypeDescription="Create a new document." ma:contentTypeScope="" ma:versionID="e99e31b2fc1d561e14e32e14c2989b00">
  <xsd:schema xmlns:xsd="http://www.w3.org/2001/XMLSchema" xmlns:xs="http://www.w3.org/2001/XMLSchema" xmlns:p="http://schemas.microsoft.com/office/2006/metadata/properties" xmlns:ns3="98415b2f-add2-4b35-b369-1128b622e12c" xmlns:ns4="c8102877-199c-4d9c-afa9-6509e1660fee" targetNamespace="http://schemas.microsoft.com/office/2006/metadata/properties" ma:root="true" ma:fieldsID="80add61a39b36b067b2fb60516e66ed7" ns3:_="" ns4:_="">
    <xsd:import namespace="98415b2f-add2-4b35-b369-1128b622e12c"/>
    <xsd:import namespace="c8102877-199c-4d9c-afa9-6509e1660f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15b2f-add2-4b35-b369-1128b622e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102877-199c-4d9c-afa9-6509e1660f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50FF65-4184-43DD-9A37-30786BAB8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415b2f-add2-4b35-b369-1128b622e12c"/>
    <ds:schemaRef ds:uri="c8102877-199c-4d9c-afa9-6509e1660f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447B32-2B03-49D5-BD5F-35F61ACF81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5FE34B-E9F2-44E0-8884-6C1EC5B399D7}">
  <ds:schemaRefs>
    <ds:schemaRef ds:uri="http://schemas.openxmlformats.org/package/2006/metadata/core-properties"/>
    <ds:schemaRef ds:uri="http://schemas.microsoft.com/office/2006/documentManagement/types"/>
    <ds:schemaRef ds:uri="98415b2f-add2-4b35-b369-1128b622e12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c8102877-199c-4d9c-afa9-6509e1660fe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9464</TotalTime>
  <Words>262</Words>
  <Application>Microsoft Office PowerPoint</Application>
  <PresentationFormat>Widescreen</PresentationFormat>
  <Paragraphs>47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Wingdings</vt:lpstr>
      <vt:lpstr>SLC 2018 template</vt:lpstr>
      <vt:lpstr>1_SLC 2018 template</vt:lpstr>
      <vt:lpstr>Principle Designers Group Suicide Prevention</vt:lpstr>
      <vt:lpstr>PowerPoint Presentation</vt:lpstr>
      <vt:lpstr>Strategic Case</vt:lpstr>
      <vt:lpstr>What do we know about suicides on the SRN?</vt:lpstr>
      <vt:lpstr>Road Related Risk</vt:lpstr>
      <vt:lpstr>High Frequency Locations</vt:lpstr>
      <vt:lpstr>High Frequency locations</vt:lpstr>
      <vt:lpstr>Suicide Prevention Toolkit</vt:lpstr>
      <vt:lpstr>Breaking the myths</vt:lpstr>
      <vt:lpstr>Interventions</vt:lpstr>
      <vt:lpstr>Thoughts to take away</vt:lpstr>
      <vt:lpstr>Thank you –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Williams</dc:creator>
  <cp:lastModifiedBy>Potter, Doug</cp:lastModifiedBy>
  <cp:revision>220</cp:revision>
  <dcterms:created xsi:type="dcterms:W3CDTF">2018-05-18T12:46:23Z</dcterms:created>
  <dcterms:modified xsi:type="dcterms:W3CDTF">2021-05-20T07:09:05Z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0x010100245106A6FB05E5439A2F0D1B69EDED6F</vt:lpwstr>
  </property>
</Properties>
</file>