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78" r:id="rId5"/>
    <p:sldId id="384" r:id="rId6"/>
    <p:sldId id="381" r:id="rId7"/>
    <p:sldId id="390" r:id="rId8"/>
    <p:sldId id="395" r:id="rId9"/>
    <p:sldId id="393" r:id="rId10"/>
    <p:sldId id="394" r:id="rId11"/>
    <p:sldId id="396" r:id="rId12"/>
    <p:sldId id="383" r:id="rId13"/>
    <p:sldId id="398" r:id="rId14"/>
    <p:sldId id="3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72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AC5C"/>
    <a:srgbClr val="F9B208"/>
    <a:srgbClr val="FFCC66"/>
    <a:srgbClr val="FFCC00"/>
    <a:srgbClr val="FF9900"/>
    <a:srgbClr val="CC6600"/>
    <a:srgbClr val="C10606"/>
    <a:srgbClr val="FCCB35"/>
    <a:srgbClr val="FDF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4" autoAdjust="0"/>
    <p:restoredTop sz="87333" autoAdjust="0"/>
  </p:normalViewPr>
  <p:slideViewPr>
    <p:cSldViewPr snapToGrid="0" showGuides="1">
      <p:cViewPr varScale="1">
        <p:scale>
          <a:sx n="122" d="100"/>
          <a:sy n="122" d="100"/>
        </p:scale>
        <p:origin x="120" y="162"/>
      </p:cViewPr>
      <p:guideLst>
        <p:guide orient="horz" pos="2160"/>
        <p:guide pos="3840"/>
        <p:guide pos="415"/>
        <p:guide pos="726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F92CB-7B22-4B19-8043-C7DC223868FC}" type="datetimeFigureOut">
              <a:rPr lang="en-GB" smtClean="0"/>
              <a:t>19/05/2021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4B73D-144E-4479-B300-F3AE3BB680C9}" type="slidenum">
              <a:rPr lang="en-GB" smtClean="0"/>
              <a:t>‹#›</a:t>
            </a:fld>
            <a:endParaRPr lang="en-GB" dirty="0"/>
          </a:p>
        </p:txBody>
      </p:sp>
    </p:spTree>
    <p:extLst>
      <p:ext uri="{BB962C8B-B14F-4D97-AF65-F5344CB8AC3E}">
        <p14:creationId xmlns:p14="http://schemas.microsoft.com/office/powerpoint/2010/main" val="537317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944B73D-144E-4479-B300-F3AE3BB680C9}" type="slidenum">
              <a:rPr lang="en-GB" smtClean="0"/>
              <a:t>1</a:t>
            </a:fld>
            <a:endParaRPr lang="en-GB" dirty="0"/>
          </a:p>
        </p:txBody>
      </p:sp>
    </p:spTree>
    <p:extLst>
      <p:ext uri="{BB962C8B-B14F-4D97-AF65-F5344CB8AC3E}">
        <p14:creationId xmlns:p14="http://schemas.microsoft.com/office/powerpoint/2010/main" val="364110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44B73D-144E-4479-B300-F3AE3BB680C9}" type="slidenum">
              <a:rPr lang="en-GB" smtClean="0"/>
              <a:t>7</a:t>
            </a:fld>
            <a:endParaRPr lang="en-GB" dirty="0"/>
          </a:p>
        </p:txBody>
      </p:sp>
    </p:spTree>
    <p:extLst>
      <p:ext uri="{BB962C8B-B14F-4D97-AF65-F5344CB8AC3E}">
        <p14:creationId xmlns:p14="http://schemas.microsoft.com/office/powerpoint/2010/main" val="223761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44B73D-144E-4479-B300-F3AE3BB680C9}" type="slidenum">
              <a:rPr lang="en-GB" smtClean="0"/>
              <a:t>8</a:t>
            </a:fld>
            <a:endParaRPr lang="en-GB" dirty="0"/>
          </a:p>
        </p:txBody>
      </p:sp>
    </p:spTree>
    <p:extLst>
      <p:ext uri="{BB962C8B-B14F-4D97-AF65-F5344CB8AC3E}">
        <p14:creationId xmlns:p14="http://schemas.microsoft.com/office/powerpoint/2010/main" val="371090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fld id="{9944B73D-144E-4479-B300-F3AE3BB680C9}" type="slidenum">
              <a:rPr lang="en-GB" smtClean="0"/>
              <a:t>9</a:t>
            </a:fld>
            <a:endParaRPr lang="en-GB" dirty="0"/>
          </a:p>
        </p:txBody>
      </p:sp>
    </p:spTree>
    <p:extLst>
      <p:ext uri="{BB962C8B-B14F-4D97-AF65-F5344CB8AC3E}">
        <p14:creationId xmlns:p14="http://schemas.microsoft.com/office/powerpoint/2010/main" val="2749181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a:t>
            </a:r>
          </a:p>
          <a:p>
            <a:r>
              <a:rPr lang="en-US" dirty="0"/>
              <a:t>information here.</a:t>
            </a:r>
            <a:endParaRPr lang="en-GB" dirty="0"/>
          </a:p>
        </p:txBody>
      </p:sp>
      <p:pic>
        <p:nvPicPr>
          <p:cNvPr id="15" name="Picture 14">
            <a:extLst>
              <a:ext uri="{FF2B5EF4-FFF2-40B4-BE49-F238E27FC236}">
                <a16:creationId xmlns:a16="http://schemas.microsoft.com/office/drawing/2014/main" id="{B24F8153-4C69-4DE2-80DA-9CA1D5886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0" t="15448" r="7590" b="15448"/>
          <a:stretch/>
        </p:blipFill>
        <p:spPr>
          <a:xfrm>
            <a:off x="319318" y="367292"/>
            <a:ext cx="2677791" cy="924208"/>
          </a:xfrm>
          <a:prstGeom prst="rect">
            <a:avLst/>
          </a:prstGeom>
        </p:spPr>
      </p:pic>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2050" name="Picture 2" descr="C:\Users\goodwc2\Desktop\HSAW Master Reversed White id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31625" y="5926782"/>
            <a:ext cx="1449420" cy="61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1391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592852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491295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372031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3643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B2DFCE-F0CD-4680-825B-E531E78843D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52959" y="5805916"/>
            <a:ext cx="2294438" cy="972003"/>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pic>
        <p:nvPicPr>
          <p:cNvPr id="1026" name="Picture 2" descr="C:\Users\goodwc2\Desktop\HSAW Master RGB ident HR.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3785" y="5908414"/>
            <a:ext cx="1404666" cy="76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23019"/>
      </p:ext>
    </p:extLst>
  </p:cSld>
  <p:clrMap bg1="lt1" tx1="dk1" bg2="lt2" tx2="dk2" accent1="accent1" accent2="accent2" accent3="accent3" accent4="accent4" accent5="accent5" accent6="accent6" hlink="hlink" folHlink="folHlink"/>
  <p:sldLayoutIdLst>
    <p:sldLayoutId id="2147483680" r:id="rId1"/>
    <p:sldLayoutId id="2147483674" r:id="rId2"/>
    <p:sldLayoutId id="2147483676" r:id="rId3"/>
    <p:sldLayoutId id="2147483678" r:id="rId4"/>
    <p:sldLayoutId id="2147483679"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913" userDrawn="1">
          <p15:clr>
            <a:srgbClr val="F26B43"/>
          </p15:clr>
        </p15:guide>
        <p15:guide id="5" orient="horz" pos="3748" userDrawn="1">
          <p15:clr>
            <a:srgbClr val="F26B43"/>
          </p15:clr>
        </p15:guide>
        <p15:guide id="6" pos="347" userDrawn="1">
          <p15:clr>
            <a:srgbClr val="F26B43"/>
          </p15:clr>
        </p15:guide>
        <p15:guide id="7" pos="73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561-CE81-4EFA-A167-040C97817BAB}"/>
              </a:ext>
            </a:extLst>
          </p:cNvPr>
          <p:cNvSpPr>
            <a:spLocks noGrp="1"/>
          </p:cNvSpPr>
          <p:nvPr>
            <p:ph type="ctrTitle"/>
          </p:nvPr>
        </p:nvSpPr>
        <p:spPr>
          <a:xfrm>
            <a:off x="632199" y="2875432"/>
            <a:ext cx="10500621" cy="722087"/>
          </a:xfrm>
        </p:spPr>
        <p:txBody>
          <a:bodyPr>
            <a:normAutofit/>
          </a:bodyPr>
          <a:lstStyle/>
          <a:p>
            <a:r>
              <a:rPr lang="en-GB" dirty="0">
                <a:latin typeface="+mn-lt"/>
              </a:rPr>
              <a:t>Ground Investigation Framework Activities</a:t>
            </a:r>
            <a:endParaRPr lang="en-GB" sz="3200" b="0" dirty="0">
              <a:latin typeface="+mn-lt"/>
            </a:endParaRPr>
          </a:p>
        </p:txBody>
      </p:sp>
      <p:sp>
        <p:nvSpPr>
          <p:cNvPr id="3" name="Rectangle 2">
            <a:extLst>
              <a:ext uri="{FF2B5EF4-FFF2-40B4-BE49-F238E27FC236}">
                <a16:creationId xmlns:a16="http://schemas.microsoft.com/office/drawing/2014/main" id="{44BACA07-8BF9-4F2E-A921-539907607370}"/>
              </a:ext>
            </a:extLst>
          </p:cNvPr>
          <p:cNvSpPr/>
          <p:nvPr/>
        </p:nvSpPr>
        <p:spPr>
          <a:xfrm>
            <a:off x="632199" y="3506079"/>
            <a:ext cx="9334761" cy="2554545"/>
          </a:xfrm>
          <a:prstGeom prst="rect">
            <a:avLst/>
          </a:prstGeom>
        </p:spPr>
        <p:txBody>
          <a:bodyPr wrap="square">
            <a:spAutoFit/>
          </a:bodyPr>
          <a:lstStyle/>
          <a:p>
            <a:endParaRPr lang="en-GB" sz="3200" dirty="0">
              <a:solidFill>
                <a:schemeClr val="bg1"/>
              </a:solidFill>
              <a:cs typeface="Arial" panose="020B0604020202020204" pitchFamily="34" charset="0"/>
            </a:endParaRPr>
          </a:p>
          <a:p>
            <a:r>
              <a:rPr lang="en-GB" sz="3200" dirty="0">
                <a:solidFill>
                  <a:schemeClr val="bg1"/>
                </a:solidFill>
                <a:cs typeface="Arial" panose="020B0604020202020204" pitchFamily="34" charset="0"/>
              </a:rPr>
              <a:t>Richard Wilson, HSW Lead for Commercial &amp; Procurement</a:t>
            </a:r>
          </a:p>
          <a:p>
            <a:endParaRPr lang="en-GB" sz="3200" dirty="0">
              <a:solidFill>
                <a:schemeClr val="bg1"/>
              </a:solidFill>
              <a:latin typeface="Arial" panose="020B0604020202020204" pitchFamily="34" charset="0"/>
              <a:cs typeface="Arial" panose="020B0604020202020204" pitchFamily="34" charset="0"/>
            </a:endParaRPr>
          </a:p>
          <a:p>
            <a:r>
              <a:rPr lang="en-GB" sz="3200" dirty="0">
                <a:solidFill>
                  <a:schemeClr val="bg1"/>
                </a:solidFill>
                <a:latin typeface="Arial" panose="020B0604020202020204" pitchFamily="34" charset="0"/>
                <a:cs typeface="Arial" panose="020B0604020202020204" pitchFamily="34" charset="0"/>
              </a:rPr>
              <a:t>May, 2021</a:t>
            </a:r>
          </a:p>
        </p:txBody>
      </p:sp>
    </p:spTree>
    <p:extLst>
      <p:ext uri="{BB962C8B-B14F-4D97-AF65-F5344CB8AC3E}">
        <p14:creationId xmlns:p14="http://schemas.microsoft.com/office/powerpoint/2010/main" val="1929224751"/>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842B-2431-4E34-9C0D-81AA7A647842}"/>
              </a:ext>
            </a:extLst>
          </p:cNvPr>
          <p:cNvSpPr>
            <a:spLocks noGrp="1"/>
          </p:cNvSpPr>
          <p:nvPr>
            <p:ph type="ctrTitle"/>
          </p:nvPr>
        </p:nvSpPr>
        <p:spPr/>
        <p:txBody>
          <a:bodyPr/>
          <a:lstStyle/>
          <a:p>
            <a:r>
              <a:rPr lang="en-GB" dirty="0"/>
              <a:t>RPS - update</a:t>
            </a:r>
          </a:p>
        </p:txBody>
      </p:sp>
      <p:sp>
        <p:nvSpPr>
          <p:cNvPr id="3" name="Subtitle 2">
            <a:extLst>
              <a:ext uri="{FF2B5EF4-FFF2-40B4-BE49-F238E27FC236}">
                <a16:creationId xmlns:a16="http://schemas.microsoft.com/office/drawing/2014/main" id="{8C3E3700-6A09-4C52-97A3-656E4AC06B32}"/>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ECECC6D5-7F4B-41A4-A9FC-A3411E8C19AE}"/>
              </a:ext>
            </a:extLst>
          </p:cNvPr>
          <p:cNvSpPr>
            <a:spLocks noGrp="1"/>
          </p:cNvSpPr>
          <p:nvPr>
            <p:ph type="dt" sz="half" idx="10"/>
          </p:nvPr>
        </p:nvSpPr>
        <p:spPr/>
        <p:txBody>
          <a:bodyPr/>
          <a:lstStyle/>
          <a:p>
            <a:r>
              <a:rPr lang="en-GB"/>
              <a:t>12 February 2019</a:t>
            </a:r>
            <a:endParaRPr lang="en-GB" dirty="0"/>
          </a:p>
        </p:txBody>
      </p:sp>
    </p:spTree>
    <p:extLst>
      <p:ext uri="{BB962C8B-B14F-4D97-AF65-F5344CB8AC3E}">
        <p14:creationId xmlns:p14="http://schemas.microsoft.com/office/powerpoint/2010/main" val="390273190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2C95-5F00-4B54-A9A8-815A6795709F}"/>
              </a:ext>
            </a:extLst>
          </p:cNvPr>
          <p:cNvSpPr>
            <a:spLocks noGrp="1"/>
          </p:cNvSpPr>
          <p:nvPr>
            <p:ph type="title"/>
          </p:nvPr>
        </p:nvSpPr>
        <p:spPr/>
        <p:txBody>
          <a:bodyPr/>
          <a:lstStyle/>
          <a:p>
            <a:r>
              <a:rPr lang="en-GB" dirty="0"/>
              <a:t>RPS – HE GI Framework Contractor</a:t>
            </a:r>
          </a:p>
        </p:txBody>
      </p:sp>
      <p:sp>
        <p:nvSpPr>
          <p:cNvPr id="3" name="Content Placeholder 2">
            <a:extLst>
              <a:ext uri="{FF2B5EF4-FFF2-40B4-BE49-F238E27FC236}">
                <a16:creationId xmlns:a16="http://schemas.microsoft.com/office/drawing/2014/main" id="{5F40F9D9-CCA2-4B2E-8998-384287EBEA74}"/>
              </a:ext>
            </a:extLst>
          </p:cNvPr>
          <p:cNvSpPr>
            <a:spLocks noGrp="1"/>
          </p:cNvSpPr>
          <p:nvPr>
            <p:ph idx="1"/>
          </p:nvPr>
        </p:nvSpPr>
        <p:spPr/>
        <p:txBody>
          <a:bodyPr/>
          <a:lstStyle/>
          <a:p>
            <a:r>
              <a:rPr lang="en-GB" dirty="0">
                <a:solidFill>
                  <a:schemeClr val="tx1"/>
                </a:solidFill>
                <a:latin typeface="+mn-lt"/>
              </a:rPr>
              <a:t>RPS have completed their works on A303 Stonehenge feedback from project team and the independent Health and Safety inspections who undertook weekly reviews, highlighted:</a:t>
            </a:r>
          </a:p>
          <a:p>
            <a:pPr lvl="1"/>
            <a:r>
              <a:rPr lang="en-GB" dirty="0">
                <a:solidFill>
                  <a:schemeClr val="tx1"/>
                </a:solidFill>
                <a:latin typeface="+mn-lt"/>
              </a:rPr>
              <a:t>the low risk activity of pumping tests were completed without any lost incidents or HIPOs</a:t>
            </a:r>
          </a:p>
          <a:p>
            <a:pPr lvl="1"/>
            <a:r>
              <a:rPr lang="en-GB" dirty="0">
                <a:solidFill>
                  <a:schemeClr val="tx1"/>
                </a:solidFill>
                <a:latin typeface="+mn-lt"/>
              </a:rPr>
              <a:t>in reviewing the performance of the contractor with the project team, Health and Safety inspectors and the GI Framework Management Team, a decision has been reached to continue the suspension of them from the framework</a:t>
            </a:r>
          </a:p>
          <a:p>
            <a:pPr lvl="1"/>
            <a:r>
              <a:rPr lang="en-GB" dirty="0">
                <a:solidFill>
                  <a:schemeClr val="tx1"/>
                </a:solidFill>
                <a:latin typeface="+mn-lt"/>
              </a:rPr>
              <a:t>It was felt that whilst RPS has further developed their process / procedures to reflect the role of PC, the behaviours and culture were not to the standard we expect from our supply chain partners</a:t>
            </a:r>
          </a:p>
          <a:p>
            <a:pPr lvl="1"/>
            <a:r>
              <a:rPr lang="en-GB" dirty="0">
                <a:solidFill>
                  <a:schemeClr val="tx1"/>
                </a:solidFill>
                <a:latin typeface="+mn-lt"/>
              </a:rPr>
              <a:t>We continue to work with RPS to support them to address their approach.</a:t>
            </a:r>
          </a:p>
          <a:p>
            <a:pPr lvl="1"/>
            <a:endParaRPr lang="en-GB" dirty="0" err="1"/>
          </a:p>
        </p:txBody>
      </p:sp>
    </p:spTree>
    <p:extLst>
      <p:ext uri="{BB962C8B-B14F-4D97-AF65-F5344CB8AC3E}">
        <p14:creationId xmlns:p14="http://schemas.microsoft.com/office/powerpoint/2010/main" val="78440226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815475FE-8A86-4ACA-9328-41DBE0A790E8}"/>
              </a:ext>
            </a:extLst>
          </p:cNvPr>
          <p:cNvSpPr/>
          <p:nvPr/>
        </p:nvSpPr>
        <p:spPr>
          <a:xfrm>
            <a:off x="254531" y="125228"/>
            <a:ext cx="11682938" cy="968900"/>
          </a:xfrm>
          <a:prstGeom prst="flowChartPunchedTape">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CCE3D0B-A20E-4022-B13F-F1480F393C13}"/>
              </a:ext>
            </a:extLst>
          </p:cNvPr>
          <p:cNvSpPr>
            <a:spLocks noGrp="1"/>
          </p:cNvSpPr>
          <p:nvPr>
            <p:ph type="title"/>
          </p:nvPr>
        </p:nvSpPr>
        <p:spPr>
          <a:xfrm>
            <a:off x="381725" y="256292"/>
            <a:ext cx="11090275" cy="942382"/>
          </a:xfrm>
        </p:spPr>
        <p:txBody>
          <a:bodyPr/>
          <a:lstStyle/>
          <a:p>
            <a:r>
              <a:rPr lang="en-GB" dirty="0">
                <a:solidFill>
                  <a:schemeClr val="bg1"/>
                </a:solidFill>
                <a:latin typeface="+mn-lt"/>
              </a:rPr>
              <a:t>Content</a:t>
            </a:r>
          </a:p>
        </p:txBody>
      </p:sp>
      <p:sp>
        <p:nvSpPr>
          <p:cNvPr id="3" name="Content Placeholder 2">
            <a:extLst>
              <a:ext uri="{FF2B5EF4-FFF2-40B4-BE49-F238E27FC236}">
                <a16:creationId xmlns:a16="http://schemas.microsoft.com/office/drawing/2014/main" id="{526343B0-C0C9-4C71-A271-2BF7183659A6}"/>
              </a:ext>
            </a:extLst>
          </p:cNvPr>
          <p:cNvSpPr>
            <a:spLocks noGrp="1"/>
          </p:cNvSpPr>
          <p:nvPr>
            <p:ph idx="1"/>
          </p:nvPr>
        </p:nvSpPr>
        <p:spPr>
          <a:xfrm>
            <a:off x="550862" y="1303220"/>
            <a:ext cx="11090275" cy="4251559"/>
          </a:xfrm>
        </p:spPr>
        <p:txBody>
          <a:bodyPr>
            <a:normAutofit/>
          </a:bodyPr>
          <a:lstStyle/>
          <a:p>
            <a:r>
              <a:rPr lang="en-GB" sz="2000" dirty="0">
                <a:solidFill>
                  <a:schemeClr val="tx1"/>
                </a:solidFill>
                <a:latin typeface="+mn-lt"/>
              </a:rPr>
              <a:t>Overview</a:t>
            </a:r>
          </a:p>
          <a:p>
            <a:r>
              <a:rPr lang="en-GB" sz="2000" dirty="0">
                <a:solidFill>
                  <a:schemeClr val="tx1"/>
                </a:solidFill>
                <a:latin typeface="+mn-lt"/>
              </a:rPr>
              <a:t>Areas of focus - engagement </a:t>
            </a:r>
          </a:p>
          <a:p>
            <a:r>
              <a:rPr lang="en-GB" sz="2000" dirty="0">
                <a:solidFill>
                  <a:schemeClr val="tx1"/>
                </a:solidFill>
                <a:latin typeface="+mn-lt"/>
              </a:rPr>
              <a:t>Project update</a:t>
            </a:r>
          </a:p>
          <a:p>
            <a:pPr lvl="1"/>
            <a:r>
              <a:rPr lang="en-GB" dirty="0">
                <a:solidFill>
                  <a:schemeClr val="tx1"/>
                </a:solidFill>
              </a:rPr>
              <a:t>A66</a:t>
            </a:r>
          </a:p>
          <a:p>
            <a:pPr lvl="1"/>
            <a:r>
              <a:rPr lang="en-GB" dirty="0">
                <a:solidFill>
                  <a:schemeClr val="tx1"/>
                </a:solidFill>
                <a:latin typeface="+mn-lt"/>
              </a:rPr>
              <a:t>A27 East of Arundel</a:t>
            </a:r>
          </a:p>
          <a:p>
            <a:pPr lvl="1"/>
            <a:r>
              <a:rPr lang="en-GB" dirty="0">
                <a:solidFill>
                  <a:schemeClr val="tx1"/>
                </a:solidFill>
                <a:latin typeface="+mn-lt"/>
              </a:rPr>
              <a:t>A66</a:t>
            </a:r>
          </a:p>
          <a:p>
            <a:pPr lvl="1"/>
            <a:r>
              <a:rPr lang="en-GB" dirty="0">
                <a:solidFill>
                  <a:schemeClr val="tx1"/>
                </a:solidFill>
                <a:latin typeface="+mn-lt"/>
              </a:rPr>
              <a:t>M62 – Smart Motorways</a:t>
            </a:r>
          </a:p>
          <a:p>
            <a:r>
              <a:rPr lang="en-GB" sz="2000" dirty="0">
                <a:solidFill>
                  <a:schemeClr val="tx1"/>
                </a:solidFill>
                <a:latin typeface="+mn-lt"/>
              </a:rPr>
              <a:t>LTC – lessons learnt exercise</a:t>
            </a:r>
          </a:p>
          <a:p>
            <a:r>
              <a:rPr lang="en-GB" sz="2000" dirty="0">
                <a:solidFill>
                  <a:schemeClr val="tx1"/>
                </a:solidFill>
                <a:latin typeface="+mn-lt"/>
              </a:rPr>
              <a:t>RPS update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7116893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5053F437-43A5-40BD-BAC7-F860F3BC7DD9}"/>
              </a:ext>
            </a:extLst>
          </p:cNvPr>
          <p:cNvSpPr/>
          <p:nvPr/>
        </p:nvSpPr>
        <p:spPr>
          <a:xfrm>
            <a:off x="252958" y="56516"/>
            <a:ext cx="11682938" cy="968900"/>
          </a:xfrm>
          <a:prstGeom prst="flowChartPunchedTape">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677DDD16-D2CF-4886-882C-5CD6602BBCF4}"/>
              </a:ext>
            </a:extLst>
          </p:cNvPr>
          <p:cNvSpPr>
            <a:spLocks noGrp="1"/>
          </p:cNvSpPr>
          <p:nvPr>
            <p:ph type="title"/>
          </p:nvPr>
        </p:nvSpPr>
        <p:spPr>
          <a:xfrm>
            <a:off x="252958" y="174468"/>
            <a:ext cx="11090275" cy="942382"/>
          </a:xfrm>
        </p:spPr>
        <p:txBody>
          <a:bodyPr/>
          <a:lstStyle/>
          <a:p>
            <a:r>
              <a:rPr lang="en-GB" dirty="0">
                <a:solidFill>
                  <a:schemeClr val="bg1"/>
                </a:solidFill>
                <a:latin typeface="+mn-lt"/>
              </a:rPr>
              <a:t>Overview</a:t>
            </a:r>
          </a:p>
        </p:txBody>
      </p:sp>
      <p:sp>
        <p:nvSpPr>
          <p:cNvPr id="5" name="TextBox 4">
            <a:extLst>
              <a:ext uri="{FF2B5EF4-FFF2-40B4-BE49-F238E27FC236}">
                <a16:creationId xmlns:a16="http://schemas.microsoft.com/office/drawing/2014/main" id="{647345FB-39AA-47C7-A2BB-E7CF511079F8}"/>
              </a:ext>
            </a:extLst>
          </p:cNvPr>
          <p:cNvSpPr txBox="1"/>
          <p:nvPr/>
        </p:nvSpPr>
        <p:spPr>
          <a:xfrm>
            <a:off x="350350" y="1116850"/>
            <a:ext cx="11585546" cy="541686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GB" sz="2000" dirty="0">
                <a:cs typeface="Arial" panose="020B0604020202020204" pitchFamily="34" charset="0"/>
              </a:rPr>
              <a:t>Since we commenced this focus upon  Ground Investigation (GI) activities within the business, we have gained a better understanding of how the suppliers operate, their approaches, ability and how we can improve our approach</a:t>
            </a:r>
          </a:p>
          <a:p>
            <a:pPr marL="285750" indent="-285750">
              <a:spcAft>
                <a:spcPts val="1800"/>
              </a:spcAft>
              <a:buFont typeface="Arial" panose="020B0604020202020204" pitchFamily="34" charset="0"/>
              <a:buChar char="•"/>
            </a:pPr>
            <a:r>
              <a:rPr lang="en-GB" sz="2000" dirty="0">
                <a:cs typeface="Arial" panose="020B0604020202020204" pitchFamily="34" charset="0"/>
              </a:rPr>
              <a:t>Engagement via the GI Community, those contributing to the GI Common Intent and LTC GI lessons Learnt review is beginning to open doors and allowing more challenging conversations regarding Health and Safety, and also the type of technical approach</a:t>
            </a:r>
          </a:p>
          <a:p>
            <a:pPr marL="285750" indent="-285750">
              <a:spcAft>
                <a:spcPts val="1800"/>
              </a:spcAft>
              <a:buFont typeface="Arial" panose="020B0604020202020204" pitchFamily="34" charset="0"/>
              <a:buChar char="•"/>
            </a:pPr>
            <a:r>
              <a:rPr lang="en-GB" sz="2000" dirty="0">
                <a:cs typeface="Arial" panose="020B0604020202020204" pitchFamily="34" charset="0"/>
              </a:rPr>
              <a:t>Projects on site are progressing well and where we have questioned / commented upon standards or concerns they have led to discussion and revised approaches where necessary</a:t>
            </a:r>
          </a:p>
          <a:p>
            <a:pPr marL="285750" indent="-285750">
              <a:spcAft>
                <a:spcPts val="1800"/>
              </a:spcAft>
              <a:buFont typeface="Arial" panose="020B0604020202020204" pitchFamily="34" charset="0"/>
              <a:buChar char="•"/>
            </a:pPr>
            <a:r>
              <a:rPr lang="en-GB" sz="2000" dirty="0">
                <a:cs typeface="Arial" panose="020B0604020202020204" pitchFamily="34" charset="0"/>
              </a:rPr>
              <a:t>GI lessons learnt on LTC is currently work in progress but is delivery some useful lessons learnt</a:t>
            </a:r>
          </a:p>
          <a:p>
            <a:pPr marL="285750" indent="-285750">
              <a:spcAft>
                <a:spcPts val="1800"/>
              </a:spcAft>
              <a:buFont typeface="Arial" panose="020B0604020202020204" pitchFamily="34" charset="0"/>
              <a:buChar char="•"/>
            </a:pPr>
            <a:r>
              <a:rPr lang="en-GB" sz="2000" dirty="0">
                <a:cs typeface="Arial" panose="020B0604020202020204" pitchFamily="34" charset="0"/>
              </a:rPr>
              <a:t>Development of the SCSLG GI Common Intent is complete and the document is being shared with the SCSLG at the May meeting</a:t>
            </a:r>
          </a:p>
          <a:p>
            <a:pPr marL="285750" indent="-285750">
              <a:spcAft>
                <a:spcPts val="1800"/>
              </a:spcAft>
              <a:buFont typeface="Arial" panose="020B0604020202020204" pitchFamily="34" charset="0"/>
              <a:buChar char="•"/>
            </a:pPr>
            <a:r>
              <a:rPr lang="en-GB" sz="2000" dirty="0">
                <a:cs typeface="Arial" panose="020B0604020202020204" pitchFamily="34" charset="0"/>
              </a:rPr>
              <a:t>Work is commencing on the GI Raising the Bar document with a publishing date of August / September</a:t>
            </a:r>
          </a:p>
          <a:p>
            <a:pPr marL="742950" lvl="1" indent="-285750">
              <a:spcAft>
                <a:spcPts val="1800"/>
              </a:spcAft>
              <a:buFont typeface="Arial" panose="020B0604020202020204" pitchFamily="34" charset="0"/>
              <a:buChar char="•"/>
            </a:pPr>
            <a:endParaRPr lang="en-GB" sz="1600" dirty="0">
              <a:cs typeface="Arial" panose="020B0604020202020204" pitchFamily="34" charset="0"/>
            </a:endParaRPr>
          </a:p>
        </p:txBody>
      </p:sp>
    </p:spTree>
    <p:extLst>
      <p:ext uri="{BB962C8B-B14F-4D97-AF65-F5344CB8AC3E}">
        <p14:creationId xmlns:p14="http://schemas.microsoft.com/office/powerpoint/2010/main" val="394794381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5053F437-43A5-40BD-BAC7-F860F3BC7DD9}"/>
              </a:ext>
            </a:extLst>
          </p:cNvPr>
          <p:cNvSpPr/>
          <p:nvPr/>
        </p:nvSpPr>
        <p:spPr>
          <a:xfrm>
            <a:off x="252958" y="56516"/>
            <a:ext cx="11682938" cy="968900"/>
          </a:xfrm>
          <a:prstGeom prst="flowChartPunchedTape">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677DDD16-D2CF-4886-882C-5CD6602BBCF4}"/>
              </a:ext>
            </a:extLst>
          </p:cNvPr>
          <p:cNvSpPr>
            <a:spLocks noGrp="1"/>
          </p:cNvSpPr>
          <p:nvPr>
            <p:ph type="title"/>
          </p:nvPr>
        </p:nvSpPr>
        <p:spPr>
          <a:xfrm>
            <a:off x="252958" y="174468"/>
            <a:ext cx="11090275" cy="942382"/>
          </a:xfrm>
        </p:spPr>
        <p:txBody>
          <a:bodyPr/>
          <a:lstStyle/>
          <a:p>
            <a:r>
              <a:rPr lang="en-GB" dirty="0">
                <a:solidFill>
                  <a:schemeClr val="bg1"/>
                </a:solidFill>
                <a:latin typeface="+mn-lt"/>
              </a:rPr>
              <a:t>Areas of focus - engagement</a:t>
            </a:r>
          </a:p>
        </p:txBody>
      </p:sp>
      <p:sp>
        <p:nvSpPr>
          <p:cNvPr id="5" name="TextBox 4">
            <a:extLst>
              <a:ext uri="{FF2B5EF4-FFF2-40B4-BE49-F238E27FC236}">
                <a16:creationId xmlns:a16="http://schemas.microsoft.com/office/drawing/2014/main" id="{647345FB-39AA-47C7-A2BB-E7CF511079F8}"/>
              </a:ext>
            </a:extLst>
          </p:cNvPr>
          <p:cNvSpPr txBox="1"/>
          <p:nvPr/>
        </p:nvSpPr>
        <p:spPr>
          <a:xfrm>
            <a:off x="350350" y="1345708"/>
            <a:ext cx="11585546" cy="4462760"/>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GB" sz="2000" dirty="0">
                <a:cs typeface="Arial" panose="020B0604020202020204" pitchFamily="34" charset="0"/>
              </a:rPr>
              <a:t>The HE GI Community meets on a rolling two monthly basis and has healthy discussions regarding many topics including Health and Safety challenges themselves in a collaborative manner</a:t>
            </a:r>
          </a:p>
          <a:p>
            <a:pPr marL="285750" indent="-285750">
              <a:spcAft>
                <a:spcPts val="1800"/>
              </a:spcAft>
              <a:buFont typeface="Arial" panose="020B0604020202020204" pitchFamily="34" charset="0"/>
              <a:buChar char="•"/>
            </a:pPr>
            <a:r>
              <a:rPr lang="en-GB" sz="2000" dirty="0">
                <a:cs typeface="Arial" panose="020B0604020202020204" pitchFamily="34" charset="0"/>
              </a:rPr>
              <a:t>HE GI Community has been actively attending workshops to develop the GI Common Intent, this work is now completed and a draft for approval will be presented to the SCSLG 17</a:t>
            </a:r>
            <a:r>
              <a:rPr lang="en-GB" sz="2000" baseline="30000" dirty="0">
                <a:cs typeface="Arial" panose="020B0604020202020204" pitchFamily="34" charset="0"/>
              </a:rPr>
              <a:t>th</a:t>
            </a:r>
            <a:r>
              <a:rPr lang="en-GB" sz="2000" dirty="0">
                <a:cs typeface="Arial" panose="020B0604020202020204" pitchFamily="34" charset="0"/>
              </a:rPr>
              <a:t> May</a:t>
            </a:r>
          </a:p>
          <a:p>
            <a:pPr marL="285750" indent="-285750">
              <a:spcAft>
                <a:spcPts val="1800"/>
              </a:spcAft>
              <a:buFont typeface="Arial" panose="020B0604020202020204" pitchFamily="34" charset="0"/>
              <a:buChar char="•"/>
            </a:pPr>
            <a:r>
              <a:rPr lang="en-GB" sz="2000" dirty="0">
                <a:cs typeface="Arial" panose="020B0604020202020204" pitchFamily="34" charset="0"/>
              </a:rPr>
              <a:t>Work is commencing on gather the thoughts for the Raising the Bar and a workshop is being held on 19/05/2021</a:t>
            </a:r>
          </a:p>
          <a:p>
            <a:pPr marL="285750" indent="-285750">
              <a:spcAft>
                <a:spcPts val="1800"/>
              </a:spcAft>
              <a:buFont typeface="Arial" panose="020B0604020202020204" pitchFamily="34" charset="0"/>
              <a:buChar char="•"/>
            </a:pPr>
            <a:r>
              <a:rPr lang="en-GB" sz="2000" dirty="0">
                <a:cs typeface="Arial" panose="020B0604020202020204" pitchFamily="34" charset="0"/>
              </a:rPr>
              <a:t>We aim to deliver a good working draft by the end of July, 2021</a:t>
            </a:r>
          </a:p>
          <a:p>
            <a:pPr marL="285750" indent="-285750">
              <a:spcAft>
                <a:spcPts val="1800"/>
              </a:spcAft>
              <a:buFont typeface="Arial" panose="020B0604020202020204" pitchFamily="34" charset="0"/>
              <a:buChar char="•"/>
            </a:pPr>
            <a:r>
              <a:rPr lang="en-GB" sz="2000" dirty="0">
                <a:cs typeface="Arial" panose="020B0604020202020204" pitchFamily="34" charset="0"/>
              </a:rPr>
              <a:t>The a launch August / September GI Community meeting</a:t>
            </a:r>
          </a:p>
          <a:p>
            <a:pPr marL="285750" indent="-285750">
              <a:spcAft>
                <a:spcPts val="1800"/>
              </a:spcAft>
              <a:buFont typeface="Arial" panose="020B0604020202020204" pitchFamily="34" charset="0"/>
              <a:buChar char="•"/>
            </a:pPr>
            <a:r>
              <a:rPr lang="en-GB" sz="2000" dirty="0">
                <a:cs typeface="Arial" panose="020B0604020202020204" pitchFamily="34" charset="0"/>
              </a:rPr>
              <a:t>We are also encouraging the capture of lessons learnt which links into the </a:t>
            </a:r>
            <a:r>
              <a:rPr lang="en-GB" sz="2000" i="1" dirty="0">
                <a:cs typeface="Arial" panose="020B0604020202020204" pitchFamily="34" charset="0"/>
              </a:rPr>
              <a:t>lessons learnt </a:t>
            </a:r>
            <a:r>
              <a:rPr lang="en-GB" sz="2000" dirty="0">
                <a:cs typeface="Arial" panose="020B0604020202020204" pitchFamily="34" charset="0"/>
              </a:rPr>
              <a:t>exercise on LTC</a:t>
            </a:r>
          </a:p>
          <a:p>
            <a:pPr marL="285750" indent="-285750">
              <a:spcAft>
                <a:spcPts val="1800"/>
              </a:spcAft>
              <a:buFont typeface="Arial" panose="020B0604020202020204" pitchFamily="34" charset="0"/>
              <a:buChar char="•"/>
            </a:pPr>
            <a:endParaRPr lang="en-GB" sz="1400" dirty="0">
              <a:cs typeface="Arial" panose="020B0604020202020204" pitchFamily="34" charset="0"/>
            </a:endParaRPr>
          </a:p>
        </p:txBody>
      </p:sp>
    </p:spTree>
    <p:extLst>
      <p:ext uri="{BB962C8B-B14F-4D97-AF65-F5344CB8AC3E}">
        <p14:creationId xmlns:p14="http://schemas.microsoft.com/office/powerpoint/2010/main" val="230969070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DD0A69-D103-4B0D-B588-B6F55BDC7F99}"/>
              </a:ext>
            </a:extLst>
          </p:cNvPr>
          <p:cNvSpPr>
            <a:spLocks noGrp="1"/>
          </p:cNvSpPr>
          <p:nvPr>
            <p:ph type="ctrTitle"/>
          </p:nvPr>
        </p:nvSpPr>
        <p:spPr>
          <a:xfrm>
            <a:off x="562927" y="2007605"/>
            <a:ext cx="8505915" cy="1876362"/>
          </a:xfrm>
        </p:spPr>
        <p:txBody>
          <a:bodyPr/>
          <a:lstStyle/>
          <a:p>
            <a:endParaRPr lang="en-GB" dirty="0"/>
          </a:p>
        </p:txBody>
      </p:sp>
      <p:sp>
        <p:nvSpPr>
          <p:cNvPr id="4" name="Subtitle 3">
            <a:extLst>
              <a:ext uri="{FF2B5EF4-FFF2-40B4-BE49-F238E27FC236}">
                <a16:creationId xmlns:a16="http://schemas.microsoft.com/office/drawing/2014/main" id="{FC85B72E-0207-4FD7-B2A0-505012922CC7}"/>
              </a:ext>
            </a:extLst>
          </p:cNvPr>
          <p:cNvSpPr>
            <a:spLocks noGrp="1"/>
          </p:cNvSpPr>
          <p:nvPr>
            <p:ph type="subTitle" idx="1"/>
          </p:nvPr>
        </p:nvSpPr>
        <p:spPr>
          <a:xfrm>
            <a:off x="562927" y="5060950"/>
            <a:ext cx="8505915" cy="957146"/>
          </a:xfrm>
        </p:spPr>
        <p:txBody>
          <a:bodyPr/>
          <a:lstStyle/>
          <a:p>
            <a:r>
              <a:rPr lang="en-GB"/>
              <a:t>Project update</a:t>
            </a:r>
            <a:endParaRPr lang="en-GB" dirty="0"/>
          </a:p>
        </p:txBody>
      </p:sp>
      <p:pic>
        <p:nvPicPr>
          <p:cNvPr id="5" name="Picture 2" descr="No alternative text description for this image">
            <a:extLst>
              <a:ext uri="{FF2B5EF4-FFF2-40B4-BE49-F238E27FC236}">
                <a16:creationId xmlns:a16="http://schemas.microsoft.com/office/drawing/2014/main" id="{3E705D3C-42E1-48BB-9C3B-CAD347D35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1" r="762" b="19365"/>
          <a:stretch/>
        </p:blipFill>
        <p:spPr bwMode="auto">
          <a:xfrm>
            <a:off x="0" y="1447800"/>
            <a:ext cx="8807450" cy="365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836"/>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E2D1928-4ADD-49EA-AC3D-3611C4BDF699}"/>
              </a:ext>
            </a:extLst>
          </p:cNvPr>
          <p:cNvSpPr>
            <a:spLocks noGrp="1"/>
          </p:cNvSpPr>
          <p:nvPr>
            <p:ph type="title"/>
          </p:nvPr>
        </p:nvSpPr>
        <p:spPr>
          <a:xfrm>
            <a:off x="643467" y="321734"/>
            <a:ext cx="10905066" cy="1135737"/>
          </a:xfrm>
        </p:spPr>
        <p:txBody>
          <a:bodyPr vert="horz" lIns="91440" tIns="45720" rIns="91440" bIns="45720" rtlCol="0" anchor="ctr">
            <a:normAutofit/>
          </a:bodyPr>
          <a:lstStyle/>
          <a:p>
            <a:pPr defTabSz="914400"/>
            <a:r>
              <a:rPr lang="en-US" sz="3600" kern="1200" dirty="0">
                <a:solidFill>
                  <a:schemeClr val="tx1"/>
                </a:solidFill>
                <a:latin typeface="+mj-lt"/>
                <a:ea typeface="+mj-ea"/>
                <a:cs typeface="+mj-cs"/>
              </a:rPr>
              <a:t>A 66 – contract let to </a:t>
            </a:r>
            <a:r>
              <a:rPr lang="en-US" sz="3600" kern="1200" dirty="0" err="1">
                <a:solidFill>
                  <a:schemeClr val="tx1"/>
                </a:solidFill>
                <a:latin typeface="+mj-lt"/>
                <a:ea typeface="+mj-ea"/>
                <a:cs typeface="+mj-cs"/>
              </a:rPr>
              <a:t>Amey</a:t>
            </a:r>
            <a:r>
              <a:rPr lang="en-US" sz="3600" kern="1200" dirty="0">
                <a:solidFill>
                  <a:schemeClr val="tx1"/>
                </a:solidFill>
                <a:latin typeface="+mj-lt"/>
                <a:ea typeface="+mj-ea"/>
                <a:cs typeface="+mj-cs"/>
              </a:rPr>
              <a:t> Consulting &amp; (RSK) Structural Soils</a:t>
            </a:r>
          </a:p>
        </p:txBody>
      </p:sp>
      <p:sp>
        <p:nvSpPr>
          <p:cNvPr id="4" name="Content Placeholder 3">
            <a:extLst>
              <a:ext uri="{FF2B5EF4-FFF2-40B4-BE49-F238E27FC236}">
                <a16:creationId xmlns:a16="http://schemas.microsoft.com/office/drawing/2014/main" id="{B81E2C4C-F763-457D-BF13-3D166E30CD25}"/>
              </a:ext>
            </a:extLst>
          </p:cNvPr>
          <p:cNvSpPr>
            <a:spLocks noGrp="1"/>
          </p:cNvSpPr>
          <p:nvPr>
            <p:ph sz="half" idx="1"/>
          </p:nvPr>
        </p:nvSpPr>
        <p:spPr>
          <a:xfrm>
            <a:off x="643468" y="1782981"/>
            <a:ext cx="6436781" cy="4393982"/>
          </a:xfrm>
        </p:spPr>
        <p:txBody>
          <a:bodyPr vert="horz" lIns="91440" tIns="45720" rIns="91440" bIns="45720" rtlCol="0">
            <a:normAutofit fontScale="55000" lnSpcReduction="20000"/>
          </a:bodyPr>
          <a:lstStyle/>
          <a:p>
            <a:r>
              <a:rPr lang="en-GB" sz="3600" dirty="0">
                <a:solidFill>
                  <a:schemeClr val="tx1"/>
                </a:solidFill>
                <a:latin typeface="+mn-lt"/>
              </a:rPr>
              <a:t>Recent assurance findings:</a:t>
            </a:r>
          </a:p>
          <a:p>
            <a:r>
              <a:rPr lang="en-GB" sz="3600" dirty="0">
                <a:solidFill>
                  <a:schemeClr val="tx1"/>
                </a:solidFill>
                <a:latin typeface="+mn-lt"/>
              </a:rPr>
              <a:t> The SSL site compound was well organised and tidy, with suitable welfare in place. Feedback was provided on aspects of cleanliness in toilets, but facilities were otherwise good. </a:t>
            </a:r>
          </a:p>
          <a:p>
            <a:r>
              <a:rPr lang="en-GB" sz="3600" dirty="0">
                <a:solidFill>
                  <a:schemeClr val="tx1"/>
                </a:solidFill>
                <a:latin typeface="+mn-lt"/>
              </a:rPr>
              <a:t>SSL demonstrated the good relationships that had been made regarding land access and the team were clearly focused on minimising their impact. The Site Induction emphasized all the relevant health, safety, environment and stakeholder topics. </a:t>
            </a:r>
          </a:p>
          <a:p>
            <a:r>
              <a:rPr lang="en-GB" sz="3600" dirty="0">
                <a:solidFill>
                  <a:schemeClr val="tx1"/>
                </a:solidFill>
                <a:latin typeface="+mn-lt"/>
              </a:rPr>
              <a:t>Sites were established with clear boundary fencing and activities observed were being well managed. Discussion with the teams about safe working methods indicated that appropriate control measures and suitable training were implemented.   </a:t>
            </a:r>
          </a:p>
          <a:p>
            <a:pPr indent="-228600" defTabSz="914400">
              <a:lnSpc>
                <a:spcPct val="90000"/>
              </a:lnSpc>
              <a:buFont typeface="Arial" panose="020B0604020202020204" pitchFamily="34" charset="0"/>
              <a:buChar char="•"/>
            </a:pPr>
            <a:endParaRPr lang="en-US" sz="2000" dirty="0">
              <a:solidFill>
                <a:schemeClr val="tx1"/>
              </a:solidFill>
              <a:latin typeface="+mn-lt"/>
              <a:cs typeface="+mn-cs"/>
            </a:endParaRP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a:extLst>
              <a:ext uri="{FF2B5EF4-FFF2-40B4-BE49-F238E27FC236}">
                <a16:creationId xmlns:a16="http://schemas.microsoft.com/office/drawing/2014/main" id="{305CF84B-3F03-45A7-AE84-CB6D742698BF}"/>
              </a:ext>
            </a:extLst>
          </p:cNvPr>
          <p:cNvPicPr>
            <a:picLocks noGrp="1" noChangeAspect="1"/>
          </p:cNvPicPr>
          <p:nvPr>
            <p:ph sz="half" idx="2"/>
          </p:nvPr>
        </p:nvPicPr>
        <p:blipFill>
          <a:blip r:embed="rId2"/>
          <a:stretch>
            <a:fillRect/>
          </a:stretch>
        </p:blipFill>
        <p:spPr>
          <a:xfrm>
            <a:off x="7175500" y="1782981"/>
            <a:ext cx="4787900" cy="4361892"/>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4616184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4BD9-CA84-43E7-942F-13E7504FC8C5}"/>
              </a:ext>
            </a:extLst>
          </p:cNvPr>
          <p:cNvSpPr>
            <a:spLocks noGrp="1"/>
          </p:cNvSpPr>
          <p:nvPr>
            <p:ph type="title"/>
          </p:nvPr>
        </p:nvSpPr>
        <p:spPr/>
        <p:txBody>
          <a:bodyPr/>
          <a:lstStyle/>
          <a:p>
            <a:r>
              <a:rPr lang="en-GB" dirty="0"/>
              <a:t>A27 East Arundel</a:t>
            </a:r>
          </a:p>
        </p:txBody>
      </p:sp>
      <p:pic>
        <p:nvPicPr>
          <p:cNvPr id="5" name="Content Placeholder 4">
            <a:extLst>
              <a:ext uri="{FF2B5EF4-FFF2-40B4-BE49-F238E27FC236}">
                <a16:creationId xmlns:a16="http://schemas.microsoft.com/office/drawing/2014/main" id="{4DB2C06D-075F-4AC1-AF4D-6770C8446065}"/>
              </a:ext>
            </a:extLst>
          </p:cNvPr>
          <p:cNvPicPr>
            <a:picLocks noGrp="1" noChangeAspect="1"/>
          </p:cNvPicPr>
          <p:nvPr>
            <p:ph sz="half" idx="1"/>
          </p:nvPr>
        </p:nvPicPr>
        <p:blipFill>
          <a:blip r:embed="rId3"/>
          <a:stretch>
            <a:fillRect/>
          </a:stretch>
        </p:blipFill>
        <p:spPr>
          <a:xfrm>
            <a:off x="192376" y="1457934"/>
            <a:ext cx="2523115" cy="2799273"/>
          </a:xfrm>
          <a:prstGeom prst="rect">
            <a:avLst/>
          </a:prstGeom>
        </p:spPr>
      </p:pic>
      <p:sp>
        <p:nvSpPr>
          <p:cNvPr id="4" name="Content Placeholder 3">
            <a:extLst>
              <a:ext uri="{FF2B5EF4-FFF2-40B4-BE49-F238E27FC236}">
                <a16:creationId xmlns:a16="http://schemas.microsoft.com/office/drawing/2014/main" id="{77A332CE-9083-4101-919C-66A19D5BA268}"/>
              </a:ext>
            </a:extLst>
          </p:cNvPr>
          <p:cNvSpPr>
            <a:spLocks noGrp="1"/>
          </p:cNvSpPr>
          <p:nvPr>
            <p:ph sz="half" idx="2"/>
          </p:nvPr>
        </p:nvSpPr>
        <p:spPr>
          <a:xfrm>
            <a:off x="5224223" y="147782"/>
            <a:ext cx="6903123" cy="6474691"/>
          </a:xfrm>
        </p:spPr>
        <p:txBody>
          <a:bodyPr>
            <a:normAutofit fontScale="25000" lnSpcReduction="20000"/>
          </a:bodyPr>
          <a:lstStyle/>
          <a:p>
            <a:pPr>
              <a:spcAft>
                <a:spcPts val="1800"/>
              </a:spcAft>
            </a:pPr>
            <a:r>
              <a:rPr lang="en-GB" sz="7200" b="1" dirty="0">
                <a:solidFill>
                  <a:schemeClr val="tx1"/>
                </a:solidFill>
                <a:latin typeface="+mn-lt"/>
              </a:rPr>
              <a:t>Second project to be appointed via the Highways England GI framework.</a:t>
            </a:r>
          </a:p>
          <a:p>
            <a:pPr>
              <a:spcAft>
                <a:spcPts val="1800"/>
              </a:spcAft>
            </a:pPr>
            <a:r>
              <a:rPr lang="en-GB" sz="7200" dirty="0">
                <a:solidFill>
                  <a:schemeClr val="tx1"/>
                </a:solidFill>
                <a:latin typeface="+mn-lt"/>
              </a:rPr>
              <a:t>Arcadis have been appointed  as Principal Contractor for the Phase 2 works.</a:t>
            </a:r>
          </a:p>
          <a:p>
            <a:pPr>
              <a:spcAft>
                <a:spcPts val="1800"/>
              </a:spcAft>
            </a:pPr>
            <a:r>
              <a:rPr lang="en-GB" sz="7200" dirty="0">
                <a:solidFill>
                  <a:schemeClr val="tx1"/>
                </a:solidFill>
                <a:latin typeface="+mn-lt"/>
              </a:rPr>
              <a:t>Project is on site:</a:t>
            </a:r>
          </a:p>
          <a:p>
            <a:pPr marL="742950" lvl="1" indent="-285750">
              <a:spcAft>
                <a:spcPts val="1800"/>
              </a:spcAft>
              <a:buFont typeface="Arial" panose="020B0604020202020204" pitchFamily="34" charset="0"/>
              <a:buChar char="•"/>
            </a:pPr>
            <a:r>
              <a:rPr lang="en-GB" sz="7200" dirty="0">
                <a:solidFill>
                  <a:schemeClr val="tx1"/>
                </a:solidFill>
                <a:latin typeface="+mn-lt"/>
              </a:rPr>
              <a:t>Positive feedback from HE Project Delivery</a:t>
            </a:r>
          </a:p>
          <a:p>
            <a:pPr marL="742950" lvl="1" indent="-285750">
              <a:spcAft>
                <a:spcPts val="1800"/>
              </a:spcAft>
              <a:buFont typeface="Arial" panose="020B0604020202020204" pitchFamily="34" charset="0"/>
              <a:buChar char="•"/>
            </a:pPr>
            <a:r>
              <a:rPr lang="en-GB" sz="7200" dirty="0">
                <a:solidFill>
                  <a:schemeClr val="tx1"/>
                </a:solidFill>
                <a:latin typeface="+mn-lt"/>
              </a:rPr>
              <a:t>Number of HE assurance inspections have been undertaken upon the site, these items have been addressed quickly and effectively, typical findings being:</a:t>
            </a:r>
          </a:p>
          <a:p>
            <a:pPr marL="1771650" lvl="2" indent="-857250">
              <a:spcAft>
                <a:spcPts val="1800"/>
              </a:spcAft>
              <a:buFont typeface="Wingdings" panose="05000000000000000000" pitchFamily="2" charset="2"/>
              <a:buChar char="Ø"/>
            </a:pPr>
            <a:r>
              <a:rPr lang="en-GB" sz="7200" dirty="0">
                <a:solidFill>
                  <a:schemeClr val="tx1"/>
                </a:solidFill>
                <a:latin typeface="+mn-lt"/>
              </a:rPr>
              <a:t>Plant people interface, site layout modified</a:t>
            </a:r>
          </a:p>
          <a:p>
            <a:pPr marL="1771650" lvl="2" indent="-857250">
              <a:spcAft>
                <a:spcPts val="1800"/>
              </a:spcAft>
              <a:buFont typeface="Wingdings" panose="05000000000000000000" pitchFamily="2" charset="2"/>
              <a:buChar char="Ø"/>
            </a:pPr>
            <a:r>
              <a:rPr lang="en-GB" sz="7200" dirty="0">
                <a:solidFill>
                  <a:schemeClr val="tx1"/>
                </a:solidFill>
                <a:latin typeface="+mn-lt"/>
              </a:rPr>
              <a:t>Confused management of permits to work, resolved via new process</a:t>
            </a:r>
          </a:p>
          <a:p>
            <a:pPr marL="1771650" lvl="2" indent="-857250">
              <a:spcAft>
                <a:spcPts val="1800"/>
              </a:spcAft>
              <a:buFont typeface="Wingdings" panose="05000000000000000000" pitchFamily="2" charset="2"/>
              <a:buChar char="Ø"/>
            </a:pPr>
            <a:r>
              <a:rPr lang="en-GB" sz="7200" dirty="0">
                <a:solidFill>
                  <a:schemeClr val="tx1"/>
                </a:solidFill>
                <a:latin typeface="+mn-lt"/>
              </a:rPr>
              <a:t>Management of external repair team working in compounds </a:t>
            </a:r>
          </a:p>
          <a:p>
            <a:pPr marL="742950" lvl="1" indent="-285750">
              <a:spcAft>
                <a:spcPts val="1800"/>
              </a:spcAft>
              <a:buFont typeface="Arial" panose="020B0604020202020204" pitchFamily="34" charset="0"/>
              <a:buChar char="•"/>
            </a:pPr>
            <a:r>
              <a:rPr lang="en-GB" sz="7200" dirty="0">
                <a:solidFill>
                  <a:schemeClr val="tx1"/>
                </a:solidFill>
                <a:latin typeface="+mn-lt"/>
              </a:rPr>
              <a:t>Overall, encouraging and when issues are raised they are not repeated and the site is reported to have a positive safety culture.</a:t>
            </a:r>
          </a:p>
          <a:p>
            <a:endParaRPr lang="en-GB" dirty="0"/>
          </a:p>
        </p:txBody>
      </p:sp>
      <p:pic>
        <p:nvPicPr>
          <p:cNvPr id="6" name="Picture 5">
            <a:extLst>
              <a:ext uri="{FF2B5EF4-FFF2-40B4-BE49-F238E27FC236}">
                <a16:creationId xmlns:a16="http://schemas.microsoft.com/office/drawing/2014/main" id="{944A0612-DCDE-4100-9970-A1F9BC82A605}"/>
              </a:ext>
            </a:extLst>
          </p:cNvPr>
          <p:cNvPicPr>
            <a:picLocks noChangeAspect="1"/>
          </p:cNvPicPr>
          <p:nvPr/>
        </p:nvPicPr>
        <p:blipFill>
          <a:blip r:embed="rId4"/>
          <a:stretch>
            <a:fillRect/>
          </a:stretch>
        </p:blipFill>
        <p:spPr>
          <a:xfrm>
            <a:off x="1273673" y="4257207"/>
            <a:ext cx="3884950" cy="1894211"/>
          </a:xfrm>
          <a:prstGeom prst="rect">
            <a:avLst/>
          </a:prstGeom>
        </p:spPr>
      </p:pic>
      <p:pic>
        <p:nvPicPr>
          <p:cNvPr id="7" name="Picture 6">
            <a:extLst>
              <a:ext uri="{FF2B5EF4-FFF2-40B4-BE49-F238E27FC236}">
                <a16:creationId xmlns:a16="http://schemas.microsoft.com/office/drawing/2014/main" id="{3D974B9D-42CA-464A-8143-52EA8C4FF0E1}"/>
              </a:ext>
            </a:extLst>
          </p:cNvPr>
          <p:cNvPicPr>
            <a:picLocks noChangeAspect="1"/>
          </p:cNvPicPr>
          <p:nvPr/>
        </p:nvPicPr>
        <p:blipFill>
          <a:blip r:embed="rId5"/>
          <a:stretch>
            <a:fillRect/>
          </a:stretch>
        </p:blipFill>
        <p:spPr>
          <a:xfrm>
            <a:off x="2701108" y="1457934"/>
            <a:ext cx="2457515" cy="2799274"/>
          </a:xfrm>
          <a:prstGeom prst="rect">
            <a:avLst/>
          </a:prstGeom>
        </p:spPr>
      </p:pic>
    </p:spTree>
    <p:extLst>
      <p:ext uri="{BB962C8B-B14F-4D97-AF65-F5344CB8AC3E}">
        <p14:creationId xmlns:p14="http://schemas.microsoft.com/office/powerpoint/2010/main" val="219641325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51DB24-ABB0-45AF-A4E9-D6B67370BBB3}"/>
              </a:ext>
            </a:extLst>
          </p:cNvPr>
          <p:cNvSpPr>
            <a:spLocks noGrp="1"/>
          </p:cNvSpPr>
          <p:nvPr>
            <p:ph type="title"/>
          </p:nvPr>
        </p:nvSpPr>
        <p:spPr/>
        <p:txBody>
          <a:bodyPr/>
          <a:lstStyle/>
          <a:p>
            <a:r>
              <a:rPr lang="en-GB" dirty="0"/>
              <a:t>Lower Thames Crossing (LTC)</a:t>
            </a:r>
          </a:p>
        </p:txBody>
      </p:sp>
      <p:pic>
        <p:nvPicPr>
          <p:cNvPr id="7" name="Content Placeholder 6" descr="A view of a field&#10;&#10;Description automatically generated">
            <a:extLst>
              <a:ext uri="{FF2B5EF4-FFF2-40B4-BE49-F238E27FC236}">
                <a16:creationId xmlns:a16="http://schemas.microsoft.com/office/drawing/2014/main" id="{807A79BC-6F2C-40FB-883A-2FDF8B3337C4}"/>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tretch/>
        </p:blipFill>
        <p:spPr>
          <a:xfrm>
            <a:off x="550863" y="1941299"/>
            <a:ext cx="5292725" cy="3524677"/>
          </a:xfrm>
          <a:prstGeom prst="rect">
            <a:avLst/>
          </a:prstGeom>
        </p:spPr>
      </p:pic>
      <p:sp>
        <p:nvSpPr>
          <p:cNvPr id="9" name="Content Placeholder 8">
            <a:extLst>
              <a:ext uri="{FF2B5EF4-FFF2-40B4-BE49-F238E27FC236}">
                <a16:creationId xmlns:a16="http://schemas.microsoft.com/office/drawing/2014/main" id="{3EA9D256-D8B7-4647-B3B7-9541B358ED50}"/>
              </a:ext>
            </a:extLst>
          </p:cNvPr>
          <p:cNvSpPr>
            <a:spLocks noGrp="1"/>
          </p:cNvSpPr>
          <p:nvPr>
            <p:ph sz="half" idx="2"/>
          </p:nvPr>
        </p:nvSpPr>
        <p:spPr/>
        <p:txBody>
          <a:bodyPr>
            <a:normAutofit/>
          </a:bodyPr>
          <a:lstStyle/>
          <a:p>
            <a:r>
              <a:rPr lang="en-GB" sz="2000" dirty="0">
                <a:solidFill>
                  <a:schemeClr val="tx1"/>
                </a:solidFill>
                <a:latin typeface="+mn-lt"/>
              </a:rPr>
              <a:t>Lessons learnt exercise on the three phases of the GI works;</a:t>
            </a:r>
          </a:p>
          <a:p>
            <a:pPr lvl="1"/>
            <a:r>
              <a:rPr lang="en-GB" dirty="0">
                <a:solidFill>
                  <a:schemeClr val="tx1"/>
                </a:solidFill>
                <a:latin typeface="+mn-lt"/>
              </a:rPr>
              <a:t>interviewing all the GI contractors </a:t>
            </a:r>
          </a:p>
          <a:p>
            <a:pPr lvl="1"/>
            <a:r>
              <a:rPr lang="en-GB" dirty="0">
                <a:solidFill>
                  <a:schemeClr val="tx1"/>
                </a:solidFill>
                <a:latin typeface="+mn-lt"/>
              </a:rPr>
              <a:t>plus the Principal Contractor</a:t>
            </a:r>
          </a:p>
          <a:p>
            <a:pPr lvl="1"/>
            <a:r>
              <a:rPr lang="en-GB" dirty="0">
                <a:solidFill>
                  <a:schemeClr val="tx1"/>
                </a:solidFill>
                <a:latin typeface="+mn-lt"/>
              </a:rPr>
              <a:t>the output from the task will be shared via:</a:t>
            </a:r>
          </a:p>
          <a:p>
            <a:pPr lvl="2"/>
            <a:endParaRPr lang="en-GB" sz="2000" dirty="0">
              <a:solidFill>
                <a:schemeClr val="tx1"/>
              </a:solidFill>
              <a:latin typeface="+mn-lt"/>
            </a:endParaRPr>
          </a:p>
          <a:p>
            <a:pPr lvl="2"/>
            <a:r>
              <a:rPr lang="en-GB" sz="2000" dirty="0">
                <a:solidFill>
                  <a:schemeClr val="tx1"/>
                </a:solidFill>
                <a:latin typeface="+mn-lt"/>
              </a:rPr>
              <a:t>HE GI Community </a:t>
            </a:r>
          </a:p>
          <a:p>
            <a:pPr lvl="2"/>
            <a:r>
              <a:rPr lang="en-GB" sz="2000" dirty="0">
                <a:solidFill>
                  <a:schemeClr val="tx1"/>
                </a:solidFill>
                <a:latin typeface="+mn-lt"/>
              </a:rPr>
              <a:t>HE GI Framework Management Team</a:t>
            </a:r>
          </a:p>
          <a:p>
            <a:pPr lvl="2"/>
            <a:r>
              <a:rPr lang="en-GB" sz="2000" dirty="0">
                <a:solidFill>
                  <a:schemeClr val="tx1"/>
                </a:solidFill>
                <a:latin typeface="+mn-lt"/>
              </a:rPr>
              <a:t>HE GI SES Team</a:t>
            </a:r>
          </a:p>
          <a:p>
            <a:pPr lvl="2"/>
            <a:r>
              <a:rPr lang="en-GB" sz="2000" dirty="0">
                <a:solidFill>
                  <a:schemeClr val="tx1"/>
                </a:solidFill>
                <a:latin typeface="+mn-lt"/>
              </a:rPr>
              <a:t>HE Ops and MP as appropriate  </a:t>
            </a:r>
          </a:p>
        </p:txBody>
      </p:sp>
    </p:spTree>
    <p:extLst>
      <p:ext uri="{BB962C8B-B14F-4D97-AF65-F5344CB8AC3E}">
        <p14:creationId xmlns:p14="http://schemas.microsoft.com/office/powerpoint/2010/main" val="156159134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3A29531D-3714-4944-B3E4-A9A17FF0EBCF}"/>
              </a:ext>
            </a:extLst>
          </p:cNvPr>
          <p:cNvSpPr txBox="1"/>
          <p:nvPr/>
        </p:nvSpPr>
        <p:spPr>
          <a:xfrm rot="2969178">
            <a:off x="6737138" y="2762830"/>
            <a:ext cx="580586" cy="215444"/>
          </a:xfrm>
          <a:prstGeom prst="rect">
            <a:avLst/>
          </a:prstGeom>
          <a:noFill/>
        </p:spPr>
        <p:txBody>
          <a:bodyPr wrap="square" rtlCol="0" anchor="ctr">
            <a:spAutoFit/>
          </a:bodyPr>
          <a:lstStyle/>
          <a:p>
            <a:pPr defTabSz="685800"/>
            <a:r>
              <a:rPr lang="en-GB" sz="800" b="1" dirty="0">
                <a:solidFill>
                  <a:schemeClr val="bg1">
                    <a:lumMod val="95000"/>
                  </a:schemeClr>
                </a:solidFill>
                <a:latin typeface="Arial" panose="020B0604020202020204" pitchFamily="34" charset="0"/>
                <a:cs typeface="Arial" panose="020B0604020202020204" pitchFamily="34" charset="0"/>
              </a:rPr>
              <a:t>ADVICE</a:t>
            </a:r>
          </a:p>
        </p:txBody>
      </p:sp>
      <p:sp>
        <p:nvSpPr>
          <p:cNvPr id="49" name="TextBox 48">
            <a:extLst>
              <a:ext uri="{FF2B5EF4-FFF2-40B4-BE49-F238E27FC236}">
                <a16:creationId xmlns:a16="http://schemas.microsoft.com/office/drawing/2014/main" id="{608BA2D1-52FA-407D-BE95-C9073FBBB549}"/>
              </a:ext>
            </a:extLst>
          </p:cNvPr>
          <p:cNvSpPr txBox="1"/>
          <p:nvPr/>
        </p:nvSpPr>
        <p:spPr>
          <a:xfrm rot="18956759">
            <a:off x="6543991" y="4364848"/>
            <a:ext cx="857014" cy="215444"/>
          </a:xfrm>
          <a:prstGeom prst="rect">
            <a:avLst/>
          </a:prstGeom>
          <a:noFill/>
        </p:spPr>
        <p:txBody>
          <a:bodyPr wrap="square" rtlCol="0" anchor="ctr">
            <a:spAutoFit/>
          </a:bodyPr>
          <a:lstStyle/>
          <a:p>
            <a:pPr defTabSz="685800"/>
            <a:r>
              <a:rPr lang="en-GB" sz="800" b="1" dirty="0">
                <a:solidFill>
                  <a:schemeClr val="bg1">
                    <a:lumMod val="95000"/>
                  </a:schemeClr>
                </a:solidFill>
                <a:latin typeface="Arial" panose="020B0604020202020204" pitchFamily="34" charset="0"/>
                <a:cs typeface="Arial" panose="020B0604020202020204" pitchFamily="34" charset="0"/>
              </a:rPr>
              <a:t>ASSURANCE</a:t>
            </a:r>
          </a:p>
        </p:txBody>
      </p:sp>
      <p:grpSp>
        <p:nvGrpSpPr>
          <p:cNvPr id="4" name="Group 3">
            <a:extLst>
              <a:ext uri="{FF2B5EF4-FFF2-40B4-BE49-F238E27FC236}">
                <a16:creationId xmlns:a16="http://schemas.microsoft.com/office/drawing/2014/main" id="{8A3419B1-F329-47AC-B19D-393FD1974A4E}"/>
              </a:ext>
            </a:extLst>
          </p:cNvPr>
          <p:cNvGrpSpPr/>
          <p:nvPr/>
        </p:nvGrpSpPr>
        <p:grpSpPr>
          <a:xfrm>
            <a:off x="183978" y="1051394"/>
            <a:ext cx="11824044" cy="5324534"/>
            <a:chOff x="3972373" y="1765547"/>
            <a:chExt cx="8542541" cy="5049876"/>
          </a:xfrm>
        </p:grpSpPr>
        <p:sp>
          <p:nvSpPr>
            <p:cNvPr id="3" name="TextBox 2">
              <a:extLst>
                <a:ext uri="{FF2B5EF4-FFF2-40B4-BE49-F238E27FC236}">
                  <a16:creationId xmlns:a16="http://schemas.microsoft.com/office/drawing/2014/main" id="{396F11E1-F264-448B-A490-AD87B25FB5A3}"/>
                </a:ext>
              </a:extLst>
            </p:cNvPr>
            <p:cNvSpPr txBox="1"/>
            <p:nvPr/>
          </p:nvSpPr>
          <p:spPr>
            <a:xfrm>
              <a:off x="3972373" y="1765547"/>
              <a:ext cx="8483838" cy="321090"/>
            </a:xfrm>
            <a:prstGeom prst="rect">
              <a:avLst/>
            </a:prstGeom>
            <a:noFill/>
          </p:spPr>
          <p:txBody>
            <a:bodyPr wrap="square" rtlCol="0">
              <a:spAutoFit/>
            </a:bodyPr>
            <a:lstStyle/>
            <a:p>
              <a:r>
                <a:rPr lang="en-GB" sz="1600" b="1" dirty="0">
                  <a:solidFill>
                    <a:srgbClr val="002060"/>
                  </a:solidFill>
                  <a:cs typeface="Arial" panose="020B0604020202020204" pitchFamily="34" charset="0"/>
                </a:rPr>
                <a:t>GI package was appointed via the LTC Cascade to AECOM</a:t>
              </a:r>
            </a:p>
          </p:txBody>
        </p:sp>
        <p:sp>
          <p:nvSpPr>
            <p:cNvPr id="5" name="TextBox 4">
              <a:extLst>
                <a:ext uri="{FF2B5EF4-FFF2-40B4-BE49-F238E27FC236}">
                  <a16:creationId xmlns:a16="http://schemas.microsoft.com/office/drawing/2014/main" id="{FCCEF7FD-2F10-45B7-9DB9-3222538AE604}"/>
                </a:ext>
              </a:extLst>
            </p:cNvPr>
            <p:cNvSpPr txBox="1"/>
            <p:nvPr/>
          </p:nvSpPr>
          <p:spPr>
            <a:xfrm>
              <a:off x="3972373" y="2086637"/>
              <a:ext cx="8542541" cy="4728786"/>
            </a:xfrm>
            <a:prstGeom prst="rect">
              <a:avLst/>
            </a:prstGeom>
            <a:noFill/>
          </p:spPr>
          <p:txBody>
            <a:bodyPr wrap="square" rtlCol="0">
              <a:spAutoFit/>
            </a:bodyPr>
            <a:lstStyle/>
            <a:p>
              <a:pPr>
                <a:spcAft>
                  <a:spcPts val="600"/>
                </a:spcAft>
              </a:pPr>
              <a:r>
                <a:rPr lang="en-GB" sz="2000" dirty="0">
                  <a:cs typeface="Arial" panose="020B0604020202020204" pitchFamily="34" charset="0"/>
                </a:rPr>
                <a:t>We are currently undertaking a lessons learnt exercise with the GI contractors and Principal Contractor (PC), we aim to have this programme completed by mid May. The lessons learnt from this task will be shared at the GI Community meeting in June, 2021. </a:t>
              </a:r>
            </a:p>
            <a:p>
              <a:pPr>
                <a:spcAft>
                  <a:spcPts val="600"/>
                </a:spcAft>
              </a:pPr>
              <a:r>
                <a:rPr lang="en-GB" sz="2000" dirty="0">
                  <a:cs typeface="Arial" panose="020B0604020202020204" pitchFamily="34" charset="0"/>
                </a:rPr>
                <a:t>High level lessons learnt:</a:t>
              </a:r>
            </a:p>
            <a:p>
              <a:pPr>
                <a:spcAft>
                  <a:spcPts val="600"/>
                </a:spcAft>
              </a:pPr>
              <a:r>
                <a:rPr lang="en-GB" sz="2000" dirty="0"/>
                <a:t>Positives</a:t>
              </a:r>
            </a:p>
            <a:p>
              <a:pPr marL="742950" lvl="1" indent="-285750">
                <a:buFont typeface="Arial" panose="020B0604020202020204" pitchFamily="34" charset="0"/>
                <a:buChar char="•"/>
              </a:pPr>
              <a:r>
                <a:rPr lang="en-GB" dirty="0"/>
                <a:t>ECI – worked well and was welcomed by those GI contractors who were appointed in a timely manner</a:t>
              </a:r>
            </a:p>
            <a:p>
              <a:pPr marL="742950" lvl="1" indent="-285750">
                <a:buFont typeface="Arial" panose="020B0604020202020204" pitchFamily="34" charset="0"/>
                <a:buChar char="•"/>
              </a:pPr>
              <a:r>
                <a:rPr lang="en-GB" dirty="0"/>
                <a:t>Phase three of works – welfare facilities and site setup were very good and welcomed</a:t>
              </a:r>
            </a:p>
            <a:p>
              <a:pPr marL="742950" lvl="1" indent="-285750">
                <a:buFont typeface="Arial" panose="020B0604020202020204" pitchFamily="34" charset="0"/>
                <a:buChar char="•"/>
              </a:pPr>
              <a:r>
                <a:rPr lang="en-GB" dirty="0"/>
                <a:t>EPIC training provided an opportunity to reflect on a different approach to addressing Health &amp; Safety</a:t>
              </a:r>
            </a:p>
            <a:p>
              <a:pPr marL="742950" lvl="1" indent="-285750">
                <a:buFont typeface="Arial" panose="020B0604020202020204" pitchFamily="34" charset="0"/>
                <a:buChar char="•"/>
              </a:pPr>
              <a:r>
                <a:rPr lang="en-GB" dirty="0"/>
                <a:t>One site independent plant checks were useful but not everyone agreed with the findings</a:t>
              </a:r>
            </a:p>
            <a:p>
              <a:pPr lvl="0"/>
              <a:r>
                <a:rPr lang="en-GB" sz="2000" dirty="0"/>
                <a:t>Negatives</a:t>
              </a:r>
            </a:p>
            <a:p>
              <a:pPr marL="742950" lvl="1" indent="-285750">
                <a:spcAft>
                  <a:spcPts val="600"/>
                </a:spcAft>
                <a:buFont typeface="Arial" panose="020B0604020202020204" pitchFamily="34" charset="0"/>
                <a:buChar char="•"/>
              </a:pPr>
              <a:r>
                <a:rPr lang="en-GB" dirty="0">
                  <a:cs typeface="Arial" panose="020B0604020202020204" pitchFamily="34" charset="0"/>
                </a:rPr>
                <a:t>Re-writing method statements , etc into Perfect Circles format added work and created confusion to the workforce</a:t>
              </a:r>
            </a:p>
            <a:p>
              <a:pPr marL="742950" lvl="1" indent="-285750">
                <a:spcAft>
                  <a:spcPts val="600"/>
                </a:spcAft>
                <a:buFont typeface="Arial" panose="020B0604020202020204" pitchFamily="34" charset="0"/>
                <a:buChar char="•"/>
              </a:pPr>
              <a:r>
                <a:rPr lang="en-GB" dirty="0">
                  <a:cs typeface="Arial" panose="020B0604020202020204" pitchFamily="34" charset="0"/>
                </a:rPr>
                <a:t>Phase one and two – Perfect Circle struggled with the role of PC in site setup, articulating expectations and their teams were learning on the job</a:t>
              </a:r>
            </a:p>
            <a:p>
              <a:pPr marL="742950" lvl="1" indent="-285750">
                <a:spcAft>
                  <a:spcPts val="600"/>
                </a:spcAft>
                <a:buFont typeface="Arial" panose="020B0604020202020204" pitchFamily="34" charset="0"/>
                <a:buChar char="•"/>
              </a:pPr>
              <a:r>
                <a:rPr lang="en-GB" dirty="0">
                  <a:cs typeface="Arial" panose="020B0604020202020204" pitchFamily="34" charset="0"/>
                </a:rPr>
                <a:t>Design information was not always detailed enough or timely </a:t>
              </a:r>
            </a:p>
            <a:p>
              <a:pPr marL="742950" lvl="1" indent="-285750">
                <a:spcAft>
                  <a:spcPts val="600"/>
                </a:spcAft>
                <a:buFont typeface="Arial" panose="020B0604020202020204" pitchFamily="34" charset="0"/>
                <a:buChar char="•"/>
              </a:pPr>
              <a:endParaRPr lang="en-GB" sz="1600" dirty="0">
                <a:cs typeface="Arial" panose="020B0604020202020204" pitchFamily="34" charset="0"/>
              </a:endParaRPr>
            </a:p>
          </p:txBody>
        </p:sp>
      </p:grpSp>
      <p:sp>
        <p:nvSpPr>
          <p:cNvPr id="11" name="Flowchart: Punched Tape 10">
            <a:extLst>
              <a:ext uri="{FF2B5EF4-FFF2-40B4-BE49-F238E27FC236}">
                <a16:creationId xmlns:a16="http://schemas.microsoft.com/office/drawing/2014/main" id="{29F1BFB6-AED6-4EFB-839E-46C178918632}"/>
              </a:ext>
            </a:extLst>
          </p:cNvPr>
          <p:cNvSpPr/>
          <p:nvPr/>
        </p:nvSpPr>
        <p:spPr>
          <a:xfrm>
            <a:off x="183978" y="82495"/>
            <a:ext cx="11682938" cy="968900"/>
          </a:xfrm>
          <a:prstGeom prst="flowChartPunchedTape">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831D11D-A0DF-470A-8041-FBFB2B0E591E}"/>
              </a:ext>
            </a:extLst>
          </p:cNvPr>
          <p:cNvSpPr txBox="1">
            <a:spLocks/>
          </p:cNvSpPr>
          <p:nvPr/>
        </p:nvSpPr>
        <p:spPr>
          <a:xfrm>
            <a:off x="224604" y="135805"/>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dirty="0">
                <a:solidFill>
                  <a:schemeClr val="bg1"/>
                </a:solidFill>
              </a:rPr>
              <a:t>Lower Thames Crossing (LTC) </a:t>
            </a:r>
            <a:endParaRPr lang="en-GB" b="0" dirty="0">
              <a:solidFill>
                <a:schemeClr val="bg1"/>
              </a:solidFill>
            </a:endParaRPr>
          </a:p>
        </p:txBody>
      </p:sp>
    </p:spTree>
    <p:extLst>
      <p:ext uri="{BB962C8B-B14F-4D97-AF65-F5344CB8AC3E}">
        <p14:creationId xmlns:p14="http://schemas.microsoft.com/office/powerpoint/2010/main" val="235470770"/>
      </p:ext>
    </p:extLst>
  </p:cSld>
  <p:clrMapOvr>
    <a:masterClrMapping/>
  </p:clrMapOvr>
  <p:transition spd="slow">
    <p:wipe dir="r"/>
  </p:transition>
</p:sld>
</file>

<file path=ppt/theme/theme1.xml><?xml version="1.0" encoding="utf-8"?>
<a:theme xmlns:a="http://schemas.openxmlformats.org/drawingml/2006/main" name="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619153B053F84A9345CD4FA4621748" ma:contentTypeVersion="12" ma:contentTypeDescription="Create a new document." ma:contentTypeScope="" ma:versionID="64407180862d88b5b99049b5e5a31710">
  <xsd:schema xmlns:xsd="http://www.w3.org/2001/XMLSchema" xmlns:xs="http://www.w3.org/2001/XMLSchema" xmlns:p="http://schemas.microsoft.com/office/2006/metadata/properties" xmlns:ns3="2a6997bb-fca1-4305-bb7b-f972617654cc" xmlns:ns4="d0ce20c9-e059-4793-9ec8-18a3892f6b13" targetNamespace="http://schemas.microsoft.com/office/2006/metadata/properties" ma:root="true" ma:fieldsID="fa0649bbfe99966602700babcfa21d88" ns3:_="" ns4:_="">
    <xsd:import namespace="2a6997bb-fca1-4305-bb7b-f972617654cc"/>
    <xsd:import namespace="d0ce20c9-e059-4793-9ec8-18a3892f6b1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997bb-fca1-4305-bb7b-f972617654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e20c9-e059-4793-9ec8-18a3892f6b1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16C7D1-4FA6-4B6C-B2F5-4B7D1E854022}">
  <ds:schemaRefs>
    <ds:schemaRef ds:uri="http://schemas.microsoft.com/sharepoint/v3/contenttype/forms"/>
  </ds:schemaRefs>
</ds:datastoreItem>
</file>

<file path=customXml/itemProps2.xml><?xml version="1.0" encoding="utf-8"?>
<ds:datastoreItem xmlns:ds="http://schemas.openxmlformats.org/officeDocument/2006/customXml" ds:itemID="{0ED6B004-DB1E-4BF6-A352-17BDDE153783}">
  <ds:schemaRefs>
    <ds:schemaRef ds:uri="http://schemas.openxmlformats.org/package/2006/metadata/core-properties"/>
    <ds:schemaRef ds:uri="http://purl.org/dc/elements/1.1/"/>
    <ds:schemaRef ds:uri="2a6997bb-fca1-4305-bb7b-f972617654cc"/>
    <ds:schemaRef ds:uri="http://schemas.microsoft.com/office/2006/metadata/properties"/>
    <ds:schemaRef ds:uri="http://purl.org/dc/terms/"/>
    <ds:schemaRef ds:uri="http://schemas.microsoft.com/office/infopath/2007/PartnerControls"/>
    <ds:schemaRef ds:uri="http://schemas.microsoft.com/office/2006/documentManagement/types"/>
    <ds:schemaRef ds:uri="d0ce20c9-e059-4793-9ec8-18a3892f6b13"/>
    <ds:schemaRef ds:uri="http://www.w3.org/XML/1998/namespace"/>
    <ds:schemaRef ds:uri="http://purl.org/dc/dcmitype/"/>
  </ds:schemaRefs>
</ds:datastoreItem>
</file>

<file path=customXml/itemProps3.xml><?xml version="1.0" encoding="utf-8"?>
<ds:datastoreItem xmlns:ds="http://schemas.openxmlformats.org/officeDocument/2006/customXml" ds:itemID="{0823AE1F-5A44-495C-AD1E-26C6027A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6997bb-fca1-4305-bb7b-f972617654cc"/>
    <ds:schemaRef ds:uri="d0ce20c9-e059-4793-9ec8-18a3892f6b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31928</TotalTime>
  <Words>963</Words>
  <Application>Microsoft Office PowerPoint</Application>
  <PresentationFormat>Widescreen</PresentationFormat>
  <Paragraphs>88</Paragraphs>
  <Slides>11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SLC 2018 template</vt:lpstr>
      <vt:lpstr>Ground Investigation Framework Activities</vt:lpstr>
      <vt:lpstr>Content</vt:lpstr>
      <vt:lpstr>Overview</vt:lpstr>
      <vt:lpstr>Areas of focus - engagement</vt:lpstr>
      <vt:lpstr>PowerPoint Presentation</vt:lpstr>
      <vt:lpstr>A 66 – contract let to Amey Consulting &amp; (RSK) Structural Soils</vt:lpstr>
      <vt:lpstr>A27 East Arundel</vt:lpstr>
      <vt:lpstr>Lower Thames Crossing (LTC)</vt:lpstr>
      <vt:lpstr>PowerPoint Presentation</vt:lpstr>
      <vt:lpstr>RPS - update</vt:lpstr>
      <vt:lpstr>RPS – HE GI Framework Contractor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Scott</dc:creator>
  <cp:lastModifiedBy>Potter, Doug</cp:lastModifiedBy>
  <cp:revision>427</cp:revision>
  <dcterms:created xsi:type="dcterms:W3CDTF">2018-05-18T12:46:23Z</dcterms:created>
  <dcterms:modified xsi:type="dcterms:W3CDTF">2021-05-19T11:24:43Z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0x010100B8619153B053F84A9345CD4FA4621748</vt:lpwstr>
  </property>
</Properties>
</file>