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307" r:id="rId2"/>
    <p:sldId id="308" r:id="rId3"/>
    <p:sldId id="309" r:id="rId4"/>
    <p:sldId id="310" r:id="rId5"/>
    <p:sldId id="311" r:id="rId6"/>
  </p:sldIdLst>
  <p:sldSz cx="12192000" cy="6858000"/>
  <p:notesSz cx="6810375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15" userDrawn="1">
          <p15:clr>
            <a:srgbClr val="A4A3A4"/>
          </p15:clr>
        </p15:guide>
        <p15:guide id="4" pos="726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ss, Teresa" initials="MT" lastIdx="1" clrIdx="0">
    <p:extLst>
      <p:ext uri="{19B8F6BF-5375-455C-9EA6-DF929625EA0E}">
        <p15:presenceInfo xmlns:p15="http://schemas.microsoft.com/office/powerpoint/2012/main" userId="S-1-5-21-1105808109-960391626-1282477107-1439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E5F"/>
    <a:srgbClr val="4A4A4A"/>
    <a:srgbClr val="008BCB"/>
    <a:srgbClr val="009FD7"/>
    <a:srgbClr val="CB26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6" autoAdjust="0"/>
    <p:restoredTop sz="96239" autoAdjust="0"/>
  </p:normalViewPr>
  <p:slideViewPr>
    <p:cSldViewPr snapToGrid="0" showGuides="1">
      <p:cViewPr varScale="1">
        <p:scale>
          <a:sx n="122" d="100"/>
          <a:sy n="122" d="100"/>
        </p:scale>
        <p:origin x="96" y="282"/>
      </p:cViewPr>
      <p:guideLst>
        <p:guide orient="horz" pos="2160"/>
        <p:guide pos="3840"/>
        <p:guide pos="415"/>
        <p:guide pos="72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F92CB-7B22-4B19-8043-C7DC223868FC}" type="datetimeFigureOut">
              <a:rPr lang="en-GB" smtClean="0"/>
              <a:t>18/01/2021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4835"/>
            <a:ext cx="544830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44B73D-144E-4479-B300-F3AE3BB680C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7317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rgbClr val="009F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743EC78-88E8-451A-854F-761A6A1D0151}"/>
              </a:ext>
            </a:extLst>
          </p:cNvPr>
          <p:cNvSpPr/>
          <p:nvPr userDrawn="1"/>
        </p:nvSpPr>
        <p:spPr>
          <a:xfrm>
            <a:off x="4" y="0"/>
            <a:ext cx="9078065" cy="4430812"/>
          </a:xfrm>
          <a:custGeom>
            <a:avLst/>
            <a:gdLst>
              <a:gd name="connsiteX0" fmla="*/ 0 w 9078065"/>
              <a:gd name="connsiteY0" fmla="*/ 0 h 4430812"/>
              <a:gd name="connsiteX1" fmla="*/ 9078065 w 9078065"/>
              <a:gd name="connsiteY1" fmla="*/ 0 h 4430812"/>
              <a:gd name="connsiteX2" fmla="*/ 8614924 w 9078065"/>
              <a:gd name="connsiteY2" fmla="*/ 3393971 h 4430812"/>
              <a:gd name="connsiteX3" fmla="*/ 0 w 9078065"/>
              <a:gd name="connsiteY3" fmla="*/ 4430812 h 4430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78065" h="4430812">
                <a:moveTo>
                  <a:pt x="0" y="0"/>
                </a:moveTo>
                <a:lnTo>
                  <a:pt x="9078065" y="0"/>
                </a:lnTo>
                <a:lnTo>
                  <a:pt x="8614924" y="3393971"/>
                </a:lnTo>
                <a:lnTo>
                  <a:pt x="0" y="4430812"/>
                </a:lnTo>
                <a:close/>
              </a:path>
            </a:pathLst>
          </a:custGeom>
          <a:solidFill>
            <a:srgbClr val="008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1800" dirty="0"/>
              <a:t>           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F39166A-4ED9-47E3-A08F-F204B210E7B7}"/>
              </a:ext>
            </a:extLst>
          </p:cNvPr>
          <p:cNvSpPr/>
          <p:nvPr userDrawn="1"/>
        </p:nvSpPr>
        <p:spPr>
          <a:xfrm>
            <a:off x="0" y="-3445"/>
            <a:ext cx="12182984" cy="1633217"/>
          </a:xfrm>
          <a:custGeom>
            <a:avLst/>
            <a:gdLst>
              <a:gd name="connsiteX0" fmla="*/ 0 w 12182984"/>
              <a:gd name="connsiteY0" fmla="*/ 0 h 1633217"/>
              <a:gd name="connsiteX1" fmla="*/ 12182984 w 12182984"/>
              <a:gd name="connsiteY1" fmla="*/ 0 h 1633217"/>
              <a:gd name="connsiteX2" fmla="*/ 12182984 w 12182984"/>
              <a:gd name="connsiteY2" fmla="*/ 851811 h 1633217"/>
              <a:gd name="connsiteX3" fmla="*/ 0 w 12182984"/>
              <a:gd name="connsiteY3" fmla="*/ 1633217 h 163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82984" h="1633217">
                <a:moveTo>
                  <a:pt x="0" y="0"/>
                </a:moveTo>
                <a:lnTo>
                  <a:pt x="12182984" y="0"/>
                </a:lnTo>
                <a:lnTo>
                  <a:pt x="12182984" y="851811"/>
                </a:lnTo>
                <a:lnTo>
                  <a:pt x="0" y="163321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D73EC22-356F-46D4-8F83-97C16950632C}"/>
              </a:ext>
            </a:extLst>
          </p:cNvPr>
          <p:cNvSpPr/>
          <p:nvPr/>
        </p:nvSpPr>
        <p:spPr>
          <a:xfrm>
            <a:off x="8103039" y="2952212"/>
            <a:ext cx="4086532" cy="3905788"/>
          </a:xfrm>
          <a:custGeom>
            <a:avLst/>
            <a:gdLst>
              <a:gd name="connsiteX0" fmla="*/ 4079474 w 4086532"/>
              <a:gd name="connsiteY0" fmla="*/ 0 h 3905788"/>
              <a:gd name="connsiteX1" fmla="*/ 4086030 w 4086532"/>
              <a:gd name="connsiteY1" fmla="*/ 3694368 h 3905788"/>
              <a:gd name="connsiteX2" fmla="*/ 4086532 w 4086532"/>
              <a:gd name="connsiteY2" fmla="*/ 3905788 h 3905788"/>
              <a:gd name="connsiteX3" fmla="*/ 0 w 4086532"/>
              <a:gd name="connsiteY3" fmla="*/ 3905788 h 3905788"/>
              <a:gd name="connsiteX4" fmla="*/ 510083 w 4086532"/>
              <a:gd name="connsiteY4" fmla="*/ 443323 h 3905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6532" h="3905788">
                <a:moveTo>
                  <a:pt x="4079474" y="0"/>
                </a:moveTo>
                <a:cubicBezTo>
                  <a:pt x="4083337" y="1242406"/>
                  <a:pt x="4083845" y="2462912"/>
                  <a:pt x="4086030" y="3694368"/>
                </a:cubicBezTo>
                <a:lnTo>
                  <a:pt x="4086532" y="3905788"/>
                </a:lnTo>
                <a:lnTo>
                  <a:pt x="0" y="3905788"/>
                </a:lnTo>
                <a:lnTo>
                  <a:pt x="510083" y="443323"/>
                </a:lnTo>
                <a:close/>
              </a:path>
            </a:pathLst>
          </a:custGeom>
          <a:solidFill>
            <a:srgbClr val="5BB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180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562927" y="2007605"/>
            <a:ext cx="8505915" cy="1876362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3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your main        </a:t>
            </a:r>
            <a:br>
              <a:rPr lang="en-US" dirty="0"/>
            </a:br>
            <a:r>
              <a:rPr lang="en-US" dirty="0"/>
              <a:t>Keep text within the shape.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62927" y="4622539"/>
            <a:ext cx="8505915" cy="1395557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You can add sub-header</a:t>
            </a:r>
          </a:p>
          <a:p>
            <a:r>
              <a:rPr lang="en-US" dirty="0"/>
              <a:t>information here.</a:t>
            </a:r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24F8153-4C69-4DE2-80DA-9CA1D58862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0" t="15448" r="7590" b="15448"/>
          <a:stretch/>
        </p:blipFill>
        <p:spPr>
          <a:xfrm>
            <a:off x="319318" y="367292"/>
            <a:ext cx="2677791" cy="924208"/>
          </a:xfrm>
          <a:prstGeom prst="rect">
            <a:avLst/>
          </a:prstGeom>
        </p:spPr>
      </p:pic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D67894DC-124B-4273-99C9-5A16A90A4EAA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562929" y="6018096"/>
            <a:ext cx="851514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12 February 2019</a:t>
            </a:r>
          </a:p>
        </p:txBody>
      </p:sp>
      <p:pic>
        <p:nvPicPr>
          <p:cNvPr id="2050" name="Picture 2" descr="C:\Users\goodwc2\Desktop\HSAW Master Reversed White iden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625" y="5926782"/>
            <a:ext cx="1449420" cy="61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213917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3" y="1457934"/>
            <a:ext cx="11090275" cy="449201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05928524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0863" y="1457934"/>
            <a:ext cx="5292095" cy="449201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9042" y="1457934"/>
            <a:ext cx="5292095" cy="449201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4912958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720311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7364338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B2DFCE-F0CD-4680-825B-E531E78843D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959" y="5805916"/>
            <a:ext cx="2294438" cy="97200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0863" y="365126"/>
            <a:ext cx="11090275" cy="9423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3" y="1457934"/>
            <a:ext cx="11090275" cy="4477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026" name="Picture 2" descr="C:\Users\goodwc2\Desktop\HSAW Master RGB ident HR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85" y="5908414"/>
            <a:ext cx="1404666" cy="76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22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4" r:id="rId2"/>
    <p:sldLayoutId id="2147483676" r:id="rId3"/>
    <p:sldLayoutId id="2147483678" r:id="rId4"/>
    <p:sldLayoutId id="2147483679" r:id="rId5"/>
  </p:sldLayoutIdLst>
  <p:hf sldNum="0" hdr="0" ftr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2E5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55576" indent="-255576" algn="l" defTabSz="914354" rtl="0" eaLnBrk="1" latinLnBrk="0" hangingPunct="1">
        <a:lnSpc>
          <a:spcPct val="100000"/>
        </a:lnSpc>
        <a:spcBef>
          <a:spcPts val="1000"/>
        </a:spcBef>
        <a:buClr>
          <a:srgbClr val="008BCB"/>
        </a:buClr>
        <a:buFont typeface="Wingdings" panose="05000000000000000000" pitchFamily="2" charset="2"/>
        <a:buChar char="§"/>
        <a:defRPr sz="2400" kern="1200">
          <a:solidFill>
            <a:srgbClr val="4A4A4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25438" indent="-249226" algn="l" defTabSz="914354" rtl="0" eaLnBrk="1" latinLnBrk="0" hangingPunct="1">
        <a:lnSpc>
          <a:spcPct val="100000"/>
        </a:lnSpc>
        <a:spcBef>
          <a:spcPts val="500"/>
        </a:spcBef>
        <a:buClr>
          <a:srgbClr val="008BCB"/>
        </a:buClr>
        <a:buFont typeface="Arial" panose="020B0604020202020204" pitchFamily="34" charset="0"/>
        <a:buChar char="−"/>
        <a:defRPr sz="2000" kern="1200">
          <a:solidFill>
            <a:srgbClr val="4A4A4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90528" indent="-165092" algn="l" defTabSz="914354" rtl="0" eaLnBrk="1" latinLnBrk="0" hangingPunct="1">
        <a:lnSpc>
          <a:spcPct val="100000"/>
        </a:lnSpc>
        <a:spcBef>
          <a:spcPts val="500"/>
        </a:spcBef>
        <a:buClr>
          <a:srgbClr val="008BCB"/>
        </a:buClr>
        <a:buFont typeface="Arial" panose="020B0604020202020204" pitchFamily="34" charset="0"/>
        <a:buChar char="•"/>
        <a:defRPr sz="1800" kern="1200">
          <a:solidFill>
            <a:srgbClr val="4A4A4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28634" indent="-138107" algn="l" defTabSz="914354" rtl="0" eaLnBrk="1" latinLnBrk="0" hangingPunct="1">
        <a:lnSpc>
          <a:spcPct val="90000"/>
        </a:lnSpc>
        <a:spcBef>
          <a:spcPts val="500"/>
        </a:spcBef>
        <a:buClr>
          <a:srgbClr val="008BCB"/>
        </a:buClr>
        <a:buFont typeface="Arial" panose="020B0604020202020204" pitchFamily="34" charset="0"/>
        <a:buChar char="•"/>
        <a:defRPr sz="1600" kern="1200">
          <a:solidFill>
            <a:srgbClr val="4A4A4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982614" indent="-153980" algn="l" defTabSz="914354" rtl="0" eaLnBrk="1" latinLnBrk="0" hangingPunct="1">
        <a:lnSpc>
          <a:spcPct val="90000"/>
        </a:lnSpc>
        <a:spcBef>
          <a:spcPts val="500"/>
        </a:spcBef>
        <a:buClr>
          <a:srgbClr val="008BCB"/>
        </a:buClr>
        <a:buFont typeface="Arial" panose="020B0604020202020204" pitchFamily="34" charset="0"/>
        <a:buChar char="•"/>
        <a:defRPr sz="1600" kern="1200">
          <a:solidFill>
            <a:srgbClr val="4A4A4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4" orient="horz" pos="913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47" userDrawn="1">
          <p15:clr>
            <a:srgbClr val="F26B43"/>
          </p15:clr>
        </p15:guide>
        <p15:guide id="7" pos="733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BFFD5-3C16-4982-8768-F894A6614F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2927" y="2336359"/>
            <a:ext cx="6484521" cy="1876362"/>
          </a:xfrm>
        </p:spPr>
        <p:txBody>
          <a:bodyPr>
            <a:normAutofit/>
          </a:bodyPr>
          <a:lstStyle/>
          <a:p>
            <a:r>
              <a:rPr lang="en-GB" dirty="0">
                <a:latin typeface="Calibri" panose="020F0502020204030204" pitchFamily="34" charset="0"/>
                <a:cs typeface="Times New Roman" panose="02020603050405020304" pitchFamily="18" charset="0"/>
              </a:rPr>
              <a:t>Supply Chain Maturity Matrix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6FC9EB-158E-461E-83D8-0A1C25D66B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1800" dirty="0"/>
              <a:t>Author: Teresa Moss</a:t>
            </a:r>
          </a:p>
          <a:p>
            <a:r>
              <a:rPr lang="en-GB" sz="1800" dirty="0"/>
              <a:t>January 2021</a:t>
            </a:r>
          </a:p>
        </p:txBody>
      </p:sp>
    </p:spTree>
    <p:extLst>
      <p:ext uri="{BB962C8B-B14F-4D97-AF65-F5344CB8AC3E}">
        <p14:creationId xmlns:p14="http://schemas.microsoft.com/office/powerpoint/2010/main" val="1281969003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3984167-84D9-419C-B695-C08A096A1E8F}"/>
              </a:ext>
            </a:extLst>
          </p:cNvPr>
          <p:cNvSpPr/>
          <p:nvPr/>
        </p:nvSpPr>
        <p:spPr>
          <a:xfrm>
            <a:off x="658697" y="840432"/>
            <a:ext cx="9817014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latin typeface="Arial" panose="020B0604020202020204" pitchFamily="34" charset="0"/>
                <a:ea typeface="Calibri" panose="020F0502020204030204" pitchFamily="34" charset="0"/>
              </a:rPr>
              <a:t>Previous version 228 questions using an excel spreadsheet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latin typeface="Arial" panose="020B0604020202020204" pitchFamily="34" charset="0"/>
                <a:ea typeface="Calibri" panose="020F0502020204030204" pitchFamily="34" charset="0"/>
              </a:rPr>
              <a:t>Revised to 30 Questions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latin typeface="Arial" panose="020B0604020202020204" pitchFamily="34" charset="0"/>
                <a:ea typeface="Calibri" panose="020F0502020204030204" pitchFamily="34" charset="0"/>
              </a:rPr>
              <a:t>Aligned to Home Safe and Well focus areas / Hudson Parker Model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latin typeface="Arial" panose="020B0604020202020204" pitchFamily="34" charset="0"/>
                <a:ea typeface="Calibri" panose="020F0502020204030204" pitchFamily="34" charset="0"/>
              </a:rPr>
              <a:t>2 Beta tests carried out with supply chain members – feedback incorporated into new version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latin typeface="Arial" panose="020B0604020202020204" pitchFamily="34" charset="0"/>
                <a:ea typeface="Calibri" panose="020F0502020204030204" pitchFamily="34" charset="0"/>
              </a:rPr>
              <a:t>New version is via Microsoft forms 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latin typeface="Arial" panose="020B0604020202020204" pitchFamily="34" charset="0"/>
                <a:ea typeface="Calibri" panose="020F0502020204030204" pitchFamily="34" charset="0"/>
              </a:rPr>
              <a:t>Automatic Power BI Reporting (based on submission responses)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2200" dirty="0">
                <a:latin typeface="Arial" panose="020B0604020202020204" pitchFamily="34" charset="0"/>
                <a:ea typeface="Calibri" panose="020F0502020204030204" pitchFamily="34" charset="0"/>
              </a:rPr>
              <a:t>Provides overall rating based on submission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2200" dirty="0">
                <a:latin typeface="Arial" panose="020B0604020202020204" pitchFamily="34" charset="0"/>
                <a:ea typeface="Calibri" panose="020F0502020204030204" pitchFamily="34" charset="0"/>
              </a:rPr>
              <a:t>Areas for action plan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200" dirty="0">
                <a:latin typeface="Arial" panose="020B0604020202020204" pitchFamily="34" charset="0"/>
                <a:ea typeface="Calibri" panose="020F0502020204030204" pitchFamily="34" charset="0"/>
              </a:rPr>
              <a:t>Action Plan template created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5FBE2E-5F0D-4E98-99A5-CD59186A4586}"/>
              </a:ext>
            </a:extLst>
          </p:cNvPr>
          <p:cNvSpPr/>
          <p:nvPr/>
        </p:nvSpPr>
        <p:spPr>
          <a:xfrm>
            <a:off x="4967699" y="255657"/>
            <a:ext cx="14382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b="1" u="sng" dirty="0">
                <a:latin typeface="Arial" panose="020B0604020202020204" pitchFamily="34" charset="0"/>
                <a:ea typeface="Calibri" panose="020F0502020204030204" pitchFamily="34" charset="0"/>
              </a:rPr>
              <a:t>SCMM</a:t>
            </a:r>
            <a:endParaRPr lang="en-GB" sz="32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849431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1E3806-1E1F-4FBD-BE1B-644EEB71E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421" y="104327"/>
            <a:ext cx="10134438" cy="581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128919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EA63134-C27E-4336-B533-5EBD09133C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156" y="459900"/>
            <a:ext cx="9984758" cy="507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341817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6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7C9D3C0-4820-4611-8030-77A189D7F70E}"/>
              </a:ext>
            </a:extLst>
          </p:cNvPr>
          <p:cNvSpPr txBox="1"/>
          <p:nvPr/>
        </p:nvSpPr>
        <p:spPr>
          <a:xfrm>
            <a:off x="3045368" y="2043663"/>
            <a:ext cx="6105194" cy="20310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Next Steps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marL="342900" indent="-342900"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kern="120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Communication of new SCMM Plans and guidance</a:t>
            </a:r>
          </a:p>
          <a:p>
            <a:pPr marL="342900" indent="-342900"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kern="120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Go live February 2021</a:t>
            </a:r>
          </a:p>
        </p:txBody>
      </p:sp>
    </p:spTree>
    <p:extLst>
      <p:ext uri="{BB962C8B-B14F-4D97-AF65-F5344CB8AC3E}">
        <p14:creationId xmlns:p14="http://schemas.microsoft.com/office/powerpoint/2010/main" val="1093870962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SLC 2018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1867</TotalTime>
  <Words>96</Words>
  <Application>Microsoft Office PowerPoint</Application>
  <PresentationFormat>Widescreen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SLC 2018 template</vt:lpstr>
      <vt:lpstr>Supply Chain Maturity Matrix 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 Williams</dc:creator>
  <cp:lastModifiedBy>Potter, Doug</cp:lastModifiedBy>
  <cp:revision>253</cp:revision>
  <cp:lastPrinted>2019-09-13T07:32:01Z</cp:lastPrinted>
  <dcterms:created xsi:type="dcterms:W3CDTF">2018-05-18T12:46:23Z</dcterms:created>
  <dcterms:modified xsi:type="dcterms:W3CDTF">2021-01-18T13:19:50Z</dcterms:modified>
</cp:coreProperties>
</file>