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94" r:id="rId5"/>
    <p:sldId id="295" r:id="rId6"/>
    <p:sldId id="298" r:id="rId7"/>
    <p:sldId id="315" r:id="rId8"/>
    <p:sldId id="300" r:id="rId9"/>
    <p:sldId id="31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B"/>
    <a:srgbClr val="4A4A4A"/>
    <a:srgbClr val="009FD7"/>
    <a:srgbClr val="002E5F"/>
    <a:srgbClr val="CB2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045" autoAdjust="0"/>
  </p:normalViewPr>
  <p:slideViewPr>
    <p:cSldViewPr snapToGrid="0" showGuides="1">
      <p:cViewPr varScale="1">
        <p:scale>
          <a:sx n="51" d="100"/>
          <a:sy n="51" d="100"/>
        </p:scale>
        <p:origin x="916" y="48"/>
      </p:cViewPr>
      <p:guideLst>
        <p:guide orient="horz" pos="2160"/>
        <p:guide pos="3840"/>
        <p:guide pos="415"/>
        <p:guide pos="7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92CB-7B22-4B19-8043-C7DC223868F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B73D-144E-4479-B300-F3AE3BB68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5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76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4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517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714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2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43EC78-88E8-451A-854F-761A6A1D0151}"/>
              </a:ext>
            </a:extLst>
          </p:cNvPr>
          <p:cNvSpPr/>
          <p:nvPr userDrawn="1"/>
        </p:nvSpPr>
        <p:spPr>
          <a:xfrm>
            <a:off x="4" y="0"/>
            <a:ext cx="9078065" cy="4430812"/>
          </a:xfrm>
          <a:custGeom>
            <a:avLst/>
            <a:gdLst>
              <a:gd name="connsiteX0" fmla="*/ 0 w 9078065"/>
              <a:gd name="connsiteY0" fmla="*/ 0 h 4430812"/>
              <a:gd name="connsiteX1" fmla="*/ 9078065 w 9078065"/>
              <a:gd name="connsiteY1" fmla="*/ 0 h 4430812"/>
              <a:gd name="connsiteX2" fmla="*/ 8614924 w 9078065"/>
              <a:gd name="connsiteY2" fmla="*/ 3393971 h 4430812"/>
              <a:gd name="connsiteX3" fmla="*/ 0 w 9078065"/>
              <a:gd name="connsiteY3" fmla="*/ 4430812 h 4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8065" h="4430812">
                <a:moveTo>
                  <a:pt x="0" y="0"/>
                </a:moveTo>
                <a:lnTo>
                  <a:pt x="9078065" y="0"/>
                </a:lnTo>
                <a:lnTo>
                  <a:pt x="8614924" y="3393971"/>
                </a:lnTo>
                <a:lnTo>
                  <a:pt x="0" y="4430812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         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39166A-4ED9-47E3-A08F-F204B210E7B7}"/>
              </a:ext>
            </a:extLst>
          </p:cNvPr>
          <p:cNvSpPr/>
          <p:nvPr userDrawn="1"/>
        </p:nvSpPr>
        <p:spPr>
          <a:xfrm>
            <a:off x="0" y="-3445"/>
            <a:ext cx="12182984" cy="1633217"/>
          </a:xfrm>
          <a:custGeom>
            <a:avLst/>
            <a:gdLst>
              <a:gd name="connsiteX0" fmla="*/ 0 w 12182984"/>
              <a:gd name="connsiteY0" fmla="*/ 0 h 1633217"/>
              <a:gd name="connsiteX1" fmla="*/ 12182984 w 12182984"/>
              <a:gd name="connsiteY1" fmla="*/ 0 h 1633217"/>
              <a:gd name="connsiteX2" fmla="*/ 12182984 w 12182984"/>
              <a:gd name="connsiteY2" fmla="*/ 851811 h 1633217"/>
              <a:gd name="connsiteX3" fmla="*/ 0 w 12182984"/>
              <a:gd name="connsiteY3" fmla="*/ 1633217 h 16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984" h="1633217">
                <a:moveTo>
                  <a:pt x="0" y="0"/>
                </a:moveTo>
                <a:lnTo>
                  <a:pt x="12182984" y="0"/>
                </a:lnTo>
                <a:lnTo>
                  <a:pt x="12182984" y="851811"/>
                </a:lnTo>
                <a:lnTo>
                  <a:pt x="0" y="163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D73EC22-356F-46D4-8F83-97C16950632C}"/>
              </a:ext>
            </a:extLst>
          </p:cNvPr>
          <p:cNvSpPr/>
          <p:nvPr/>
        </p:nvSpPr>
        <p:spPr>
          <a:xfrm>
            <a:off x="8103039" y="2952212"/>
            <a:ext cx="4086532" cy="3905788"/>
          </a:xfrm>
          <a:custGeom>
            <a:avLst/>
            <a:gdLst>
              <a:gd name="connsiteX0" fmla="*/ 4079474 w 4086532"/>
              <a:gd name="connsiteY0" fmla="*/ 0 h 3905788"/>
              <a:gd name="connsiteX1" fmla="*/ 4086030 w 4086532"/>
              <a:gd name="connsiteY1" fmla="*/ 3694368 h 3905788"/>
              <a:gd name="connsiteX2" fmla="*/ 4086532 w 4086532"/>
              <a:gd name="connsiteY2" fmla="*/ 3905788 h 3905788"/>
              <a:gd name="connsiteX3" fmla="*/ 0 w 4086532"/>
              <a:gd name="connsiteY3" fmla="*/ 3905788 h 3905788"/>
              <a:gd name="connsiteX4" fmla="*/ 510083 w 4086532"/>
              <a:gd name="connsiteY4" fmla="*/ 443323 h 3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532" h="3905788">
                <a:moveTo>
                  <a:pt x="4079474" y="0"/>
                </a:moveTo>
                <a:cubicBezTo>
                  <a:pt x="4083337" y="1242406"/>
                  <a:pt x="4083845" y="2462912"/>
                  <a:pt x="4086030" y="3694368"/>
                </a:cubicBezTo>
                <a:lnTo>
                  <a:pt x="4086532" y="3905788"/>
                </a:lnTo>
                <a:lnTo>
                  <a:pt x="0" y="3905788"/>
                </a:lnTo>
                <a:lnTo>
                  <a:pt x="510083" y="443323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62927" y="2007605"/>
            <a:ext cx="8505915" cy="1876362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       </a:t>
            </a:r>
            <a:br>
              <a:rPr lang="en-US" dirty="0"/>
            </a:br>
            <a:r>
              <a:rPr lang="en-US" dirty="0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2927" y="4622539"/>
            <a:ext cx="8505915" cy="139555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You can add sub-header</a:t>
            </a:r>
          </a:p>
          <a:p>
            <a:r>
              <a:rPr lang="en-US" dirty="0"/>
              <a:t>information here.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4F8153-4C69-4DE2-80DA-9CA1D58862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15448" r="7590" b="15448"/>
          <a:stretch/>
        </p:blipFill>
        <p:spPr>
          <a:xfrm>
            <a:off x="319318" y="367292"/>
            <a:ext cx="2677791" cy="924208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62929" y="6018096"/>
            <a:ext cx="85151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11th 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213917"/>
      </p:ext>
    </p:extLst>
  </p:cSld>
  <p:clrMapOvr>
    <a:masterClrMapping/>
  </p:clrMapOvr>
  <p:transition spd="slow"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5928524"/>
      </p:ext>
    </p:extLst>
  </p:cSld>
  <p:clrMapOvr>
    <a:masterClrMapping/>
  </p:clrMapOvr>
  <p:transition spd="slow" advClick="0" advTm="2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4912958"/>
      </p:ext>
    </p:extLst>
  </p:cSld>
  <p:clrMapOvr>
    <a:masterClrMapping/>
  </p:clrMapOvr>
  <p:transition spd="slow" advClick="0" advTm="2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20311"/>
      </p:ext>
    </p:extLst>
  </p:cSld>
  <p:clrMapOvr>
    <a:masterClrMapping/>
  </p:clrMapOvr>
  <p:transition spd="slow" advClick="0" advTm="2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364338"/>
      </p:ext>
    </p:extLst>
  </p:cSld>
  <p:clrMapOvr>
    <a:masterClrMapping/>
  </p:clrMapOvr>
  <p:transition spd="slow" advClick="0" advTm="2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2DFCE-F0CD-4680-825B-E531E78843D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59" y="5805916"/>
            <a:ext cx="2294438" cy="9720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122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6" r:id="rId3"/>
    <p:sldLayoutId id="2147483678" r:id="rId4"/>
    <p:sldLayoutId id="2147483679" r:id="rId5"/>
  </p:sldLayoutIdLst>
  <p:transition spd="slow" advClick="0" advTm="2000">
    <p:wipe dir="r"/>
  </p:transition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47" userDrawn="1">
          <p15:clr>
            <a:srgbClr val="F26B43"/>
          </p15:clr>
        </p15:guide>
        <p15:guide id="7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png@01D8024A.388B2C30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7" y="2007605"/>
            <a:ext cx="9403194" cy="1876362"/>
          </a:xfrm>
        </p:spPr>
        <p:txBody>
          <a:bodyPr/>
          <a:lstStyle/>
          <a:p>
            <a:r>
              <a:rPr lang="en-GB" sz="3600" dirty="0"/>
              <a:t>Principal Designer Working Group</a:t>
            </a:r>
            <a:br>
              <a:rPr lang="en-GB" sz="3600" dirty="0"/>
            </a:br>
            <a:r>
              <a:rPr lang="en-GB" sz="2400" dirty="0"/>
              <a:t>Event No 26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983" y="4622539"/>
            <a:ext cx="11536018" cy="1395557"/>
          </a:xfrm>
        </p:spPr>
        <p:txBody>
          <a:bodyPr/>
          <a:lstStyle/>
          <a:p>
            <a:r>
              <a:rPr lang="en-GB" sz="3600" dirty="0"/>
              <a:t>Health and Safety Files Digital Development</a:t>
            </a:r>
          </a:p>
          <a:p>
            <a:r>
              <a:rPr lang="en-GB" sz="3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Mark Lamport, Arcadis</a:t>
            </a:r>
            <a:endParaRPr lang="en-GB" sz="3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983" y="6018096"/>
            <a:ext cx="8422086" cy="365125"/>
          </a:xfrm>
        </p:spPr>
        <p:txBody>
          <a:bodyPr/>
          <a:lstStyle/>
          <a:p>
            <a:r>
              <a:rPr lang="en-GB" dirty="0"/>
              <a:t>31</a:t>
            </a:r>
            <a:r>
              <a:rPr lang="en-GB" baseline="30000" dirty="0"/>
              <a:t>st</a:t>
            </a:r>
            <a:r>
              <a:rPr lang="en-GB" dirty="0"/>
              <a:t> March 2022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95842"/>
      </p:ext>
    </p:extLst>
  </p:cSld>
  <p:clrMapOvr>
    <a:masterClrMapping/>
  </p:clrMapOvr>
  <p:transition spd="slow" advClick="0" advTm="6418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9403194" cy="3125151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Task and Finish Group Kick-Off Meeting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1"/>
            <a:ext cx="11629073" cy="373209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Task and Finish Group Kick-off Meeting held on 18/1/2022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/>
              <a:t>Next meeting to be held in April 2022 - date TBC</a:t>
            </a:r>
          </a:p>
        </p:txBody>
      </p:sp>
    </p:spTree>
    <p:extLst>
      <p:ext uri="{BB962C8B-B14F-4D97-AF65-F5344CB8AC3E}">
        <p14:creationId xmlns:p14="http://schemas.microsoft.com/office/powerpoint/2010/main" val="661986332"/>
      </p:ext>
    </p:extLst>
  </p:cSld>
  <p:clrMapOvr>
    <a:masterClrMapping/>
  </p:clrMapOvr>
  <p:transition spd="slow" advClick="0" advTm="6418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Task and Finish Group Team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1"/>
            <a:ext cx="11629073" cy="431000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Mark Lamport – Arcadis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Doug Potter - Arcadis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Natalie Mansell - Atkins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 Bowes – Atkins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David Owens – WSP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 Butcher – Jacobs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Richard Wilson – National Highways, PDWG Chair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Kevin Clague - National Highways, Asset Needs Manager - Operations NW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Darren Allen – </a:t>
            </a:r>
            <a:r>
              <a:rPr lang="en-GB" sz="2400" dirty="0" err="1"/>
              <a:t>Telent</a:t>
            </a:r>
            <a:endParaRPr lang="en-GB" sz="2400" dirty="0"/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Jon Horrill – WSP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en-GB" sz="2400" dirty="0"/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400" dirty="0"/>
              <a:t>Jason Glasson (National Highways,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Head of Asset Management ) </a:t>
            </a:r>
            <a:r>
              <a:rPr lang="en-GB" sz="2400" dirty="0"/>
              <a:t>to be invited to the next meeting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054645829"/>
      </p:ext>
    </p:extLst>
  </p:cSld>
  <p:clrMapOvr>
    <a:masterClrMapping/>
  </p:clrMapOvr>
  <p:transition spd="slow" advClick="0" advTm="6418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National Highways CDM Standard H&amp;S File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0"/>
            <a:ext cx="11629073" cy="3965713"/>
          </a:xfrm>
        </p:spPr>
        <p:txBody>
          <a:bodyPr>
            <a:normAutofit/>
          </a:bodyPr>
          <a:lstStyle/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  <a:p>
            <a:endParaRPr lang="en-GB" sz="3000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007D0C8-D93C-4711-B37B-5FDA95153154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04" y="2311316"/>
            <a:ext cx="8812523" cy="3889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487924"/>
      </p:ext>
    </p:extLst>
  </p:cSld>
  <p:clrMapOvr>
    <a:masterClrMapping/>
  </p:clrMapOvr>
  <p:transition spd="slow" advClick="0" advTm="6418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Current Actions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0"/>
            <a:ext cx="11629073" cy="4419599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Asset Information - H&amp;S Improvement in Data Management Steering Group (last meeting on 22/3/2022) working on alignment of PCF products with new CDM Standards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H&amp;S File Template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Civils Maintenance (AD/MAC/ASC) Handover Document and Certificate (Stage 6) PCF product needs to be brought into alignment with the new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H&amp;S File Template (Stage 2 product)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IAN 105/08 likely to be withdrawn and not replaced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tional Highways BC to be modified to reflect 7 volume handover asset data structure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Rationalisation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of National Highways MP BC structure (?10 volume or 12 volume) with 7 volume structure in H&amp;S File template</a:t>
            </a:r>
            <a:endParaRPr lang="en-US" sz="2000" dirty="0">
              <a:ea typeface="Calibri" panose="020F0502020204030204" pitchFamily="34" charset="0"/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Terms of Reference (Scope, Objectives, </a:t>
            </a:r>
            <a:r>
              <a:rPr lang="en-GB" sz="2000" dirty="0">
                <a:ea typeface="Calibri" panose="020F0502020204030204" pitchFamily="34" charset="0"/>
              </a:rPr>
              <a:t>O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utputs and </a:t>
            </a:r>
            <a:r>
              <a:rPr lang="en-GB" sz="2000" dirty="0">
                <a:ea typeface="Calibri" panose="020F0502020204030204" pitchFamily="34" charset="0"/>
              </a:rPr>
              <a:t>T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imescale) for T&amp;F Group is being developed for discussion and agreement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Interface with BIM 4 Health &amp; Safety Working Group led by Andrew Rouse and Gordon Crick looking at </a:t>
            </a:r>
            <a:r>
              <a:rPr lang="en-US" sz="2000" dirty="0"/>
              <a:t>integration of H&amp;S into BIM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397298305"/>
      </p:ext>
    </p:extLst>
  </p:cSld>
  <p:clrMapOvr>
    <a:masterClrMapping/>
  </p:clrMapOvr>
  <p:transition spd="slow" advClick="0" advTm="6418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14" y="1605874"/>
            <a:ext cx="11383908" cy="4645839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Future Actions</a:t>
            </a:r>
            <a:br>
              <a:rPr lang="en-GB" sz="2800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00" y="80325"/>
            <a:ext cx="2791927" cy="1351685"/>
          </a:xfrm>
          <a:prstGeom prst="rect">
            <a:avLst/>
          </a:prstGeom>
        </p:spPr>
      </p:pic>
      <p:sp>
        <p:nvSpPr>
          <p:cNvPr id="22" name="Rectangle 19">
            <a:extLst>
              <a:ext uri="{FF2B5EF4-FFF2-40B4-BE49-F238E27FC236}">
                <a16:creationId xmlns:a16="http://schemas.microsoft.com/office/drawing/2014/main" id="{34F94BF7-D656-4316-A6B3-D25135DA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2933097D-1DBF-4235-9CF0-200B72DA2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40C7C1C-BBF5-4CF9-8943-52FEE9CF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927" y="2286000"/>
            <a:ext cx="11629073" cy="4419599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Establish which other National Highways groups are working on H&amp;S File digitalisation, what have they done already, how can our T&amp;F Group interface with/support them?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Establish what PDWG member organisations are already doing on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H&amp;S File digitalisation?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Establish end-user requirements:</a:t>
            </a:r>
          </a:p>
          <a:p>
            <a:pPr marL="914376" lvl="2" indent="-4572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What information do Principal Contractors and O&amp;M organisations need from the H&amp;S File?</a:t>
            </a:r>
          </a:p>
          <a:p>
            <a:pPr marL="914376" lvl="2" indent="-4572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 what format?</a:t>
            </a:r>
          </a:p>
          <a:p>
            <a:pPr marL="914376" lvl="2" indent="-4572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On what platform - GIS, BIM?</a:t>
            </a:r>
          </a:p>
          <a:p>
            <a:pPr marL="342900" lvl="1" indent="-3429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What should the information flow process look like?</a:t>
            </a:r>
          </a:p>
          <a:p>
            <a:pPr marL="342900" lvl="1" indent="-3429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How do we ensure a consistent approach?</a:t>
            </a:r>
          </a:p>
          <a:p>
            <a:pPr marL="342900" lvl="1" indent="-3429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Ensure alignment with National Highways 5 Year Digital Transformation Plan </a:t>
            </a:r>
          </a:p>
          <a:p>
            <a:pPr marL="457200" lvl="1" indent="-457200" algn="l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022496102"/>
      </p:ext>
    </p:extLst>
  </p:cSld>
  <p:clrMapOvr>
    <a:masterClrMapping/>
  </p:clrMapOvr>
  <p:transition spd="slow" advClick="0" advTm="6418">
    <p:wipe dir="r"/>
  </p:transition>
</p:sld>
</file>

<file path=ppt/theme/theme1.xml><?xml version="1.0" encoding="utf-8"?>
<a:theme xmlns:a="http://schemas.openxmlformats.org/drawingml/2006/main" name="SLC 2018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56AEAE5F8ED47B0A9714D2A649856" ma:contentTypeVersion="12" ma:contentTypeDescription="Create a new document." ma:contentTypeScope="" ma:versionID="cf8dd5f6eed3d01149ff4d76d580163f">
  <xsd:schema xmlns:xsd="http://www.w3.org/2001/XMLSchema" xmlns:xs="http://www.w3.org/2001/XMLSchema" xmlns:p="http://schemas.microsoft.com/office/2006/metadata/properties" xmlns:ns3="02af8381-d0fd-4ee6-9afb-ed8bed606b7f" xmlns:ns4="6df83c54-67e6-4c7a-aebf-787bdcf9772a" targetNamespace="http://schemas.microsoft.com/office/2006/metadata/properties" ma:root="true" ma:fieldsID="cb70a346525965045cb52b7ffa593e30" ns3:_="" ns4:_="">
    <xsd:import namespace="02af8381-d0fd-4ee6-9afb-ed8bed606b7f"/>
    <xsd:import namespace="6df83c54-67e6-4c7a-aebf-787bdcf977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f8381-d0fd-4ee6-9afb-ed8bed606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83c54-67e6-4c7a-aebf-787bdcf97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20EC5D-2655-495F-BFF6-E86759C8D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f8381-d0fd-4ee6-9afb-ed8bed606b7f"/>
    <ds:schemaRef ds:uri="6df83c54-67e6-4c7a-aebf-787bdcf97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6DD717-D659-476C-BF9F-C5580019DC4D}">
  <ds:schemaRefs>
    <ds:schemaRef ds:uri="http://schemas.microsoft.com/office/2006/metadata/properties"/>
    <ds:schemaRef ds:uri="02af8381-d0fd-4ee6-9afb-ed8bed606b7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df83c54-67e6-4c7a-aebf-787bdcf9772a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4F6FAA-31E7-4FF7-B635-EA8DB2C906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437</Words>
  <Application>Microsoft Office PowerPoint</Application>
  <PresentationFormat>Widescreen</PresentationFormat>
  <Paragraphs>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SLC 2018 template</vt:lpstr>
      <vt:lpstr>Principal Designer Working Group Event No 26 </vt:lpstr>
      <vt:lpstr>Task and Finish Group Kick-Off Meeting </vt:lpstr>
      <vt:lpstr>Task and Finish Group Team </vt:lpstr>
      <vt:lpstr>National Highways CDM Standard H&amp;S File </vt:lpstr>
      <vt:lpstr>Current Actions </vt:lpstr>
      <vt:lpstr>Future Actions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 Working Group Event No 18</dc:title>
  <dc:creator>Avery, Dave</dc:creator>
  <cp:lastModifiedBy>Potter, Doug</cp:lastModifiedBy>
  <cp:revision>55</cp:revision>
  <dcterms:created xsi:type="dcterms:W3CDTF">2020-11-09T10:49:37Z</dcterms:created>
  <dcterms:modified xsi:type="dcterms:W3CDTF">2022-03-30T18:44:43Z</dcterms:modified>
</cp:coreProperties>
</file>