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71" r:id="rId5"/>
    <p:sldId id="290" r:id="rId6"/>
    <p:sldId id="277" r:id="rId7"/>
    <p:sldId id="289" r:id="rId8"/>
    <p:sldId id="29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pos="72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B"/>
    <a:srgbClr val="4A4A4A"/>
    <a:srgbClr val="009FD7"/>
    <a:srgbClr val="002E5F"/>
    <a:srgbClr val="CB2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90BD8-77CB-4015-9405-42E8C7E56B55}" v="26" dt="2021-05-19T19:44:43.0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045" autoAdjust="0"/>
  </p:normalViewPr>
  <p:slideViewPr>
    <p:cSldViewPr snapToGrid="0" showGuides="1">
      <p:cViewPr varScale="1">
        <p:scale>
          <a:sx n="74" d="100"/>
          <a:sy n="74" d="100"/>
        </p:scale>
        <p:origin x="43" y="62"/>
      </p:cViewPr>
      <p:guideLst>
        <p:guide orient="horz" pos="2160"/>
        <p:guide pos="3840"/>
        <p:guide pos="415"/>
        <p:guide pos="7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F92CB-7B22-4B19-8043-C7DC223868FC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4B73D-144E-4479-B300-F3AE3BB68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472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07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164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87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35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009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43EC78-88E8-451A-854F-761A6A1D0151}"/>
              </a:ext>
            </a:extLst>
          </p:cNvPr>
          <p:cNvSpPr/>
          <p:nvPr userDrawn="1"/>
        </p:nvSpPr>
        <p:spPr>
          <a:xfrm>
            <a:off x="4" y="0"/>
            <a:ext cx="9078065" cy="4430812"/>
          </a:xfrm>
          <a:custGeom>
            <a:avLst/>
            <a:gdLst>
              <a:gd name="connsiteX0" fmla="*/ 0 w 9078065"/>
              <a:gd name="connsiteY0" fmla="*/ 0 h 4430812"/>
              <a:gd name="connsiteX1" fmla="*/ 9078065 w 9078065"/>
              <a:gd name="connsiteY1" fmla="*/ 0 h 4430812"/>
              <a:gd name="connsiteX2" fmla="*/ 8614924 w 9078065"/>
              <a:gd name="connsiteY2" fmla="*/ 3393971 h 4430812"/>
              <a:gd name="connsiteX3" fmla="*/ 0 w 9078065"/>
              <a:gd name="connsiteY3" fmla="*/ 4430812 h 44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8065" h="4430812">
                <a:moveTo>
                  <a:pt x="0" y="0"/>
                </a:moveTo>
                <a:lnTo>
                  <a:pt x="9078065" y="0"/>
                </a:lnTo>
                <a:lnTo>
                  <a:pt x="8614924" y="3393971"/>
                </a:lnTo>
                <a:lnTo>
                  <a:pt x="0" y="4430812"/>
                </a:lnTo>
                <a:close/>
              </a:path>
            </a:pathLst>
          </a:custGeom>
          <a:solidFill>
            <a:srgbClr val="008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         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39166A-4ED9-47E3-A08F-F204B210E7B7}"/>
              </a:ext>
            </a:extLst>
          </p:cNvPr>
          <p:cNvSpPr/>
          <p:nvPr userDrawn="1"/>
        </p:nvSpPr>
        <p:spPr>
          <a:xfrm>
            <a:off x="0" y="-3445"/>
            <a:ext cx="12182984" cy="1633217"/>
          </a:xfrm>
          <a:custGeom>
            <a:avLst/>
            <a:gdLst>
              <a:gd name="connsiteX0" fmla="*/ 0 w 12182984"/>
              <a:gd name="connsiteY0" fmla="*/ 0 h 1633217"/>
              <a:gd name="connsiteX1" fmla="*/ 12182984 w 12182984"/>
              <a:gd name="connsiteY1" fmla="*/ 0 h 1633217"/>
              <a:gd name="connsiteX2" fmla="*/ 12182984 w 12182984"/>
              <a:gd name="connsiteY2" fmla="*/ 851811 h 1633217"/>
              <a:gd name="connsiteX3" fmla="*/ 0 w 12182984"/>
              <a:gd name="connsiteY3" fmla="*/ 1633217 h 16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2984" h="1633217">
                <a:moveTo>
                  <a:pt x="0" y="0"/>
                </a:moveTo>
                <a:lnTo>
                  <a:pt x="12182984" y="0"/>
                </a:lnTo>
                <a:lnTo>
                  <a:pt x="12182984" y="851811"/>
                </a:lnTo>
                <a:lnTo>
                  <a:pt x="0" y="16332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D73EC22-356F-46D4-8F83-97C16950632C}"/>
              </a:ext>
            </a:extLst>
          </p:cNvPr>
          <p:cNvSpPr/>
          <p:nvPr/>
        </p:nvSpPr>
        <p:spPr>
          <a:xfrm>
            <a:off x="8103039" y="2952212"/>
            <a:ext cx="4086532" cy="3905788"/>
          </a:xfrm>
          <a:custGeom>
            <a:avLst/>
            <a:gdLst>
              <a:gd name="connsiteX0" fmla="*/ 4079474 w 4086532"/>
              <a:gd name="connsiteY0" fmla="*/ 0 h 3905788"/>
              <a:gd name="connsiteX1" fmla="*/ 4086030 w 4086532"/>
              <a:gd name="connsiteY1" fmla="*/ 3694368 h 3905788"/>
              <a:gd name="connsiteX2" fmla="*/ 4086532 w 4086532"/>
              <a:gd name="connsiteY2" fmla="*/ 3905788 h 3905788"/>
              <a:gd name="connsiteX3" fmla="*/ 0 w 4086532"/>
              <a:gd name="connsiteY3" fmla="*/ 3905788 h 3905788"/>
              <a:gd name="connsiteX4" fmla="*/ 510083 w 4086532"/>
              <a:gd name="connsiteY4" fmla="*/ 443323 h 39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532" h="3905788">
                <a:moveTo>
                  <a:pt x="4079474" y="0"/>
                </a:moveTo>
                <a:cubicBezTo>
                  <a:pt x="4083337" y="1242406"/>
                  <a:pt x="4083845" y="2462912"/>
                  <a:pt x="4086030" y="3694368"/>
                </a:cubicBezTo>
                <a:lnTo>
                  <a:pt x="4086532" y="3905788"/>
                </a:lnTo>
                <a:lnTo>
                  <a:pt x="0" y="3905788"/>
                </a:lnTo>
                <a:lnTo>
                  <a:pt x="510083" y="443323"/>
                </a:lnTo>
                <a:close/>
              </a:path>
            </a:pathLst>
          </a:custGeom>
          <a:solidFill>
            <a:srgbClr val="5B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62927" y="2007605"/>
            <a:ext cx="8505915" cy="1876362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main        </a:t>
            </a:r>
            <a:br>
              <a:rPr lang="en-US" dirty="0"/>
            </a:br>
            <a:r>
              <a:rPr lang="en-US" dirty="0"/>
              <a:t>Keep text within the shape.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62927" y="4622539"/>
            <a:ext cx="8505915" cy="139555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You can add sub-header</a:t>
            </a:r>
          </a:p>
          <a:p>
            <a:r>
              <a:rPr lang="en-US" dirty="0"/>
              <a:t>information here.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24F8153-4C69-4DE2-80DA-9CA1D58862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" t="15448" r="7590" b="15448"/>
          <a:stretch/>
        </p:blipFill>
        <p:spPr>
          <a:xfrm>
            <a:off x="319318" y="367292"/>
            <a:ext cx="2677791" cy="924208"/>
          </a:xfrm>
          <a:prstGeom prst="rect">
            <a:avLst/>
          </a:prstGeom>
        </p:spPr>
      </p:pic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67894DC-124B-4273-99C9-5A16A90A4EA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562929" y="6018096"/>
            <a:ext cx="85151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11th 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213917"/>
      </p:ext>
    </p:extLst>
  </p:cSld>
  <p:clrMapOvr>
    <a:masterClrMapping/>
  </p:clrMapOvr>
  <p:transition spd="slow" advClick="0" advTm="2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1457934"/>
            <a:ext cx="1109027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05928524"/>
      </p:ext>
    </p:extLst>
  </p:cSld>
  <p:clrMapOvr>
    <a:masterClrMapping/>
  </p:clrMapOvr>
  <p:transition spd="slow" advClick="0" advTm="2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042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4912958"/>
      </p:ext>
    </p:extLst>
  </p:cSld>
  <p:clrMapOvr>
    <a:masterClrMapping/>
  </p:clrMapOvr>
  <p:transition spd="slow" advClick="0" advTm="2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20311"/>
      </p:ext>
    </p:extLst>
  </p:cSld>
  <p:clrMapOvr>
    <a:masterClrMapping/>
  </p:clrMapOvr>
  <p:transition spd="slow" advClick="0" advTm="2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364338"/>
      </p:ext>
    </p:extLst>
  </p:cSld>
  <p:clrMapOvr>
    <a:masterClrMapping/>
  </p:clrMapOvr>
  <p:transition spd="slow" advClick="0" advTm="2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B2DFCE-F0CD-4680-825B-E531E78843D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959" y="5805916"/>
            <a:ext cx="2294438" cy="9720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457934"/>
            <a:ext cx="11090275" cy="447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122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4" r:id="rId2"/>
    <p:sldLayoutId id="2147483676" r:id="rId3"/>
    <p:sldLayoutId id="2147483678" r:id="rId4"/>
    <p:sldLayoutId id="2147483679" r:id="rId5"/>
  </p:sldLayoutIdLst>
  <p:transition spd="slow" advClick="0" advTm="2000">
    <p:wipe dir="r"/>
  </p:transition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E5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5576" indent="-255576" algn="l" defTabSz="914354" rtl="0" eaLnBrk="1" latinLnBrk="0" hangingPunct="1">
        <a:lnSpc>
          <a:spcPct val="100000"/>
        </a:lnSpc>
        <a:spcBef>
          <a:spcPts val="1000"/>
        </a:spcBef>
        <a:buClr>
          <a:srgbClr val="008BCB"/>
        </a:buClr>
        <a:buFont typeface="Wingdings" panose="05000000000000000000" pitchFamily="2" charset="2"/>
        <a:buChar char="§"/>
        <a:defRPr sz="24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5438" indent="-249226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−"/>
        <a:defRPr sz="20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0528" indent="-165092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28634" indent="-138107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14" indent="-153980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47" userDrawn="1">
          <p15:clr>
            <a:srgbClr val="F26B43"/>
          </p15:clr>
        </p15:guide>
        <p15:guide id="7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7" y="2007605"/>
            <a:ext cx="9403194" cy="1876362"/>
          </a:xfrm>
        </p:spPr>
        <p:txBody>
          <a:bodyPr/>
          <a:lstStyle/>
          <a:p>
            <a:r>
              <a:rPr lang="en-GB" dirty="0"/>
              <a:t>Principal Designer Working Group</a:t>
            </a:r>
            <a:br>
              <a:rPr lang="en-GB" dirty="0"/>
            </a:br>
            <a:r>
              <a:rPr lang="en-GB" sz="2800" dirty="0"/>
              <a:t>Event No 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Health and Safety Files Digital Development</a:t>
            </a:r>
          </a:p>
          <a:p>
            <a:r>
              <a:rPr lang="en-GB" dirty="0"/>
              <a:t>Mark Lamport</a:t>
            </a:r>
            <a:r>
              <a:rPr lang="en-GB"/>
              <a:t>, Arcadis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11th November 2021</a:t>
            </a:r>
            <a:endParaRPr lang="en-GB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71702"/>
      </p:ext>
    </p:extLst>
  </p:cSld>
  <p:clrMapOvr>
    <a:masterClrMapping/>
  </p:clrMapOvr>
  <p:transition spd="slow" advClick="0" advTm="6418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9" y="1552639"/>
            <a:ext cx="8505915" cy="714312"/>
          </a:xfrm>
        </p:spPr>
        <p:txBody>
          <a:bodyPr>
            <a:normAutofit fontScale="90000"/>
          </a:bodyPr>
          <a:lstStyle/>
          <a:p>
            <a:r>
              <a:rPr lang="en-GB" sz="2200" dirty="0"/>
              <a:t>Steering Group Meetings</a:t>
            </a:r>
            <a:br>
              <a:rPr lang="en-GB" dirty="0"/>
            </a:br>
            <a:br>
              <a:rPr lang="en-GB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r>
              <a:rPr lang="en-GB" sz="2700" dirty="0"/>
              <a:t>  </a:t>
            </a:r>
            <a:br>
              <a:rPr lang="en-GB" sz="2700" dirty="0"/>
            </a:br>
            <a:br>
              <a:rPr lang="en-GB" sz="2400" dirty="0"/>
            </a:b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3704" y="6294321"/>
            <a:ext cx="8515140" cy="365125"/>
          </a:xfrm>
        </p:spPr>
        <p:txBody>
          <a:bodyPr/>
          <a:lstStyle/>
          <a:p>
            <a:r>
              <a:rPr lang="en-US"/>
              <a:t>11th November 2021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584777-1A0A-4439-BA23-1CA6AEAAE372}"/>
              </a:ext>
            </a:extLst>
          </p:cNvPr>
          <p:cNvSpPr txBox="1"/>
          <p:nvPr/>
        </p:nvSpPr>
        <p:spPr>
          <a:xfrm>
            <a:off x="573708" y="2057400"/>
            <a:ext cx="1053465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Asset Information - H&amp;S Improvement in Data Management Steering Group Meetings: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Last meeting on 23/9/2021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Next meeting on 18/11/2021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364648"/>
      </p:ext>
    </p:extLst>
  </p:cSld>
  <p:clrMapOvr>
    <a:masterClrMapping/>
  </p:clrMapOvr>
  <p:transition spd="slow" advClick="0" advTm="2000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9" y="1552639"/>
            <a:ext cx="8505915" cy="714312"/>
          </a:xfrm>
        </p:spPr>
        <p:txBody>
          <a:bodyPr>
            <a:normAutofit fontScale="90000"/>
          </a:bodyPr>
          <a:lstStyle/>
          <a:p>
            <a:r>
              <a:rPr lang="en-GB" sz="2200" dirty="0"/>
              <a:t>Steering Group Attendees</a:t>
            </a:r>
            <a:br>
              <a:rPr lang="en-GB" dirty="0"/>
            </a:br>
            <a:br>
              <a:rPr lang="en-GB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r>
              <a:rPr lang="en-GB" sz="2700" dirty="0"/>
              <a:t>  </a:t>
            </a:r>
            <a:br>
              <a:rPr lang="en-GB" sz="2700" dirty="0"/>
            </a:br>
            <a:br>
              <a:rPr lang="en-GB" sz="2400" dirty="0"/>
            </a:b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3704" y="6294321"/>
            <a:ext cx="8515140" cy="365125"/>
          </a:xfrm>
        </p:spPr>
        <p:txBody>
          <a:bodyPr/>
          <a:lstStyle/>
          <a:p>
            <a:r>
              <a:rPr lang="en-US"/>
              <a:t>11th November 2021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584777-1A0A-4439-BA23-1CA6AEAAE372}"/>
              </a:ext>
            </a:extLst>
          </p:cNvPr>
          <p:cNvSpPr txBox="1"/>
          <p:nvPr/>
        </p:nvSpPr>
        <p:spPr>
          <a:xfrm>
            <a:off x="573708" y="2057400"/>
            <a:ext cx="10534650" cy="918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Steering Group Meeting attendees include: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Richard Wilson – National Highways (NH), Head of Home Safe and Wellbeing, C&amp;P SES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Jason Glasson – NH, Head of Asset Management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Sarah Bull – NH, Operations Data and Strategy Lead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Antony Firth – NH, Head of Planning and Development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Andrew Smith – NH, Head of Digital Engineering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Russell Brooks – NH, SES (custodian of ADMM, GG182, EIR)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Neal Symmons – NH, Head of Lean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Doug Potter – Arcadis, Principal Designer Manager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Mark Lamport – Arcadis, Principal Designer Manager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Mark Lawton – Skanska, 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Head of Engineering Surveying and GIS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654035"/>
      </p:ext>
    </p:extLst>
  </p:cSld>
  <p:clrMapOvr>
    <a:masterClrMapping/>
  </p:clrMapOvr>
  <p:transition spd="slow" advClick="0" advTm="2000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9" y="1552639"/>
            <a:ext cx="8505915" cy="714312"/>
          </a:xfrm>
        </p:spPr>
        <p:txBody>
          <a:bodyPr>
            <a:normAutofit fontScale="90000"/>
          </a:bodyPr>
          <a:lstStyle/>
          <a:p>
            <a:r>
              <a:rPr lang="en-GB" sz="2200" dirty="0"/>
              <a:t>Current Status</a:t>
            </a:r>
            <a:br>
              <a:rPr lang="en-GB" dirty="0"/>
            </a:br>
            <a:br>
              <a:rPr lang="en-GB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r>
              <a:rPr lang="en-GB" sz="2700" dirty="0"/>
              <a:t>  </a:t>
            </a:r>
            <a:br>
              <a:rPr lang="en-GB" sz="2700" dirty="0"/>
            </a:br>
            <a:br>
              <a:rPr lang="en-GB" sz="2400" dirty="0"/>
            </a:b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3704" y="6294321"/>
            <a:ext cx="8515140" cy="365125"/>
          </a:xfrm>
        </p:spPr>
        <p:txBody>
          <a:bodyPr/>
          <a:lstStyle/>
          <a:p>
            <a:r>
              <a:rPr lang="en-US"/>
              <a:t>11th November 2021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584777-1A0A-4439-BA23-1CA6AEAAE372}"/>
              </a:ext>
            </a:extLst>
          </p:cNvPr>
          <p:cNvSpPr txBox="1"/>
          <p:nvPr/>
        </p:nvSpPr>
        <p:spPr>
          <a:xfrm>
            <a:off x="573708" y="2057400"/>
            <a:ext cx="10534650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Highways England CDM Standard (which contains a H&amp;S File template) still to be launched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IAN 105/08 still current but likely to be withdrawn and not replaced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Discussion on transition of H&amp;S Files to GIS-based platform already underway within National Highways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Ongoing discussions with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Neal Symmons around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ntegration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of Lean into the digital handover process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362127"/>
      </p:ext>
    </p:extLst>
  </p:cSld>
  <p:clrMapOvr>
    <a:masterClrMapping/>
  </p:clrMapOvr>
  <p:transition spd="slow" advClick="0" advTm="2000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9" y="1552639"/>
            <a:ext cx="8505915" cy="714312"/>
          </a:xfrm>
        </p:spPr>
        <p:txBody>
          <a:bodyPr>
            <a:normAutofit fontScale="90000"/>
          </a:bodyPr>
          <a:lstStyle/>
          <a:p>
            <a:r>
              <a:rPr lang="en-GB" sz="2200" dirty="0"/>
              <a:t>Next Steps</a:t>
            </a:r>
            <a:br>
              <a:rPr lang="en-GB" dirty="0"/>
            </a:br>
            <a:br>
              <a:rPr lang="en-GB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r>
              <a:rPr lang="en-GB" sz="2700" dirty="0"/>
              <a:t>  </a:t>
            </a:r>
            <a:br>
              <a:rPr lang="en-GB" sz="2700" dirty="0"/>
            </a:br>
            <a:br>
              <a:rPr lang="en-GB" sz="2400" dirty="0"/>
            </a:b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3704" y="6294321"/>
            <a:ext cx="8515140" cy="365125"/>
          </a:xfrm>
        </p:spPr>
        <p:txBody>
          <a:bodyPr/>
          <a:lstStyle/>
          <a:p>
            <a:r>
              <a:rPr lang="en-US"/>
              <a:t>11th November 2021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584777-1A0A-4439-BA23-1CA6AEAAE372}"/>
              </a:ext>
            </a:extLst>
          </p:cNvPr>
          <p:cNvSpPr txBox="1"/>
          <p:nvPr/>
        </p:nvSpPr>
        <p:spPr>
          <a:xfrm>
            <a:off x="573708" y="2057400"/>
            <a:ext cx="10534650" cy="8417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Steering Group to agree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the H&amp;S Files T&amp;F Group can support the ongoing National Highways GIS-based development work for H&amp;S Files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PCF product guidance and templates for H&amp;S File and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Civils Maintenance (AD/MAC/ASC) Handover Document and Certificate to be brought into alignment with the new CDM Standard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Need to align with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group being led by Gordon Crick (HSE) on integration of H&amp;S into BIM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076180"/>
      </p:ext>
    </p:extLst>
  </p:cSld>
  <p:clrMapOvr>
    <a:masterClrMapping/>
  </p:clrMapOvr>
  <p:transition spd="slow" advClick="0" advTm="2000">
    <p:wipe dir="r"/>
  </p:transition>
</p:sld>
</file>

<file path=ppt/theme/theme1.xml><?xml version="1.0" encoding="utf-8"?>
<a:theme xmlns:a="http://schemas.openxmlformats.org/drawingml/2006/main" name="SLC 2018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56AEAE5F8ED47B0A9714D2A649856" ma:contentTypeVersion="12" ma:contentTypeDescription="Create a new document." ma:contentTypeScope="" ma:versionID="cf8dd5f6eed3d01149ff4d76d580163f">
  <xsd:schema xmlns:xsd="http://www.w3.org/2001/XMLSchema" xmlns:xs="http://www.w3.org/2001/XMLSchema" xmlns:p="http://schemas.microsoft.com/office/2006/metadata/properties" xmlns:ns3="02af8381-d0fd-4ee6-9afb-ed8bed606b7f" xmlns:ns4="6df83c54-67e6-4c7a-aebf-787bdcf9772a" targetNamespace="http://schemas.microsoft.com/office/2006/metadata/properties" ma:root="true" ma:fieldsID="cb70a346525965045cb52b7ffa593e30" ns3:_="" ns4:_="">
    <xsd:import namespace="02af8381-d0fd-4ee6-9afb-ed8bed606b7f"/>
    <xsd:import namespace="6df83c54-67e6-4c7a-aebf-787bdcf977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f8381-d0fd-4ee6-9afb-ed8bed606b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83c54-67e6-4c7a-aebf-787bdcf97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6DD717-D659-476C-BF9F-C5580019DC4D}">
  <ds:schemaRefs>
    <ds:schemaRef ds:uri="6df83c54-67e6-4c7a-aebf-787bdcf9772a"/>
    <ds:schemaRef ds:uri="http://purl.org/dc/elements/1.1/"/>
    <ds:schemaRef ds:uri="http://schemas.microsoft.com/office/2006/metadata/properties"/>
    <ds:schemaRef ds:uri="02af8381-d0fd-4ee6-9afb-ed8bed606b7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120EC5D-2655-495F-BFF6-E86759C8D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f8381-d0fd-4ee6-9afb-ed8bed606b7f"/>
    <ds:schemaRef ds:uri="6df83c54-67e6-4c7a-aebf-787bdcf97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4F6FAA-31E7-4FF7-B635-EA8DB2C906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367</Words>
  <Application>Microsoft Office PowerPoint</Application>
  <PresentationFormat>Widescreen</PresentationFormat>
  <Paragraphs>98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SLC 2018 template</vt:lpstr>
      <vt:lpstr>Principal Designer Working Group Event No 24</vt:lpstr>
      <vt:lpstr>Steering Group Meetings          </vt:lpstr>
      <vt:lpstr>Steering Group Attendees          </vt:lpstr>
      <vt:lpstr>Current Status          </vt:lpstr>
      <vt:lpstr>Next Steps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Designer Working Group Event No 18</dc:title>
  <dc:creator>Avery, Dave</dc:creator>
  <cp:lastModifiedBy>Potter, Doug</cp:lastModifiedBy>
  <cp:revision>23</cp:revision>
  <dcterms:created xsi:type="dcterms:W3CDTF">2020-11-09T10:49:37Z</dcterms:created>
  <dcterms:modified xsi:type="dcterms:W3CDTF">2021-11-11T08:32:39Z</dcterms:modified>
</cp:coreProperties>
</file>