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1" r:id="rId5"/>
    <p:sldMasterId id="2147483705" r:id="rId6"/>
    <p:sldMasterId id="2147483717" r:id="rId7"/>
    <p:sldMasterId id="2147483723" r:id="rId8"/>
    <p:sldMasterId id="2147483729" r:id="rId9"/>
    <p:sldMasterId id="2147483735" r:id="rId10"/>
    <p:sldMasterId id="2147483741" r:id="rId11"/>
    <p:sldMasterId id="2147483755" r:id="rId12"/>
    <p:sldMasterId id="2147483761" r:id="rId13"/>
  </p:sldMasterIdLst>
  <p:notesMasterIdLst>
    <p:notesMasterId r:id="rId80"/>
  </p:notesMasterIdLst>
  <p:handoutMasterIdLst>
    <p:handoutMasterId r:id="rId81"/>
  </p:handoutMasterIdLst>
  <p:sldIdLst>
    <p:sldId id="362" r:id="rId14"/>
    <p:sldId id="320" r:id="rId15"/>
    <p:sldId id="318" r:id="rId16"/>
    <p:sldId id="260" r:id="rId17"/>
    <p:sldId id="316" r:id="rId18"/>
    <p:sldId id="278" r:id="rId19"/>
    <p:sldId id="317" r:id="rId20"/>
    <p:sldId id="271" r:id="rId21"/>
    <p:sldId id="272" r:id="rId22"/>
    <p:sldId id="273" r:id="rId23"/>
    <p:sldId id="321" r:id="rId24"/>
    <p:sldId id="322" r:id="rId25"/>
    <p:sldId id="323" r:id="rId26"/>
    <p:sldId id="324" r:id="rId27"/>
    <p:sldId id="355" r:id="rId28"/>
    <p:sldId id="274" r:id="rId29"/>
    <p:sldId id="275" r:id="rId30"/>
    <p:sldId id="276" r:id="rId31"/>
    <p:sldId id="277" r:id="rId32"/>
    <p:sldId id="315" r:id="rId33"/>
    <p:sldId id="279" r:id="rId34"/>
    <p:sldId id="353" r:id="rId35"/>
    <p:sldId id="319" r:id="rId36"/>
    <p:sldId id="342" r:id="rId37"/>
    <p:sldId id="343" r:id="rId38"/>
    <p:sldId id="344" r:id="rId39"/>
    <p:sldId id="345" r:id="rId40"/>
    <p:sldId id="346" r:id="rId41"/>
    <p:sldId id="347" r:id="rId42"/>
    <p:sldId id="348" r:id="rId43"/>
    <p:sldId id="349" r:id="rId44"/>
    <p:sldId id="351" r:id="rId45"/>
    <p:sldId id="350" r:id="rId46"/>
    <p:sldId id="352" r:id="rId47"/>
    <p:sldId id="356" r:id="rId48"/>
    <p:sldId id="283" r:id="rId49"/>
    <p:sldId id="284" r:id="rId50"/>
    <p:sldId id="285" r:id="rId51"/>
    <p:sldId id="286" r:id="rId52"/>
    <p:sldId id="287" r:id="rId53"/>
    <p:sldId id="288" r:id="rId54"/>
    <p:sldId id="289" r:id="rId55"/>
    <p:sldId id="358"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303" r:id="rId70"/>
    <p:sldId id="304" r:id="rId71"/>
    <p:sldId id="305" r:id="rId72"/>
    <p:sldId id="306" r:id="rId73"/>
    <p:sldId id="307" r:id="rId74"/>
    <p:sldId id="308" r:id="rId75"/>
    <p:sldId id="309" r:id="rId76"/>
    <p:sldId id="310" r:id="rId77"/>
    <p:sldId id="311" r:id="rId78"/>
    <p:sldId id="312"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72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7"/>
    <a:srgbClr val="002E5F"/>
    <a:srgbClr val="008BCB"/>
    <a:srgbClr val="4A4A4A"/>
    <a:srgbClr val="CB26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96" autoAdjust="0"/>
    <p:restoredTop sz="94660"/>
  </p:normalViewPr>
  <p:slideViewPr>
    <p:cSldViewPr snapToGrid="0" showGuides="1">
      <p:cViewPr>
        <p:scale>
          <a:sx n="63" d="100"/>
          <a:sy n="63" d="100"/>
        </p:scale>
        <p:origin x="84" y="744"/>
      </p:cViewPr>
      <p:guideLst>
        <p:guide orient="horz" pos="2160"/>
        <p:guide pos="3840"/>
        <p:guide pos="415"/>
        <p:guide pos="7267"/>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122" d="100"/>
          <a:sy n="122" d="100"/>
        </p:scale>
        <p:origin x="500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presProps" Target="presProps.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handoutMaster" Target="handoutMasters/handoutMaster1.xml"/><Relationship Id="rId86"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highways.ha.gov.uk\Data\PG-Home\LOMAXJ\Supplier%20performance_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GB" dirty="0">
                <a:solidFill>
                  <a:schemeClr val="tx1"/>
                </a:solidFill>
              </a:rPr>
              <a:t>Roadworks</a:t>
            </a:r>
            <a:r>
              <a:rPr lang="en-GB" baseline="0" dirty="0">
                <a:solidFill>
                  <a:schemeClr val="tx1"/>
                </a:solidFill>
              </a:rPr>
              <a:t> accuracy (rolling 12 month av.)</a:t>
            </a:r>
            <a:endParaRPr lang="en-GB" dirty="0">
              <a:solidFill>
                <a:schemeClr val="tx1"/>
              </a:solidFill>
            </a:endParaRPr>
          </a:p>
        </c:rich>
      </c:tx>
      <c:layout>
        <c:manualLayout>
          <c:xMode val="edge"/>
          <c:yMode val="edge"/>
          <c:x val="0.22211813263491578"/>
          <c:y val="3.11337518587445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'Roadworks accuracy'!$B$2</c:f>
              <c:strCache>
                <c:ptCount val="1"/>
                <c:pt idx="0">
                  <c:v>RDP 2 Target</c:v>
                </c:pt>
              </c:strCache>
            </c:strRef>
          </c:tx>
          <c:spPr>
            <a:ln w="28575" cap="rnd">
              <a:solidFill>
                <a:schemeClr val="accent1"/>
              </a:solidFill>
              <a:prstDash val="sysDash"/>
              <a:round/>
            </a:ln>
            <a:effectLst/>
          </c:spPr>
          <c:marker>
            <c:symbol val="none"/>
          </c:marker>
          <c:cat>
            <c:strRef>
              <c:f>'Roadworks accuracy'!$A$3:$A$14</c:f>
              <c:strCache>
                <c:ptCount val="12"/>
                <c:pt idx="0">
                  <c:v>Nov</c:v>
                </c:pt>
                <c:pt idx="1">
                  <c:v>Dec</c:v>
                </c:pt>
                <c:pt idx="2">
                  <c:v>Jan</c:v>
                </c:pt>
                <c:pt idx="3">
                  <c:v>Feb</c:v>
                </c:pt>
                <c:pt idx="4">
                  <c:v>March</c:v>
                </c:pt>
                <c:pt idx="5">
                  <c:v>April</c:v>
                </c:pt>
                <c:pt idx="6">
                  <c:v>May</c:v>
                </c:pt>
                <c:pt idx="7">
                  <c:v>June</c:v>
                </c:pt>
                <c:pt idx="8">
                  <c:v>July</c:v>
                </c:pt>
                <c:pt idx="9">
                  <c:v>August</c:v>
                </c:pt>
                <c:pt idx="10">
                  <c:v>Sept</c:v>
                </c:pt>
                <c:pt idx="11">
                  <c:v>October</c:v>
                </c:pt>
              </c:strCache>
            </c:strRef>
          </c:cat>
          <c:val>
            <c:numRef>
              <c:f>'Roadworks accuracy'!$B$3:$B$14</c:f>
              <c:numCache>
                <c:formatCode>General</c:formatCode>
                <c:ptCount val="12"/>
                <c:pt idx="0">
                  <c:v>90</c:v>
                </c:pt>
                <c:pt idx="1">
                  <c:v>90</c:v>
                </c:pt>
                <c:pt idx="2">
                  <c:v>90</c:v>
                </c:pt>
                <c:pt idx="3">
                  <c:v>90</c:v>
                </c:pt>
                <c:pt idx="4">
                  <c:v>90</c:v>
                </c:pt>
                <c:pt idx="5">
                  <c:v>90</c:v>
                </c:pt>
                <c:pt idx="6">
                  <c:v>90</c:v>
                </c:pt>
                <c:pt idx="7">
                  <c:v>90</c:v>
                </c:pt>
                <c:pt idx="8">
                  <c:v>90</c:v>
                </c:pt>
                <c:pt idx="9">
                  <c:v>90</c:v>
                </c:pt>
                <c:pt idx="10">
                  <c:v>90</c:v>
                </c:pt>
                <c:pt idx="11">
                  <c:v>90</c:v>
                </c:pt>
              </c:numCache>
            </c:numRef>
          </c:val>
          <c:smooth val="0"/>
          <c:extLst>
            <c:ext xmlns:c16="http://schemas.microsoft.com/office/drawing/2014/chart" uri="{C3380CC4-5D6E-409C-BE32-E72D297353CC}">
              <c16:uniqueId val="{00000000-44EA-4F4E-A472-87DF849AED66}"/>
            </c:ext>
          </c:extLst>
        </c:ser>
        <c:ser>
          <c:idx val="1"/>
          <c:order val="1"/>
          <c:tx>
            <c:strRef>
              <c:f>'Roadworks accuracy'!$C$2</c:f>
              <c:strCache>
                <c:ptCount val="1"/>
                <c:pt idx="0">
                  <c:v>MP </c:v>
                </c:pt>
              </c:strCache>
            </c:strRef>
          </c:tx>
          <c:spPr>
            <a:ln w="28575" cap="rnd">
              <a:solidFill>
                <a:schemeClr val="accent2"/>
              </a:solidFill>
              <a:round/>
            </a:ln>
            <a:effectLst/>
          </c:spPr>
          <c:marker>
            <c:symbol val="none"/>
          </c:marker>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'Roadworks accuracy'!$A$3:$A$14</c:f>
              <c:strCache>
                <c:ptCount val="12"/>
                <c:pt idx="0">
                  <c:v>Nov</c:v>
                </c:pt>
                <c:pt idx="1">
                  <c:v>Dec</c:v>
                </c:pt>
                <c:pt idx="2">
                  <c:v>Jan</c:v>
                </c:pt>
                <c:pt idx="3">
                  <c:v>Feb</c:v>
                </c:pt>
                <c:pt idx="4">
                  <c:v>March</c:v>
                </c:pt>
                <c:pt idx="5">
                  <c:v>April</c:v>
                </c:pt>
                <c:pt idx="6">
                  <c:v>May</c:v>
                </c:pt>
                <c:pt idx="7">
                  <c:v>June</c:v>
                </c:pt>
                <c:pt idx="8">
                  <c:v>July</c:v>
                </c:pt>
                <c:pt idx="9">
                  <c:v>August</c:v>
                </c:pt>
                <c:pt idx="10">
                  <c:v>Sept</c:v>
                </c:pt>
                <c:pt idx="11">
                  <c:v>October</c:v>
                </c:pt>
              </c:strCache>
            </c:strRef>
          </c:cat>
          <c:val>
            <c:numRef>
              <c:f>'Roadworks accuracy'!$C$3:$C$14</c:f>
              <c:numCache>
                <c:formatCode>General</c:formatCode>
                <c:ptCount val="12"/>
                <c:pt idx="0">
                  <c:v>70</c:v>
                </c:pt>
                <c:pt idx="1">
                  <c:v>75</c:v>
                </c:pt>
                <c:pt idx="2">
                  <c:v>62</c:v>
                </c:pt>
                <c:pt idx="3">
                  <c:v>70</c:v>
                </c:pt>
                <c:pt idx="4">
                  <c:v>78</c:v>
                </c:pt>
                <c:pt idx="5">
                  <c:v>76</c:v>
                </c:pt>
                <c:pt idx="6">
                  <c:v>71</c:v>
                </c:pt>
                <c:pt idx="7">
                  <c:v>75</c:v>
                </c:pt>
                <c:pt idx="8">
                  <c:v>74</c:v>
                </c:pt>
                <c:pt idx="9">
                  <c:v>74</c:v>
                </c:pt>
                <c:pt idx="10">
                  <c:v>83</c:v>
                </c:pt>
                <c:pt idx="11">
                  <c:v>70</c:v>
                </c:pt>
              </c:numCache>
            </c:numRef>
          </c:val>
          <c:smooth val="0"/>
          <c:extLst>
            <c:ext xmlns:c16="http://schemas.microsoft.com/office/drawing/2014/chart" uri="{C3380CC4-5D6E-409C-BE32-E72D297353CC}">
              <c16:uniqueId val="{00000001-44EA-4F4E-A472-87DF849AED66}"/>
            </c:ext>
          </c:extLst>
        </c:ser>
        <c:ser>
          <c:idx val="2"/>
          <c:order val="2"/>
          <c:tx>
            <c:strRef>
              <c:f>'Roadworks accuracy'!$D$2</c:f>
              <c:strCache>
                <c:ptCount val="1"/>
                <c:pt idx="0">
                  <c:v>MP, OD &amp; 3rd party</c:v>
                </c:pt>
              </c:strCache>
            </c:strRef>
          </c:tx>
          <c:spPr>
            <a:ln w="28575" cap="rnd">
              <a:solidFill>
                <a:schemeClr val="accent3"/>
              </a:solidFill>
              <a:round/>
            </a:ln>
            <a:effectLst/>
          </c:spPr>
          <c:marker>
            <c:symbol val="none"/>
          </c:marker>
          <c:cat>
            <c:strRef>
              <c:f>'Roadworks accuracy'!$A$3:$A$14</c:f>
              <c:strCache>
                <c:ptCount val="12"/>
                <c:pt idx="0">
                  <c:v>Nov</c:v>
                </c:pt>
                <c:pt idx="1">
                  <c:v>Dec</c:v>
                </c:pt>
                <c:pt idx="2">
                  <c:v>Jan</c:v>
                </c:pt>
                <c:pt idx="3">
                  <c:v>Feb</c:v>
                </c:pt>
                <c:pt idx="4">
                  <c:v>March</c:v>
                </c:pt>
                <c:pt idx="5">
                  <c:v>April</c:v>
                </c:pt>
                <c:pt idx="6">
                  <c:v>May</c:v>
                </c:pt>
                <c:pt idx="7">
                  <c:v>June</c:v>
                </c:pt>
                <c:pt idx="8">
                  <c:v>July</c:v>
                </c:pt>
                <c:pt idx="9">
                  <c:v>August</c:v>
                </c:pt>
                <c:pt idx="10">
                  <c:v>Sept</c:v>
                </c:pt>
                <c:pt idx="11">
                  <c:v>October</c:v>
                </c:pt>
              </c:strCache>
            </c:strRef>
          </c:cat>
          <c:val>
            <c:numRef>
              <c:f>'Roadworks accuracy'!$D$3:$D$14</c:f>
              <c:numCache>
                <c:formatCode>General</c:formatCode>
                <c:ptCount val="12"/>
                <c:pt idx="0">
                  <c:v>62</c:v>
                </c:pt>
                <c:pt idx="1">
                  <c:v>60</c:v>
                </c:pt>
                <c:pt idx="2">
                  <c:v>50</c:v>
                </c:pt>
                <c:pt idx="3">
                  <c:v>56</c:v>
                </c:pt>
                <c:pt idx="4">
                  <c:v>67</c:v>
                </c:pt>
                <c:pt idx="5">
                  <c:v>72</c:v>
                </c:pt>
                <c:pt idx="6">
                  <c:v>68</c:v>
                </c:pt>
                <c:pt idx="7">
                  <c:v>70</c:v>
                </c:pt>
                <c:pt idx="8">
                  <c:v>67</c:v>
                </c:pt>
                <c:pt idx="9">
                  <c:v>72</c:v>
                </c:pt>
                <c:pt idx="10">
                  <c:v>72</c:v>
                </c:pt>
                <c:pt idx="11">
                  <c:v>67</c:v>
                </c:pt>
              </c:numCache>
            </c:numRef>
          </c:val>
          <c:smooth val="0"/>
          <c:extLst>
            <c:ext xmlns:c16="http://schemas.microsoft.com/office/drawing/2014/chart" uri="{C3380CC4-5D6E-409C-BE32-E72D297353CC}">
              <c16:uniqueId val="{00000002-44EA-4F4E-A472-87DF849AED66}"/>
            </c:ext>
          </c:extLst>
        </c:ser>
        <c:dLbls>
          <c:showLegendKey val="0"/>
          <c:showVal val="0"/>
          <c:showCatName val="0"/>
          <c:showSerName val="0"/>
          <c:showPercent val="0"/>
          <c:showBubbleSize val="0"/>
        </c:dLbls>
        <c:smooth val="0"/>
        <c:axId val="672665000"/>
        <c:axId val="672663032"/>
      </c:lineChart>
      <c:catAx>
        <c:axId val="672665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663032"/>
        <c:crosses val="autoZero"/>
        <c:auto val="1"/>
        <c:lblAlgn val="ctr"/>
        <c:lblOffset val="100"/>
        <c:noMultiLvlLbl val="0"/>
      </c:catAx>
      <c:valAx>
        <c:axId val="672663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665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D9F8AF-89DB-4878-A41D-E3A6CE1F1E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B31679D-8C69-4603-B4FE-59D86AA5C6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054E6E-6013-4FCC-9997-AAB942AF1C5E}" type="datetimeFigureOut">
              <a:rPr lang="en-GB" smtClean="0"/>
              <a:t>27/01/2022</a:t>
            </a:fld>
            <a:endParaRPr lang="en-GB"/>
          </a:p>
        </p:txBody>
      </p:sp>
      <p:sp>
        <p:nvSpPr>
          <p:cNvPr id="4" name="Footer Placeholder 3">
            <a:extLst>
              <a:ext uri="{FF2B5EF4-FFF2-40B4-BE49-F238E27FC236}">
                <a16:creationId xmlns:a16="http://schemas.microsoft.com/office/drawing/2014/main" id="{178D541B-379C-48AF-BA94-661C2CAD87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4D74BF6-7CE9-469C-A532-19552D535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A658BA-741A-4464-B2BB-6A94D1D9E4A7}" type="slidenum">
              <a:rPr lang="en-GB" smtClean="0"/>
              <a:t>‹#›</a:t>
            </a:fld>
            <a:endParaRPr lang="en-GB"/>
          </a:p>
        </p:txBody>
      </p:sp>
    </p:spTree>
    <p:extLst>
      <p:ext uri="{BB962C8B-B14F-4D97-AF65-F5344CB8AC3E}">
        <p14:creationId xmlns:p14="http://schemas.microsoft.com/office/powerpoint/2010/main" val="575752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F92CB-7B22-4B19-8043-C7DC223868FC}" type="datetimeFigureOut">
              <a:rPr lang="en-GB" smtClean="0"/>
              <a:t>27/01/2022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4B73D-144E-4479-B300-F3AE3BB680C9}" type="slidenum">
              <a:rPr lang="en-GB" smtClean="0"/>
              <a:t>‹#›</a:t>
            </a:fld>
            <a:endParaRPr lang="en-GB"/>
          </a:p>
        </p:txBody>
      </p:sp>
    </p:spTree>
    <p:extLst>
      <p:ext uri="{BB962C8B-B14F-4D97-AF65-F5344CB8AC3E}">
        <p14:creationId xmlns:p14="http://schemas.microsoft.com/office/powerpoint/2010/main" val="537317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roadspaceportaladmin@highwaysengland.co.u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Customers want to trust what they are being told. </a:t>
            </a:r>
            <a:r>
              <a:rPr lang="en-GB" sz="1200" dirty="0">
                <a:solidFill>
                  <a:srgbClr val="4A4A4A"/>
                </a:solidFill>
                <a:latin typeface="Arial" panose="020B0604020202020204" pitchFamily="34" charset="0"/>
                <a:cs typeface="Arial" panose="020B0604020202020204" pitchFamily="34" charset="0"/>
              </a:rPr>
              <a:t>We are measured on our roadworks reporting accuracy. </a:t>
            </a:r>
          </a:p>
          <a:p>
            <a:pPr marL="0" lvl="0" indent="0" defTabSz="914354">
              <a:spcBef>
                <a:spcPts val="1000"/>
              </a:spcBef>
              <a:buClr>
                <a:srgbClr val="008BCB"/>
              </a:buClr>
              <a:buFont typeface="Wingdings" panose="05000000000000000000" pitchFamily="2" charset="2"/>
              <a:buNone/>
            </a:pPr>
            <a:r>
              <a:rPr lang="en-GB" sz="1200" dirty="0">
                <a:solidFill>
                  <a:srgbClr val="4A4A4A"/>
                </a:solidFill>
                <a:latin typeface="Arial" panose="020B0604020202020204" pitchFamily="34" charset="0"/>
                <a:cs typeface="Arial" panose="020B0604020202020204" pitchFamily="34" charset="0"/>
              </a:rPr>
              <a:t>By locking down the next 7 days of closures, our customers can better plan their journeys in advance and be confident in the information we provide. </a:t>
            </a:r>
          </a:p>
          <a:p>
            <a:pPr marL="0" lvl="0" indent="0" defTabSz="914354">
              <a:spcBef>
                <a:spcPts val="1000"/>
              </a:spcBef>
              <a:buClr>
                <a:srgbClr val="008BCB"/>
              </a:buClr>
              <a:buFont typeface="Wingdings" panose="05000000000000000000" pitchFamily="2" charset="2"/>
              <a:buNone/>
            </a:pPr>
            <a:r>
              <a:rPr lang="en-GB" sz="1200" dirty="0">
                <a:solidFill>
                  <a:srgbClr val="4A4A4A"/>
                </a:solidFill>
                <a:latin typeface="Arial" panose="020B0604020202020204" pitchFamily="34" charset="0"/>
                <a:cs typeface="Arial" panose="020B0604020202020204" pitchFamily="34" charset="0"/>
              </a:rPr>
              <a:t>Our target for Roads Period 2 is 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road works accuracy KPI aims to improve the accuracy of road works information so they can better plan their journeys. </a:t>
            </a:r>
          </a:p>
          <a:p>
            <a:pPr marL="0" lvl="0" algn="l" defTabSz="711200">
              <a:spcBef>
                <a:spcPct val="0"/>
              </a:spcBef>
              <a:spcAft>
                <a:spcPts val="0"/>
              </a:spcAft>
              <a:buFont typeface="Wingdings" panose="05000000000000000000" pitchFamily="2" charset="2"/>
              <a:buNone/>
            </a:pPr>
            <a:r>
              <a:rPr lang="en-GB" sz="1200" b="1" kern="1200" dirty="0">
                <a:solidFill>
                  <a:schemeClr val="tx2"/>
                </a:solidFill>
                <a:latin typeface="+mn-lt"/>
                <a:ea typeface="+mn-ea"/>
                <a:cs typeface="+mn-cs"/>
              </a:rPr>
              <a:t>Our roadworks need to be ‘on-time’:  </a:t>
            </a:r>
            <a:r>
              <a:rPr lang="en-GB" sz="1200" b="0" kern="1200" dirty="0">
                <a:solidFill>
                  <a:schemeClr val="tx2"/>
                </a:solidFill>
                <a:latin typeface="+mn-lt"/>
                <a:ea typeface="+mn-ea"/>
                <a:cs typeface="+mn-cs"/>
              </a:rPr>
              <a:t>This means they are p</a:t>
            </a:r>
            <a:r>
              <a:rPr lang="en-GB" sz="1200" kern="1200" dirty="0">
                <a:solidFill>
                  <a:schemeClr val="tx2"/>
                </a:solidFill>
                <a:latin typeface="+mn-lt"/>
                <a:ea typeface="+mn-ea"/>
                <a:cs typeface="+mn-cs"/>
              </a:rPr>
              <a:t>lanned for 7 days in advance and started within 1 hour (either side) of the planned start time</a:t>
            </a:r>
          </a:p>
          <a:p>
            <a:pPr marL="0" lvl="0" algn="l" defTabSz="711200">
              <a:spcBef>
                <a:spcPct val="0"/>
              </a:spcBef>
              <a:spcAft>
                <a:spcPts val="0"/>
              </a:spcAft>
              <a:buFont typeface="Wingdings" panose="05000000000000000000" pitchFamily="2" charset="2"/>
              <a:buNone/>
            </a:pPr>
            <a:r>
              <a:rPr lang="en-GB" sz="1200" b="0" kern="1200" dirty="0">
                <a:solidFill>
                  <a:schemeClr val="tx2"/>
                </a:solidFill>
                <a:latin typeface="+mn-lt"/>
                <a:ea typeface="+mn-ea"/>
                <a:cs typeface="+mn-cs"/>
              </a:rPr>
              <a:t>If they aren’t planned, don’t go ahead, or don’t start within the hour window then we don’t achieve the KPI.</a:t>
            </a:r>
            <a:endParaRPr lang="en-GB" b="0" dirty="0"/>
          </a:p>
          <a:p>
            <a:pPr indent="0" defTabSz="666750">
              <a:lnSpc>
                <a:spcPct val="90000"/>
              </a:lnSpc>
              <a:spcBef>
                <a:spcPct val="0"/>
              </a:spcBef>
            </a:pPr>
            <a:r>
              <a:rPr lang="en-GB" sz="1200" b="1" dirty="0">
                <a:solidFill>
                  <a:srgbClr val="44546A"/>
                </a:solidFill>
                <a:latin typeface="+mn-lt"/>
              </a:rPr>
              <a:t>What can you do ?</a:t>
            </a:r>
          </a:p>
          <a:p>
            <a:pPr indent="0" defTabSz="666750">
              <a:lnSpc>
                <a:spcPct val="90000"/>
              </a:lnSpc>
              <a:spcBef>
                <a:spcPct val="0"/>
              </a:spcBef>
            </a:pPr>
            <a:r>
              <a:rPr lang="en-GB" sz="1200" dirty="0">
                <a:solidFill>
                  <a:srgbClr val="44546A"/>
                </a:solidFill>
                <a:latin typeface="+mn-lt"/>
              </a:rPr>
              <a:t>Ensure your TM Planners:</a:t>
            </a:r>
          </a:p>
          <a:p>
            <a:pPr marL="90488" indent="-90488" defTabSz="666750">
              <a:lnSpc>
                <a:spcPct val="90000"/>
              </a:lnSpc>
              <a:spcBef>
                <a:spcPct val="0"/>
              </a:spcBef>
              <a:buFont typeface="Arial" panose="020B0604020202020204" pitchFamily="34" charset="0"/>
              <a:buChar char="•"/>
            </a:pPr>
            <a:r>
              <a:rPr lang="en-GB" sz="1200" dirty="0">
                <a:solidFill>
                  <a:srgbClr val="44546A"/>
                </a:solidFill>
                <a:latin typeface="+mn-lt"/>
              </a:rPr>
              <a:t>Are aware of the KPI</a:t>
            </a:r>
          </a:p>
          <a:p>
            <a:pPr marL="90488" indent="-90488" defTabSz="666750">
              <a:lnSpc>
                <a:spcPct val="90000"/>
              </a:lnSpc>
              <a:spcBef>
                <a:spcPct val="0"/>
              </a:spcBef>
              <a:buFont typeface="Arial" panose="020B0604020202020204" pitchFamily="34" charset="0"/>
              <a:buChar char="•"/>
            </a:pPr>
            <a:r>
              <a:rPr lang="en-GB" sz="1200" dirty="0">
                <a:solidFill>
                  <a:srgbClr val="44546A"/>
                </a:solidFill>
                <a:latin typeface="+mn-lt"/>
              </a:rPr>
              <a:t>Log bookings against your MP project number e.g. MPXXXX</a:t>
            </a:r>
          </a:p>
          <a:p>
            <a:pPr marL="90488" indent="-90488" defTabSz="666750">
              <a:lnSpc>
                <a:spcPct val="90000"/>
              </a:lnSpc>
              <a:spcBef>
                <a:spcPct val="0"/>
              </a:spcBef>
              <a:buFont typeface="Arial" panose="020B0604020202020204" pitchFamily="34" charset="0"/>
              <a:buChar char="•"/>
            </a:pPr>
            <a:r>
              <a:rPr lang="en-GB" sz="1200" dirty="0">
                <a:solidFill>
                  <a:srgbClr val="44546A"/>
                </a:solidFill>
                <a:latin typeface="+mn-lt"/>
              </a:rPr>
              <a:t>Notify the </a:t>
            </a:r>
            <a:r>
              <a:rPr lang="en-GB" sz="1200" dirty="0" err="1">
                <a:solidFill>
                  <a:srgbClr val="44546A"/>
                </a:solidFill>
                <a:latin typeface="+mn-lt"/>
              </a:rPr>
              <a:t>Roadspace</a:t>
            </a:r>
            <a:r>
              <a:rPr lang="en-GB" sz="1200" dirty="0">
                <a:solidFill>
                  <a:srgbClr val="44546A"/>
                </a:solidFill>
                <a:latin typeface="+mn-lt"/>
              </a:rPr>
              <a:t> team of any changes to bookings asap</a:t>
            </a:r>
          </a:p>
          <a:p>
            <a:pPr marL="90488" indent="-90488" defTabSz="666750">
              <a:lnSpc>
                <a:spcPct val="90000"/>
              </a:lnSpc>
              <a:spcBef>
                <a:spcPct val="0"/>
              </a:spcBef>
              <a:buFont typeface="Arial" panose="020B0604020202020204" pitchFamily="34" charset="0"/>
              <a:buChar char="•"/>
            </a:pPr>
            <a:r>
              <a:rPr lang="en-GB" sz="1200" dirty="0">
                <a:solidFill>
                  <a:srgbClr val="44546A"/>
                </a:solidFill>
                <a:latin typeface="+mn-lt"/>
              </a:rPr>
              <a:t>Liaise with </a:t>
            </a:r>
            <a:r>
              <a:rPr lang="en-GB" sz="1200" dirty="0" err="1">
                <a:solidFill>
                  <a:srgbClr val="44546A"/>
                </a:solidFill>
                <a:latin typeface="+mn-lt"/>
              </a:rPr>
              <a:t>Roadspace</a:t>
            </a:r>
            <a:r>
              <a:rPr lang="en-GB" sz="1200" dirty="0">
                <a:solidFill>
                  <a:srgbClr val="44546A"/>
                </a:solidFill>
                <a:latin typeface="+mn-lt"/>
              </a:rPr>
              <a:t> team and agree approach to any contingency bookings</a:t>
            </a:r>
          </a:p>
          <a:p>
            <a:pPr defTabSz="666750">
              <a:lnSpc>
                <a:spcPct val="90000"/>
              </a:lnSpc>
              <a:spcBef>
                <a:spcPct val="0"/>
              </a:spcBef>
            </a:pPr>
            <a:r>
              <a:rPr lang="en-GB" sz="1200" b="1" dirty="0">
                <a:solidFill>
                  <a:srgbClr val="44546A"/>
                </a:solidFill>
                <a:latin typeface="+mn-lt"/>
              </a:rPr>
              <a:t>Contact your KPI rep if you need any advice.</a:t>
            </a:r>
            <a:endParaRPr lang="en-US" sz="1200" b="1" dirty="0">
              <a:solidFill>
                <a:srgbClr val="44546A"/>
              </a:solidFill>
              <a:latin typeface="+mn-lt"/>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562A4-383D-4CE1-BD36-4B0A5A1D02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0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help achieve our KPI we’ve launched a new </a:t>
            </a:r>
            <a:r>
              <a:rPr lang="en-GB" dirty="0" err="1"/>
              <a:t>roadspace</a:t>
            </a:r>
            <a:r>
              <a:rPr lang="en-GB" dirty="0"/>
              <a:t> booking portal</a:t>
            </a:r>
          </a:p>
          <a:p>
            <a:r>
              <a:rPr lang="en-GB" dirty="0"/>
              <a:t>It is helping us to improve the way we plan, manage and control network occupancy.</a:t>
            </a:r>
          </a:p>
          <a:p>
            <a:r>
              <a:rPr lang="en-GB" dirty="0"/>
              <a:t>The new portal replaces regional forms, giving consistency.</a:t>
            </a:r>
          </a:p>
          <a:p>
            <a:pPr marL="0" indent="0" algn="l" defTabSz="914400" rtl="0" eaLnBrk="1" latinLnBrk="0" hangingPunct="1">
              <a:buNone/>
            </a:pPr>
            <a:r>
              <a:rPr lang="en-GB" sz="1200" kern="1200" dirty="0">
                <a:solidFill>
                  <a:schemeClr val="tx1"/>
                </a:solidFill>
                <a:latin typeface="+mn-lt"/>
                <a:ea typeface="+mn-ea"/>
                <a:cs typeface="+mn-cs"/>
              </a:rPr>
              <a:t>What does it mean for us?</a:t>
            </a:r>
          </a:p>
          <a:p>
            <a:pPr marL="171450" indent="-171450" algn="l" defTabSz="914400" rtl="0" eaLnBrk="1" latinLnBrk="0" hangingPunct="1">
              <a:buFont typeface="Arial" panose="020B0604020202020204" pitchFamily="34" charset="0"/>
              <a:buChar char="•"/>
            </a:pPr>
            <a:r>
              <a:rPr lang="en-GB" sz="1200" kern="1200" dirty="0">
                <a:solidFill>
                  <a:schemeClr val="tx1"/>
                </a:solidFill>
                <a:latin typeface="+mn-lt"/>
                <a:ea typeface="+mn-ea"/>
                <a:cs typeface="+mn-cs"/>
              </a:rPr>
              <a:t>Safety: increased co-ordination of activities on the network in line with network demand to support safety of road users and crews on site.</a:t>
            </a:r>
          </a:p>
          <a:p>
            <a:pPr marL="171450" indent="-171450" algn="l" defTabSz="914400" rtl="0" eaLnBrk="1" latinLnBrk="0" hangingPunct="1">
              <a:buFont typeface="Arial" panose="020B0604020202020204" pitchFamily="34" charset="0"/>
              <a:buChar char="•"/>
            </a:pPr>
            <a:r>
              <a:rPr lang="en-GB" sz="1200" kern="1200" dirty="0">
                <a:solidFill>
                  <a:schemeClr val="tx1"/>
                </a:solidFill>
                <a:latin typeface="+mn-lt"/>
                <a:ea typeface="+mn-ea"/>
                <a:cs typeface="+mn-cs"/>
              </a:rPr>
              <a:t>Delivery: better visibility of planned road space occupancy needs to optimise availability and enable efficient delivery.</a:t>
            </a:r>
          </a:p>
          <a:p>
            <a:pPr marL="171450" indent="-171450" algn="l" defTabSz="914400" rtl="0" eaLnBrk="1" latinLnBrk="0" hangingPunct="1">
              <a:buFont typeface="Arial" panose="020B0604020202020204" pitchFamily="34" charset="0"/>
              <a:buChar char="•"/>
            </a:pPr>
            <a:r>
              <a:rPr lang="en-GB" sz="1200" kern="1200" dirty="0">
                <a:solidFill>
                  <a:schemeClr val="tx1"/>
                </a:solidFill>
                <a:latin typeface="+mn-lt"/>
                <a:ea typeface="+mn-ea"/>
                <a:cs typeface="+mn-cs"/>
              </a:rPr>
              <a:t>Customer: More accurate information and reduced unplanned occupancy to help customers better plan their journeys in advance and be confident of the information provided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562A4-383D-4CE1-BD36-4B0A5A1D02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45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Suppliers predominantly book road space on our behalf, but project teams should:</a:t>
            </a:r>
          </a:p>
          <a:p>
            <a:pPr marL="171450" indent="-171450">
              <a:buFont typeface="Arial" panose="020B0604020202020204" pitchFamily="34" charset="0"/>
              <a:buChar char="•"/>
            </a:pPr>
            <a:r>
              <a:rPr lang="en-GB" dirty="0"/>
              <a:t> understand the new functionality, and</a:t>
            </a:r>
          </a:p>
          <a:p>
            <a:pPr marL="171450" indent="-171450">
              <a:buFont typeface="Arial" panose="020B0604020202020204" pitchFamily="34" charset="0"/>
              <a:buChar char="•"/>
            </a:pPr>
            <a:r>
              <a:rPr lang="en-GB" dirty="0"/>
              <a:t>ensure suppliers are using the portal to book road space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Key attributes:</a:t>
            </a:r>
          </a:p>
          <a:p>
            <a:pPr marL="255576" indent="-255576" defTabSz="914354">
              <a:lnSpc>
                <a:spcPct val="90000"/>
              </a:lnSpc>
              <a:spcBef>
                <a:spcPts val="1000"/>
              </a:spcBef>
              <a:spcAft>
                <a:spcPts val="1200"/>
              </a:spcAft>
              <a:buClr>
                <a:srgbClr val="008BCB"/>
              </a:buClr>
              <a:buFont typeface="Wingdings" panose="05000000000000000000" pitchFamily="2" charset="2"/>
              <a:buChar char="§"/>
              <a:defRPr/>
            </a:pPr>
            <a:r>
              <a:rPr lang="en-GB" sz="1200" dirty="0">
                <a:solidFill>
                  <a:schemeClr val="tx2"/>
                </a:solidFill>
                <a:latin typeface="Arial" panose="020B0604020202020204" pitchFamily="34" charset="0"/>
                <a:cs typeface="Arial" panose="020B0604020202020204" pitchFamily="34" charset="0"/>
              </a:rPr>
              <a:t>Online standard form built in Microsoft Office PowerApps to enable easy access from desktop/laptop and mobile devices.</a:t>
            </a:r>
          </a:p>
          <a:p>
            <a:pPr marL="255576" indent="-255576" defTabSz="914354">
              <a:lnSpc>
                <a:spcPct val="90000"/>
              </a:lnSpc>
              <a:spcBef>
                <a:spcPts val="1000"/>
              </a:spcBef>
              <a:spcAft>
                <a:spcPts val="1200"/>
              </a:spcAft>
              <a:buClr>
                <a:srgbClr val="008BCB"/>
              </a:buClr>
              <a:buFont typeface="Wingdings" panose="05000000000000000000" pitchFamily="2" charset="2"/>
              <a:buChar char="§"/>
              <a:defRPr/>
            </a:pPr>
            <a:r>
              <a:rPr lang="en-GB" sz="1200" dirty="0">
                <a:solidFill>
                  <a:schemeClr val="tx2"/>
                </a:solidFill>
                <a:latin typeface="Arial" panose="020B0604020202020204" pitchFamily="34" charset="0"/>
                <a:cs typeface="Arial" panose="020B0604020202020204" pitchFamily="34" charset="0"/>
              </a:rPr>
              <a:t>Facilitates all communications between applicant and occupancy teams providing traceability for all transactions.</a:t>
            </a:r>
          </a:p>
          <a:p>
            <a:pPr marL="255576" indent="-255576" defTabSz="914354">
              <a:lnSpc>
                <a:spcPct val="90000"/>
              </a:lnSpc>
              <a:spcBef>
                <a:spcPts val="1000"/>
              </a:spcBef>
              <a:spcAft>
                <a:spcPts val="1200"/>
              </a:spcAft>
              <a:buClr>
                <a:srgbClr val="008BCB"/>
              </a:buClr>
              <a:buFont typeface="Wingdings" panose="05000000000000000000" pitchFamily="2" charset="2"/>
              <a:buChar char="§"/>
              <a:defRPr/>
            </a:pPr>
            <a:r>
              <a:rPr lang="en-GB" sz="1200" dirty="0">
                <a:solidFill>
                  <a:schemeClr val="tx2"/>
                </a:solidFill>
                <a:latin typeface="Arial" panose="020B0604020202020204" pitchFamily="34" charset="0"/>
                <a:cs typeface="Arial" panose="020B0604020202020204" pitchFamily="34" charset="0"/>
              </a:rPr>
              <a:t>It captures all information required with dropdown boxes to prevent errors.</a:t>
            </a:r>
          </a:p>
          <a:p>
            <a:pPr marL="0" indent="0" defTabSz="914354">
              <a:lnSpc>
                <a:spcPct val="90000"/>
              </a:lnSpc>
              <a:spcBef>
                <a:spcPts val="1000"/>
              </a:spcBef>
              <a:spcAft>
                <a:spcPts val="1200"/>
              </a:spcAft>
              <a:buClr>
                <a:srgbClr val="008BCB"/>
              </a:buClr>
              <a:buFont typeface="Wingdings" panose="05000000000000000000" pitchFamily="2" charset="2"/>
              <a:buNone/>
              <a:defRPr/>
            </a:pPr>
            <a:endParaRPr lang="en-GB" sz="1200" dirty="0">
              <a:solidFill>
                <a:schemeClr val="tx2"/>
              </a:solidFill>
              <a:latin typeface="Arial" panose="020B0604020202020204" pitchFamily="34" charset="0"/>
              <a:cs typeface="Arial" panose="020B0604020202020204" pitchFamily="34" charset="0"/>
            </a:endParaRPr>
          </a:p>
          <a:p>
            <a:pPr marL="0" indent="0" defTabSz="914354">
              <a:lnSpc>
                <a:spcPct val="90000"/>
              </a:lnSpc>
              <a:spcBef>
                <a:spcPts val="1000"/>
              </a:spcBef>
              <a:spcAft>
                <a:spcPts val="1200"/>
              </a:spcAft>
              <a:buClr>
                <a:srgbClr val="008BCB"/>
              </a:buClr>
              <a:buFont typeface="Wingdings" panose="05000000000000000000" pitchFamily="2" charset="2"/>
              <a:buNone/>
              <a:defRPr/>
            </a:pPr>
            <a:r>
              <a:rPr lang="en-GB" sz="1200" dirty="0">
                <a:solidFill>
                  <a:schemeClr val="tx2"/>
                </a:solidFill>
                <a:latin typeface="Arial" panose="020B0604020202020204" pitchFamily="34" charset="0"/>
                <a:cs typeface="Arial" panose="020B0604020202020204" pitchFamily="34" charset="0"/>
              </a:rPr>
              <a:t>Benefits</a:t>
            </a:r>
          </a:p>
          <a:p>
            <a:pPr marL="255576" marR="0" lvl="0" indent="-255576" defTabSz="914354" fontAlgn="base">
              <a:lnSpc>
                <a:spcPct val="90000"/>
              </a:lnSpc>
              <a:spcBef>
                <a:spcPts val="1000"/>
              </a:spcBef>
              <a:spcAft>
                <a:spcPts val="1200"/>
              </a:spcAft>
              <a:buClr>
                <a:srgbClr val="008BCB"/>
              </a:buClr>
              <a:buSzTx/>
              <a:buFont typeface="Wingdings" panose="05000000000000000000" pitchFamily="2" charset="2"/>
              <a:buChar char="§"/>
              <a:tabLst/>
              <a:defRPr/>
            </a:pPr>
            <a:r>
              <a:rPr lang="en-GB" dirty="0">
                <a:solidFill>
                  <a:schemeClr val="tx2"/>
                </a:solidFill>
                <a:latin typeface="Arial" panose="020B0604020202020204" pitchFamily="34" charset="0"/>
              </a:rPr>
              <a:t>A single way of booking occupancy across regions</a:t>
            </a:r>
          </a:p>
          <a:p>
            <a:pPr marL="255576" marR="0" lvl="0" indent="-255576" defTabSz="914354" fontAlgn="base">
              <a:lnSpc>
                <a:spcPct val="90000"/>
              </a:lnSpc>
              <a:spcBef>
                <a:spcPts val="1000"/>
              </a:spcBef>
              <a:spcAft>
                <a:spcPts val="1200"/>
              </a:spcAft>
              <a:buClr>
                <a:srgbClr val="008BCB"/>
              </a:buClr>
              <a:buSzTx/>
              <a:buFont typeface="Wingdings" panose="05000000000000000000" pitchFamily="2" charset="2"/>
              <a:buChar char="§"/>
              <a:tabLst/>
              <a:defRPr/>
            </a:pPr>
            <a:r>
              <a:rPr lang="en-GB" dirty="0">
                <a:solidFill>
                  <a:schemeClr val="tx2"/>
                </a:solidFill>
                <a:latin typeface="Arial" panose="020B0604020202020204" pitchFamily="34" charset="0"/>
              </a:rPr>
              <a:t>Increased consistency and quality of road space booking requests  </a:t>
            </a:r>
          </a:p>
          <a:p>
            <a:pPr marL="255576" lvl="0" indent="-255576" defTabSz="914354" fontAlgn="base">
              <a:lnSpc>
                <a:spcPct val="90000"/>
              </a:lnSpc>
              <a:spcBef>
                <a:spcPts val="1000"/>
              </a:spcBef>
              <a:spcAft>
                <a:spcPts val="1200"/>
              </a:spcAft>
              <a:buClr>
                <a:srgbClr val="008BCB"/>
              </a:buClr>
              <a:buSzTx/>
              <a:buFont typeface="Wingdings" panose="05000000000000000000" pitchFamily="2" charset="2"/>
              <a:buChar char="§"/>
              <a:defRPr/>
            </a:pPr>
            <a:r>
              <a:rPr lang="en-GB" dirty="0">
                <a:solidFill>
                  <a:schemeClr val="tx2"/>
                </a:solidFill>
                <a:latin typeface="Arial" panose="020B0604020202020204" pitchFamily="34" charset="0"/>
              </a:rPr>
              <a:t>Reduced handoffs between applicants and occupancy teams</a:t>
            </a:r>
          </a:p>
          <a:p>
            <a:pPr marL="255576" lvl="0" indent="-255576" defTabSz="914354" fontAlgn="base">
              <a:lnSpc>
                <a:spcPct val="90000"/>
              </a:lnSpc>
              <a:spcBef>
                <a:spcPts val="1000"/>
              </a:spcBef>
              <a:spcAft>
                <a:spcPts val="1200"/>
              </a:spcAft>
              <a:buClr>
                <a:srgbClr val="008BCB"/>
              </a:buClr>
              <a:buSzTx/>
              <a:buFont typeface="Wingdings" panose="05000000000000000000" pitchFamily="2" charset="2"/>
              <a:buChar char="§"/>
              <a:defRPr/>
            </a:pPr>
            <a:r>
              <a:rPr lang="en-GB" dirty="0">
                <a:solidFill>
                  <a:schemeClr val="tx2"/>
                </a:solidFill>
                <a:latin typeface="Arial" panose="020B0604020202020204" pitchFamily="34" charset="0"/>
              </a:rPr>
              <a:t>Traceability of all transactions end-to-end</a:t>
            </a:r>
          </a:p>
          <a:p>
            <a:pPr marL="255576" lvl="0" indent="-255576" defTabSz="914354" fontAlgn="base">
              <a:lnSpc>
                <a:spcPct val="90000"/>
              </a:lnSpc>
              <a:spcBef>
                <a:spcPts val="1000"/>
              </a:spcBef>
              <a:spcAft>
                <a:spcPts val="1200"/>
              </a:spcAft>
              <a:buClr>
                <a:srgbClr val="008BCB"/>
              </a:buClr>
              <a:buSzTx/>
              <a:buFont typeface="Wingdings" panose="05000000000000000000" pitchFamily="2" charset="2"/>
              <a:buChar char="§"/>
              <a:defRPr/>
            </a:pPr>
            <a:r>
              <a:rPr lang="en-GB" dirty="0">
                <a:solidFill>
                  <a:schemeClr val="tx2"/>
                </a:solidFill>
                <a:latin typeface="Arial" panose="020B0604020202020204" pitchFamily="34" charset="0"/>
              </a:rPr>
              <a:t>Ability to track and report performance for continuous improvement </a:t>
            </a:r>
          </a:p>
          <a:p>
            <a:pPr marL="255576" indent="-255576" defTabSz="914354">
              <a:lnSpc>
                <a:spcPct val="90000"/>
              </a:lnSpc>
              <a:spcBef>
                <a:spcPts val="1000"/>
              </a:spcBef>
              <a:spcAft>
                <a:spcPts val="1200"/>
              </a:spcAft>
              <a:buClr>
                <a:srgbClr val="008BCB"/>
              </a:buClr>
              <a:buFont typeface="Wingdings" panose="05000000000000000000" pitchFamily="2" charset="2"/>
              <a:buChar char="§"/>
              <a:defRPr/>
            </a:pPr>
            <a:endParaRPr lang="en-GB" sz="1200" dirty="0">
              <a:solidFill>
                <a:schemeClr val="tx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chemeClr val="tx2"/>
                </a:solidFill>
                <a:latin typeface="Arial" panose="020B0604020202020204" pitchFamily="34" charset="0"/>
                <a:cs typeface="Arial" panose="020B0604020202020204" pitchFamily="34" charset="0"/>
              </a:rPr>
              <a:t>Contact for further information: </a:t>
            </a:r>
            <a:r>
              <a:rPr lang="en-GB" sz="1200" i="1" dirty="0">
                <a:solidFill>
                  <a:srgbClr val="FF0000"/>
                </a:solidFill>
                <a:latin typeface="Arial" panose="020B0604020202020204" pitchFamily="34" charset="0"/>
                <a:cs typeface="Arial" panose="020B0604020202020204" pitchFamily="34" charset="0"/>
                <a:hlinkClick r:id="rId3"/>
              </a:rPr>
              <a:t>roadspaceportaladmin@highwaysengland.co.uk</a:t>
            </a:r>
            <a:r>
              <a:rPr lang="en-GB" sz="1200" i="1" dirty="0">
                <a:solidFill>
                  <a:srgbClr val="FF0000"/>
                </a:solidFill>
                <a:latin typeface="Arial" panose="020B0604020202020204" pitchFamily="34" charset="0"/>
                <a:cs typeface="Arial" panose="020B0604020202020204" pitchFamily="34" charset="0"/>
              </a:rPr>
              <a:t> </a:t>
            </a:r>
            <a:endParaRPr lang="en-GB" sz="120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562A4-383D-4CE1-BD36-4B0A5A1D02A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50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4B73D-144E-4479-B300-F3AE3BB680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86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4B73D-144E-4479-B300-F3AE3BB680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547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44B73D-144E-4479-B300-F3AE3BB680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048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header here.</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 </a:t>
            </a:r>
            <a:br>
              <a:rPr lang="en-US" dirty="0"/>
            </a:br>
            <a:r>
              <a:rPr lang="en-US" dirty="0"/>
              <a:t>information here.</a:t>
            </a:r>
            <a:endParaRPr lang="en-GB" dirty="0"/>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687213917"/>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AAAFC-9BCA-4B9D-A5A6-032A38750AD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917436-736E-4FAD-A077-5239B37B5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2B74C7-6B04-4E2F-8BC1-B588114D89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6E85F9-3CB8-4396-91A8-19A9E11D4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5BF748-9C41-4457-A9A1-5B37DA9FD1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1E8C50C-03C1-4128-891C-93C6327591BB}"/>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8" name="Footer Placeholder 7">
            <a:extLst>
              <a:ext uri="{FF2B5EF4-FFF2-40B4-BE49-F238E27FC236}">
                <a16:creationId xmlns:a16="http://schemas.microsoft.com/office/drawing/2014/main" id="{D93D8483-FD10-463A-959F-7A467F539E8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76F7CE-EB09-4C20-A07F-AED7AEC0074A}"/>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376632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8742-FE61-4B16-9234-22CBC964D66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EED30C-C0BB-4DD8-B16F-21C0A72637CD}"/>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4" name="Footer Placeholder 3">
            <a:extLst>
              <a:ext uri="{FF2B5EF4-FFF2-40B4-BE49-F238E27FC236}">
                <a16:creationId xmlns:a16="http://schemas.microsoft.com/office/drawing/2014/main" id="{982138FC-32BF-40E9-856A-938C44499E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A27C62-1149-4EC9-93F2-EC7C904623CE}"/>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2856747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C6467A-1902-47B1-B76F-EF19EE86E76A}"/>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3" name="Footer Placeholder 2">
            <a:extLst>
              <a:ext uri="{FF2B5EF4-FFF2-40B4-BE49-F238E27FC236}">
                <a16:creationId xmlns:a16="http://schemas.microsoft.com/office/drawing/2014/main" id="{03C85727-1BB1-4F11-9239-C68BF014BE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02AC38-9B13-4B4F-8AF3-22D0A3C25185}"/>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4200564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1115-3B8B-4753-AA53-62C88F9E7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709297-0B2D-4254-8CD6-082087465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2A6ED9-E45C-432D-81B6-C0D4BE6D1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9361AA-9185-43D2-99DD-BBC8067D57DA}"/>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6" name="Footer Placeholder 5">
            <a:extLst>
              <a:ext uri="{FF2B5EF4-FFF2-40B4-BE49-F238E27FC236}">
                <a16:creationId xmlns:a16="http://schemas.microsoft.com/office/drawing/2014/main" id="{49BA6309-4495-4C45-84E3-F2E8660B23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84F02A-78F8-440B-A533-DE0CCA05FAC6}"/>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1240999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D790-CD83-4399-AA34-64DD221DBB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2F097A-3306-47E2-9575-9CE551895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43FF89-0161-420B-9ECF-3F9A5E1BF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026C00-CD7E-4370-9632-E7CDB0E2E9CB}"/>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6" name="Footer Placeholder 5">
            <a:extLst>
              <a:ext uri="{FF2B5EF4-FFF2-40B4-BE49-F238E27FC236}">
                <a16:creationId xmlns:a16="http://schemas.microsoft.com/office/drawing/2014/main" id="{D7F96A5C-8917-48C8-A140-7566A5B9C4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67AD90-5B67-4C25-B9C3-D5B40E2AED0D}"/>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4255349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D34A-03AD-447A-A436-D510B089066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3FDC5C-8010-43AE-8A01-A128D398CF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16FEE-9F47-47A0-9097-62F96912F4BF}"/>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5" name="Footer Placeholder 4">
            <a:extLst>
              <a:ext uri="{FF2B5EF4-FFF2-40B4-BE49-F238E27FC236}">
                <a16:creationId xmlns:a16="http://schemas.microsoft.com/office/drawing/2014/main" id="{348AF2BE-224B-443C-B91D-F15245AC1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4C8EF8-34D8-4ED3-AF22-CF1B087A778C}"/>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2036775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2D5F0-C9E8-4886-A344-4255BEE0DB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503B48-E7BB-4BDC-8D2A-9402E8D4FB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BC4C5A-C4E8-4C05-9C4D-27C0FF0304DD}"/>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5" name="Footer Placeholder 4">
            <a:extLst>
              <a:ext uri="{FF2B5EF4-FFF2-40B4-BE49-F238E27FC236}">
                <a16:creationId xmlns:a16="http://schemas.microsoft.com/office/drawing/2014/main" id="{5F6F7C18-6287-4A31-867B-A3C2E41746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6F4988-FD09-44B0-84BA-A05AB31050E7}"/>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2591808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26B1-C940-406F-A0EE-6C30C154A4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8B66AB-CC23-4CC0-8A8F-4554E78B90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66FA22-8A98-4614-92E3-9EF486F9CFA0}"/>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5" name="Footer Placeholder 4">
            <a:extLst>
              <a:ext uri="{FF2B5EF4-FFF2-40B4-BE49-F238E27FC236}">
                <a16:creationId xmlns:a16="http://schemas.microsoft.com/office/drawing/2014/main" id="{B707F243-B897-49A2-B92E-B822FD3106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640F2B-62F7-4AA2-A933-71AA428CF131}"/>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333302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6BC86-34EB-4BE1-B04C-E0B227A833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535470-160F-40FE-8F13-9E0223FD4A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0DB24-717D-4687-95C0-1297E4EEC2F0}"/>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5" name="Footer Placeholder 4">
            <a:extLst>
              <a:ext uri="{FF2B5EF4-FFF2-40B4-BE49-F238E27FC236}">
                <a16:creationId xmlns:a16="http://schemas.microsoft.com/office/drawing/2014/main" id="{95035774-6F79-46D4-8A02-39ADCD0BAC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2B4752-5064-4ECE-AF60-F3928FCF49D3}"/>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3323593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DF7A-2FA9-4DB8-8C09-C742AE281B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DC232C-60B1-4595-A56E-90C025FE19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D3D94-7CB1-4000-A3B3-84743D722F0C}"/>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5" name="Footer Placeholder 4">
            <a:extLst>
              <a:ext uri="{FF2B5EF4-FFF2-40B4-BE49-F238E27FC236}">
                <a16:creationId xmlns:a16="http://schemas.microsoft.com/office/drawing/2014/main" id="{722EFB79-FFD6-40A4-815F-EF2A8EB548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CEEF1E-2168-4557-8A1E-F7E38254CDFA}"/>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127493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5928524"/>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6969-0429-4D0A-A300-E277DC914C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E68162-00BC-4FED-BC03-C8C63B4CE1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54FE1D-F85A-47AE-8EDA-E1E2F80CD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2BBDD2-839D-4B75-96F5-830DA149EBF2}"/>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6" name="Footer Placeholder 5">
            <a:extLst>
              <a:ext uri="{FF2B5EF4-FFF2-40B4-BE49-F238E27FC236}">
                <a16:creationId xmlns:a16="http://schemas.microsoft.com/office/drawing/2014/main" id="{E992ADCF-49E0-4894-B80F-AA41A6FC8A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D13059-6001-4A7F-B40D-28984478D2E6}"/>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3472550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9BCD-6AB0-4BA2-A5EF-412209C4E2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2CB352-823B-4C95-9DF0-BE22DE793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509556-CC4C-4E92-A529-DFCDA4F853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53D3F2-F202-48B2-B23E-A48609564D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0BAB5D-0DC2-40A7-B485-64737A30C3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3CD52D-4D1B-456A-B91C-8F0E16DCFD87}"/>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8" name="Footer Placeholder 7">
            <a:extLst>
              <a:ext uri="{FF2B5EF4-FFF2-40B4-BE49-F238E27FC236}">
                <a16:creationId xmlns:a16="http://schemas.microsoft.com/office/drawing/2014/main" id="{D2491971-2277-43F3-9533-AF89DCAC66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B93A3E-470B-4182-B4F9-9FB77DB5087D}"/>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2233402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5C80-89D5-4376-B89B-DA5BF68CBC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2BC8246-CC37-42F9-A0A1-4A9C5289A333}"/>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4" name="Footer Placeholder 3">
            <a:extLst>
              <a:ext uri="{FF2B5EF4-FFF2-40B4-BE49-F238E27FC236}">
                <a16:creationId xmlns:a16="http://schemas.microsoft.com/office/drawing/2014/main" id="{A08013BE-6729-4616-A79E-1A54EA3B9E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EEACC3-2514-4C1E-A6E8-16509ED1B173}"/>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386058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0FC25-65BB-4B3C-BDEA-C8F3E81FDC91}"/>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3" name="Footer Placeholder 2">
            <a:extLst>
              <a:ext uri="{FF2B5EF4-FFF2-40B4-BE49-F238E27FC236}">
                <a16:creationId xmlns:a16="http://schemas.microsoft.com/office/drawing/2014/main" id="{14F6FA40-5702-4456-9E08-69DC6E8512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9DBEA9-639D-4F46-9D50-93334D755365}"/>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4133159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47FB-A695-473C-AA25-97ED2784E5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B6C233-D699-4543-8051-9CC45EE77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2806E3-7395-49FC-9766-94DAA3186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3DEE3D-B2C6-4964-91D7-2E56DB94BFF3}"/>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6" name="Footer Placeholder 5">
            <a:extLst>
              <a:ext uri="{FF2B5EF4-FFF2-40B4-BE49-F238E27FC236}">
                <a16:creationId xmlns:a16="http://schemas.microsoft.com/office/drawing/2014/main" id="{9E4D7ED5-D636-4815-9D9C-4F9A483FE2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447AD9-1D62-4710-872B-2D234C0A149E}"/>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2308951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BB93-8EA0-4B0E-887A-C0FBD1D28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3C85C5-2AA7-4D3B-A3A0-0B0FA623B6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49129B-BC03-4C1E-9B61-6B895FBFE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4048AF-7E2F-41EE-B6A6-350A77E5DD0F}"/>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6" name="Footer Placeholder 5">
            <a:extLst>
              <a:ext uri="{FF2B5EF4-FFF2-40B4-BE49-F238E27FC236}">
                <a16:creationId xmlns:a16="http://schemas.microsoft.com/office/drawing/2014/main" id="{27BE287A-F63A-421D-B8B0-A584D27A53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D7935F-6F1B-4D29-A939-A91FA2652FAA}"/>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1883644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7A45-2904-40B4-89C2-C2E0B765B4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8CFEC1-D56B-4682-82F9-0F19D98590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86CA88-90E8-4A8C-AF04-74D44B16C9B4}"/>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5" name="Footer Placeholder 4">
            <a:extLst>
              <a:ext uri="{FF2B5EF4-FFF2-40B4-BE49-F238E27FC236}">
                <a16:creationId xmlns:a16="http://schemas.microsoft.com/office/drawing/2014/main" id="{A549CF94-ABDF-4A62-A23C-C3164E9B98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A98249-7ACC-4DFB-9FAF-BCB62EFF80C8}"/>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2011785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264CE6-4F58-49C5-A252-45ECBBE851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08295C-9328-48D5-8C98-ECF45792C3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BE000-907A-4430-B237-7C463B7220BB}"/>
              </a:ext>
            </a:extLst>
          </p:cNvPr>
          <p:cNvSpPr>
            <a:spLocks noGrp="1"/>
          </p:cNvSpPr>
          <p:nvPr>
            <p:ph type="dt" sz="half" idx="10"/>
          </p:nvPr>
        </p:nvSpPr>
        <p:spPr/>
        <p:txBody>
          <a:bodyPr/>
          <a:lstStyle/>
          <a:p>
            <a:fld id="{00FD198C-2DAB-46AC-81E5-205AE3BBA5FE}" type="datetimeFigureOut">
              <a:rPr lang="en-GB" smtClean="0"/>
              <a:t>27/01/2022</a:t>
            </a:fld>
            <a:endParaRPr lang="en-GB"/>
          </a:p>
        </p:txBody>
      </p:sp>
      <p:sp>
        <p:nvSpPr>
          <p:cNvPr id="5" name="Footer Placeholder 4">
            <a:extLst>
              <a:ext uri="{FF2B5EF4-FFF2-40B4-BE49-F238E27FC236}">
                <a16:creationId xmlns:a16="http://schemas.microsoft.com/office/drawing/2014/main" id="{58CACECB-A6CD-4546-AF60-59B1E802C2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4088E-0370-4E6A-8A32-08640D792B9A}"/>
              </a:ext>
            </a:extLst>
          </p:cNvPr>
          <p:cNvSpPr>
            <a:spLocks noGrp="1"/>
          </p:cNvSpPr>
          <p:nvPr>
            <p:ph type="sldNum" sz="quarter" idx="12"/>
          </p:nvPr>
        </p:nvSpPr>
        <p:spPr/>
        <p:txBody>
          <a:bodyPr/>
          <a:lstStyle/>
          <a:p>
            <a:fld id="{FD881300-5ADB-41D3-AD87-F906ACC33E40}" type="slidenum">
              <a:rPr lang="en-GB" smtClean="0"/>
              <a:t>‹#›</a:t>
            </a:fld>
            <a:endParaRPr lang="en-GB"/>
          </a:p>
        </p:txBody>
      </p:sp>
    </p:spTree>
    <p:extLst>
      <p:ext uri="{BB962C8B-B14F-4D97-AF65-F5344CB8AC3E}">
        <p14:creationId xmlns:p14="http://schemas.microsoft.com/office/powerpoint/2010/main" val="3590262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header here.</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 </a:t>
            </a:r>
            <a:br>
              <a:rPr lang="en-US" dirty="0"/>
            </a:br>
            <a:r>
              <a:rPr lang="en-US" dirty="0"/>
              <a:t>information here.</a:t>
            </a:r>
            <a:endParaRPr lang="en-GB" dirty="0"/>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3111801944"/>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185680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4912958"/>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26095644"/>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87040721"/>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170344"/>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header here.</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 </a:t>
            </a:r>
            <a:br>
              <a:rPr lang="en-US" dirty="0"/>
            </a:br>
            <a:r>
              <a:rPr lang="en-US" dirty="0"/>
              <a:t>information here.</a:t>
            </a:r>
            <a:endParaRPr lang="en-GB" dirty="0"/>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75830663"/>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47700909"/>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5015389"/>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9860019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22137"/>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header here.</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 </a:t>
            </a:r>
            <a:br>
              <a:rPr lang="en-US" dirty="0"/>
            </a:br>
            <a:r>
              <a:rPr lang="en-US" dirty="0"/>
              <a:t>information here.</a:t>
            </a:r>
            <a:endParaRPr lang="en-GB" dirty="0"/>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2431095325"/>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4164599"/>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3720311"/>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8509065"/>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8349073"/>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088082"/>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header here.</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 </a:t>
            </a:r>
            <a:br>
              <a:rPr lang="en-US" dirty="0"/>
            </a:br>
            <a:r>
              <a:rPr lang="en-US" dirty="0"/>
              <a:t>information here.</a:t>
            </a:r>
            <a:endParaRPr lang="en-GB" dirty="0"/>
          </a:p>
        </p:txBody>
      </p:sp>
      <p:pic>
        <p:nvPicPr>
          <p:cNvPr id="15" name="Picture 14">
            <a:extLst>
              <a:ext uri="{FF2B5EF4-FFF2-40B4-BE49-F238E27FC236}">
                <a16:creationId xmlns:a16="http://schemas.microsoft.com/office/drawing/2014/main" id="{B24F8153-4C69-4DE2-80DA-9CA1D58862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0" t="15448" r="7590" b="15448"/>
          <a:stretch/>
        </p:blipFill>
        <p:spPr>
          <a:xfrm>
            <a:off x="319318" y="367292"/>
            <a:ext cx="2677791" cy="924208"/>
          </a:xfrm>
          <a:prstGeom prst="rect">
            <a:avLst/>
          </a:prstGeom>
        </p:spPr>
      </p:pic>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spTree>
    <p:extLst>
      <p:ext uri="{BB962C8B-B14F-4D97-AF65-F5344CB8AC3E}">
        <p14:creationId xmlns:p14="http://schemas.microsoft.com/office/powerpoint/2010/main" val="2292776905"/>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58615120"/>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40486646"/>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091911"/>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98560"/>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48D17-38C4-46FD-B7FE-A375D6566B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 y="-19665"/>
            <a:ext cx="12191995" cy="6905384"/>
          </a:xfrm>
          <a:prstGeom prst="rect">
            <a:avLst/>
          </a:prstGeom>
        </p:spPr>
      </p:pic>
      <p:pic>
        <p:nvPicPr>
          <p:cNvPr id="7" name="Picture 6">
            <a:extLst>
              <a:ext uri="{FF2B5EF4-FFF2-40B4-BE49-F238E27FC236}">
                <a16:creationId xmlns:a16="http://schemas.microsoft.com/office/drawing/2014/main" id="{C841C31F-1B8B-4002-B558-93A2F242EB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1839879"/>
            <a:ext cx="12191999" cy="2260430"/>
          </a:xfrm>
          <a:prstGeom prst="rect">
            <a:avLst/>
          </a:prstGeom>
        </p:spPr>
      </p:pic>
      <p:pic>
        <p:nvPicPr>
          <p:cNvPr id="10" name="Picture 9">
            <a:extLst>
              <a:ext uri="{FF2B5EF4-FFF2-40B4-BE49-F238E27FC236}">
                <a16:creationId xmlns:a16="http://schemas.microsoft.com/office/drawing/2014/main" id="{6CB5E341-7DD3-4884-BB75-0A3D6BC729D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286837" y="4531507"/>
            <a:ext cx="586359" cy="267462"/>
          </a:xfrm>
          <a:prstGeom prst="rect">
            <a:avLst/>
          </a:prstGeom>
        </p:spPr>
      </p:pic>
      <p:pic>
        <p:nvPicPr>
          <p:cNvPr id="11" name="Picture 10">
            <a:extLst>
              <a:ext uri="{FF2B5EF4-FFF2-40B4-BE49-F238E27FC236}">
                <a16:creationId xmlns:a16="http://schemas.microsoft.com/office/drawing/2014/main" id="{49C320CE-1F5D-4205-AF04-2D00CB82805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a:xfrm>
            <a:off x="2" y="480304"/>
            <a:ext cx="12191995" cy="1370577"/>
          </a:xfrm>
          <a:prstGeom prst="rect">
            <a:avLst/>
          </a:prstGeom>
        </p:spPr>
      </p:pic>
      <p:pic>
        <p:nvPicPr>
          <p:cNvPr id="12" name="Picture 11">
            <a:extLst>
              <a:ext uri="{FF2B5EF4-FFF2-40B4-BE49-F238E27FC236}">
                <a16:creationId xmlns:a16="http://schemas.microsoft.com/office/drawing/2014/main" id="{39212966-96BA-4B3E-8EF9-BAF674A3410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286836" y="794707"/>
            <a:ext cx="1666494" cy="277749"/>
          </a:xfrm>
          <a:prstGeom prst="rect">
            <a:avLst/>
          </a:prstGeom>
        </p:spPr>
      </p:pic>
      <p:pic>
        <p:nvPicPr>
          <p:cNvPr id="9" name="Picture 8">
            <a:extLst>
              <a:ext uri="{FF2B5EF4-FFF2-40B4-BE49-F238E27FC236}">
                <a16:creationId xmlns:a16="http://schemas.microsoft.com/office/drawing/2014/main" id="{C31E0C23-E7F9-49EF-AD08-2F9E83C06BD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a:xfrm>
            <a:off x="1" y="-38317"/>
            <a:ext cx="12191996" cy="608731"/>
          </a:xfrm>
          <a:prstGeom prst="rect">
            <a:avLst/>
          </a:prstGeom>
        </p:spPr>
      </p:pic>
      <p:pic>
        <p:nvPicPr>
          <p:cNvPr id="13" name="Picture 12">
            <a:extLst>
              <a:ext uri="{FF2B5EF4-FFF2-40B4-BE49-F238E27FC236}">
                <a16:creationId xmlns:a16="http://schemas.microsoft.com/office/drawing/2014/main" id="{7BDD5733-809A-4F94-A766-2B1FBAAE0EA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a:xfrm>
            <a:off x="286837" y="2018327"/>
            <a:ext cx="1450467" cy="545211"/>
          </a:xfrm>
          <a:prstGeom prst="rect">
            <a:avLst/>
          </a:prstGeom>
        </p:spPr>
      </p:pic>
    </p:spTree>
    <p:extLst>
      <p:ext uri="{BB962C8B-B14F-4D97-AF65-F5344CB8AC3E}">
        <p14:creationId xmlns:p14="http://schemas.microsoft.com/office/powerpoint/2010/main" val="2779201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48D17-38C4-46FD-B7FE-A375D6566B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 y="-19665"/>
            <a:ext cx="12191995" cy="6905384"/>
          </a:xfrm>
          <a:prstGeom prst="rect">
            <a:avLst/>
          </a:prstGeom>
        </p:spPr>
      </p:pic>
      <p:pic>
        <p:nvPicPr>
          <p:cNvPr id="7" name="Picture 6">
            <a:extLst>
              <a:ext uri="{FF2B5EF4-FFF2-40B4-BE49-F238E27FC236}">
                <a16:creationId xmlns:a16="http://schemas.microsoft.com/office/drawing/2014/main" id="{C841C31F-1B8B-4002-B558-93A2F242EB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1839879"/>
            <a:ext cx="12191999" cy="2260430"/>
          </a:xfrm>
          <a:prstGeom prst="rect">
            <a:avLst/>
          </a:prstGeom>
        </p:spPr>
      </p:pic>
      <p:pic>
        <p:nvPicPr>
          <p:cNvPr id="8" name="Picture 7">
            <a:extLst>
              <a:ext uri="{FF2B5EF4-FFF2-40B4-BE49-F238E27FC236}">
                <a16:creationId xmlns:a16="http://schemas.microsoft.com/office/drawing/2014/main" id="{74EEA302-0F16-4B2C-99D8-70AFE594E4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286837" y="2018327"/>
            <a:ext cx="1450467" cy="545211"/>
          </a:xfrm>
          <a:prstGeom prst="rect">
            <a:avLst/>
          </a:prstGeom>
        </p:spPr>
      </p:pic>
      <p:pic>
        <p:nvPicPr>
          <p:cNvPr id="10" name="Picture 9">
            <a:extLst>
              <a:ext uri="{FF2B5EF4-FFF2-40B4-BE49-F238E27FC236}">
                <a16:creationId xmlns:a16="http://schemas.microsoft.com/office/drawing/2014/main" id="{6CB5E341-7DD3-4884-BB75-0A3D6BC729D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a:xfrm>
            <a:off x="286837" y="4531507"/>
            <a:ext cx="586359" cy="267462"/>
          </a:xfrm>
          <a:prstGeom prst="rect">
            <a:avLst/>
          </a:prstGeom>
        </p:spPr>
      </p:pic>
      <p:pic>
        <p:nvPicPr>
          <p:cNvPr id="11" name="Picture 10">
            <a:extLst>
              <a:ext uri="{FF2B5EF4-FFF2-40B4-BE49-F238E27FC236}">
                <a16:creationId xmlns:a16="http://schemas.microsoft.com/office/drawing/2014/main" id="{49C320CE-1F5D-4205-AF04-2D00CB82805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2" y="480304"/>
            <a:ext cx="12191995" cy="1370577"/>
          </a:xfrm>
          <a:prstGeom prst="rect">
            <a:avLst/>
          </a:prstGeom>
        </p:spPr>
      </p:pic>
      <p:pic>
        <p:nvPicPr>
          <p:cNvPr id="12" name="Picture 11">
            <a:extLst>
              <a:ext uri="{FF2B5EF4-FFF2-40B4-BE49-F238E27FC236}">
                <a16:creationId xmlns:a16="http://schemas.microsoft.com/office/drawing/2014/main" id="{39212966-96BA-4B3E-8EF9-BAF674A3410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a:xfrm>
            <a:off x="286836" y="794707"/>
            <a:ext cx="1666494" cy="277749"/>
          </a:xfrm>
          <a:prstGeom prst="rect">
            <a:avLst/>
          </a:prstGeom>
        </p:spPr>
      </p:pic>
      <p:pic>
        <p:nvPicPr>
          <p:cNvPr id="9" name="Picture 8">
            <a:extLst>
              <a:ext uri="{FF2B5EF4-FFF2-40B4-BE49-F238E27FC236}">
                <a16:creationId xmlns:a16="http://schemas.microsoft.com/office/drawing/2014/main" id="{C31E0C23-E7F9-49EF-AD08-2F9E83C06BD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a:xfrm>
            <a:off x="1" y="-38317"/>
            <a:ext cx="12191996" cy="608731"/>
          </a:xfrm>
          <a:prstGeom prst="rect">
            <a:avLst/>
          </a:prstGeom>
        </p:spPr>
      </p:pic>
      <p:sp>
        <p:nvSpPr>
          <p:cNvPr id="2" name="Rectangle 1">
            <a:extLst>
              <a:ext uri="{FF2B5EF4-FFF2-40B4-BE49-F238E27FC236}">
                <a16:creationId xmlns:a16="http://schemas.microsoft.com/office/drawing/2014/main" id="{B289F321-28CE-42B9-B204-1A2561DBD322}"/>
              </a:ext>
            </a:extLst>
          </p:cNvPr>
          <p:cNvSpPr/>
          <p:nvPr userDrawn="1"/>
        </p:nvSpPr>
        <p:spPr>
          <a:xfrm>
            <a:off x="144724" y="615375"/>
            <a:ext cx="2024500" cy="608731"/>
          </a:xfrm>
          <a:prstGeom prst="rect">
            <a:avLst/>
          </a:prstGeom>
          <a:solidFill>
            <a:srgbClr val="ACD7E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582302E-EB31-4930-A8A9-C9B11E5C2D4F}"/>
              </a:ext>
            </a:extLst>
          </p:cNvPr>
          <p:cNvSpPr/>
          <p:nvPr userDrawn="1"/>
        </p:nvSpPr>
        <p:spPr>
          <a:xfrm>
            <a:off x="144724" y="1982391"/>
            <a:ext cx="2024500" cy="774222"/>
          </a:xfrm>
          <a:prstGeom prst="rect">
            <a:avLst/>
          </a:prstGeom>
          <a:solidFill>
            <a:srgbClr val="C7EAF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510004A-7FA4-485C-A97F-FEA1A0BB4D66}"/>
              </a:ext>
            </a:extLst>
          </p:cNvPr>
          <p:cNvSpPr/>
          <p:nvPr userDrawn="1"/>
        </p:nvSpPr>
        <p:spPr>
          <a:xfrm>
            <a:off x="144724" y="4360872"/>
            <a:ext cx="1592580" cy="608731"/>
          </a:xfrm>
          <a:prstGeom prst="rect">
            <a:avLst/>
          </a:prstGeom>
          <a:solidFill>
            <a:srgbClr val="EDECD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0117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36433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F9FB-CD28-414B-A868-209E4E517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0C3352-1530-4D3B-B31D-D57DC5B55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DC7B9E-1B0D-4DDF-8106-E03CA31CA914}"/>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5" name="Footer Placeholder 4">
            <a:extLst>
              <a:ext uri="{FF2B5EF4-FFF2-40B4-BE49-F238E27FC236}">
                <a16:creationId xmlns:a16="http://schemas.microsoft.com/office/drawing/2014/main" id="{D7379E8C-246B-4669-98A2-86EBCB4ABD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E602D-3CDB-4931-8B77-2BB88C6DD627}"/>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1369224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B457-1A89-40DD-B3E7-033F6E56DE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9D9AB-BD34-4FEC-8309-907378C8AA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7D4CB8-0294-4417-86B5-0E25BA72AB58}"/>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5" name="Footer Placeholder 4">
            <a:extLst>
              <a:ext uri="{FF2B5EF4-FFF2-40B4-BE49-F238E27FC236}">
                <a16:creationId xmlns:a16="http://schemas.microsoft.com/office/drawing/2014/main" id="{F57E9CB7-C5C1-4BAC-B88A-CF4923061A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D23FA4-7B4D-4896-888F-4A26A14E98C1}"/>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296239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925E-6A5C-430A-905E-9E6F7361A1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FA73E5-7ED0-41CF-A3CA-7417B3D8B1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7D9148-248C-4096-BAF9-E2575F4A6FC0}"/>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5" name="Footer Placeholder 4">
            <a:extLst>
              <a:ext uri="{FF2B5EF4-FFF2-40B4-BE49-F238E27FC236}">
                <a16:creationId xmlns:a16="http://schemas.microsoft.com/office/drawing/2014/main" id="{603945A9-DB6A-40FA-A2BB-A774C067E6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B0D50A-1278-4327-AB5A-92EE089B3D3F}"/>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1069365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94D2A-17F8-4E53-81EC-BC6F1AA4E7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98DA9B-4628-404C-8262-A8224B04A6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D91438-DC9F-45CA-80A1-D12621B912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AAD1D9-01F6-4220-8412-6AEE3EDC7ECA}"/>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6" name="Footer Placeholder 5">
            <a:extLst>
              <a:ext uri="{FF2B5EF4-FFF2-40B4-BE49-F238E27FC236}">
                <a16:creationId xmlns:a16="http://schemas.microsoft.com/office/drawing/2014/main" id="{6C7D401A-502D-442F-9C90-51FCD39BBC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F119FB-D263-4303-94CE-54249015CCCB}"/>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1192491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B3EA9-9713-475B-8D1A-F69E426CE4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F4F5DC-09B8-461F-AB19-17A89A49F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AA3FD-9367-4837-AD32-AC70BDF1C9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C2F207B-BBEF-4EBF-AD80-7FE40382C5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60DAB2-7376-4DCB-91F1-58B5AEEC3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464613-CBEB-4762-9011-1F891D20B4DF}"/>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8" name="Footer Placeholder 7">
            <a:extLst>
              <a:ext uri="{FF2B5EF4-FFF2-40B4-BE49-F238E27FC236}">
                <a16:creationId xmlns:a16="http://schemas.microsoft.com/office/drawing/2014/main" id="{573422EB-567B-4D96-A948-52DBEE0ADA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EF8A7AA-AD64-4775-9D35-C9C0FA80B328}"/>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1760464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1733-E604-4F63-9392-9A38C3E1E4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53A379-73DC-422B-B6B9-6B8CAC2FF6A5}"/>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4" name="Footer Placeholder 3">
            <a:extLst>
              <a:ext uri="{FF2B5EF4-FFF2-40B4-BE49-F238E27FC236}">
                <a16:creationId xmlns:a16="http://schemas.microsoft.com/office/drawing/2014/main" id="{E1C04384-366C-4F79-8438-190A3D4329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7EB58C-4204-45B2-98AE-060497D75A18}"/>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2644827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E45D4B-8C21-403E-A05F-9D4FEDC62C4A}"/>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3" name="Footer Placeholder 2">
            <a:extLst>
              <a:ext uri="{FF2B5EF4-FFF2-40B4-BE49-F238E27FC236}">
                <a16:creationId xmlns:a16="http://schemas.microsoft.com/office/drawing/2014/main" id="{23E987E9-20E2-48F8-949D-1EE1E00FB3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1CFDD8-0610-4AE2-ABBE-05569E8C2585}"/>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3559666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DD96-D3A1-40F4-92B6-3A34C9BACA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2CEFA0-9968-4035-A803-6D0B5CD1F8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E28FCF-90AA-4C35-803B-AA95F1888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8D7D48-440C-412E-ABEC-DC722120F48C}"/>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6" name="Footer Placeholder 5">
            <a:extLst>
              <a:ext uri="{FF2B5EF4-FFF2-40B4-BE49-F238E27FC236}">
                <a16:creationId xmlns:a16="http://schemas.microsoft.com/office/drawing/2014/main" id="{788F1204-F032-4E15-A748-F79DC455F3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246157-27BA-47D3-B8D6-92C4F3190F0B}"/>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34021656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FAA8-C6DE-47B6-8B3D-A8A23B676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BCA149-635F-4FE1-A0B4-B8E80A53A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517BDE-4FCF-442D-AD91-09D24A1C2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BAF94-4CED-4BCD-9A01-5AF9D61186CC}"/>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6" name="Footer Placeholder 5">
            <a:extLst>
              <a:ext uri="{FF2B5EF4-FFF2-40B4-BE49-F238E27FC236}">
                <a16:creationId xmlns:a16="http://schemas.microsoft.com/office/drawing/2014/main" id="{5DD82C14-FDF9-433E-B3FE-5BFD981625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8B6520-3FB3-40C3-94C0-168E792064DE}"/>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2742326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0945F-4FB5-4422-9CF9-6EBD454A8D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0A01AE-C407-473A-AE1C-E512F97B4C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3EF806-4F41-4BA0-AA87-6714B7E8FB5B}"/>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5" name="Footer Placeholder 4">
            <a:extLst>
              <a:ext uri="{FF2B5EF4-FFF2-40B4-BE49-F238E27FC236}">
                <a16:creationId xmlns:a16="http://schemas.microsoft.com/office/drawing/2014/main" id="{D2CC9994-B611-4C38-9B40-7F173F271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7C036-4BB4-44E3-842A-92C97FCC7105}"/>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28541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541E-EF43-4C4F-97B4-0F6D26068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ADA6A8-7B2C-4ABD-A519-4159CE205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BA1DE0-142C-4549-862A-9F1073AAE5B9}"/>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5" name="Footer Placeholder 4">
            <a:extLst>
              <a:ext uri="{FF2B5EF4-FFF2-40B4-BE49-F238E27FC236}">
                <a16:creationId xmlns:a16="http://schemas.microsoft.com/office/drawing/2014/main" id="{0B822181-3869-4BAC-848D-8266919C3D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2C9B5D-F994-4BAB-9AED-E07DD55DE1BC}"/>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36588344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40BC8-6341-4F8D-B545-55D4CEE199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AE84C0-00B1-41BA-8903-6B3D13D40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0F5620-1B9B-45F2-8B73-62F40FF6E291}"/>
              </a:ext>
            </a:extLst>
          </p:cNvPr>
          <p:cNvSpPr>
            <a:spLocks noGrp="1"/>
          </p:cNvSpPr>
          <p:nvPr>
            <p:ph type="dt" sz="half" idx="10"/>
          </p:nvPr>
        </p:nvSpPr>
        <p:spPr/>
        <p:txBody>
          <a:bodyPr/>
          <a:lstStyle/>
          <a:p>
            <a:fld id="{73DF3522-35DA-4B1D-9B65-B5C4FC9FC495}" type="datetimeFigureOut">
              <a:rPr lang="en-GB" smtClean="0"/>
              <a:t>27/01/2022</a:t>
            </a:fld>
            <a:endParaRPr lang="en-GB"/>
          </a:p>
        </p:txBody>
      </p:sp>
      <p:sp>
        <p:nvSpPr>
          <p:cNvPr id="5" name="Footer Placeholder 4">
            <a:extLst>
              <a:ext uri="{FF2B5EF4-FFF2-40B4-BE49-F238E27FC236}">
                <a16:creationId xmlns:a16="http://schemas.microsoft.com/office/drawing/2014/main" id="{F5230F58-4E26-409B-B196-E1332571BF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15EAF5-D29B-4EDB-9CB0-6451DB69E017}"/>
              </a:ext>
            </a:extLst>
          </p:cNvPr>
          <p:cNvSpPr>
            <a:spLocks noGrp="1"/>
          </p:cNvSpPr>
          <p:nvPr>
            <p:ph type="sldNum" sz="quarter" idx="12"/>
          </p:nvPr>
        </p:nvSpPr>
        <p:spPr/>
        <p:txBody>
          <a:bodyPr/>
          <a:lstStyle/>
          <a:p>
            <a:fld id="{1AD69EA3-0824-4344-8770-3DC223B49E3C}" type="slidenum">
              <a:rPr lang="en-GB" smtClean="0"/>
              <a:t>‹#›</a:t>
            </a:fld>
            <a:endParaRPr lang="en-GB"/>
          </a:p>
        </p:txBody>
      </p:sp>
    </p:spTree>
    <p:extLst>
      <p:ext uri="{BB962C8B-B14F-4D97-AF65-F5344CB8AC3E}">
        <p14:creationId xmlns:p14="http://schemas.microsoft.com/office/powerpoint/2010/main" val="1125352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header here.</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 </a:t>
            </a:r>
            <a:br>
              <a:rPr lang="en-US" dirty="0"/>
            </a:br>
            <a:r>
              <a:rPr lang="en-US" dirty="0"/>
              <a:t>information here.</a:t>
            </a:r>
            <a:endParaRPr lang="en-GB" dirty="0"/>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3505562215"/>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9409039"/>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5707167"/>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28052425"/>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206965"/>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header here.</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 </a:t>
            </a:r>
            <a:br>
              <a:rPr lang="en-US" dirty="0"/>
            </a:br>
            <a:r>
              <a:rPr lang="en-US" dirty="0"/>
              <a:t>information here.</a:t>
            </a:r>
            <a:endParaRPr lang="en-GB" dirty="0"/>
          </a:p>
        </p:txBody>
      </p:sp>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2553168902"/>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3958812"/>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92774277"/>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4755210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3E5E7-5101-4076-870A-2167EF4E6A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20B9B8-F5BE-44CE-8AE7-B936634E85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E2C098-3A27-4543-ADA1-3AB986987916}"/>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5" name="Footer Placeholder 4">
            <a:extLst>
              <a:ext uri="{FF2B5EF4-FFF2-40B4-BE49-F238E27FC236}">
                <a16:creationId xmlns:a16="http://schemas.microsoft.com/office/drawing/2014/main" id="{A5D7DB1A-D5C8-4680-8979-2A33CB5437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516B0-9BE0-4C73-80E8-02C6399597CF}"/>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39391231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74613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0BBE5-6401-4F33-BBC8-BE3109297A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05A13F0-9165-4851-8CFA-5002C5933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527D0F-7BA8-4F34-8B19-4323B5B9E686}"/>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5" name="Footer Placeholder 4">
            <a:extLst>
              <a:ext uri="{FF2B5EF4-FFF2-40B4-BE49-F238E27FC236}">
                <a16:creationId xmlns:a16="http://schemas.microsoft.com/office/drawing/2014/main" id="{B9D75640-EB82-4F0E-9B4B-FDCC74509D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2391E-F331-41A2-9A8D-07AAF6527E38}"/>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230421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56CE-467B-468B-B2DF-0199C1625E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A2E8BA-FC61-44B8-A012-3C9E8DDA71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1AEB92-3511-45BA-BB63-D8751437FC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F8066C-E223-4575-B5EF-BEDAACC4B8F7}"/>
              </a:ext>
            </a:extLst>
          </p:cNvPr>
          <p:cNvSpPr>
            <a:spLocks noGrp="1"/>
          </p:cNvSpPr>
          <p:nvPr>
            <p:ph type="dt" sz="half" idx="10"/>
          </p:nvPr>
        </p:nvSpPr>
        <p:spPr/>
        <p:txBody>
          <a:bodyPr/>
          <a:lstStyle/>
          <a:p>
            <a:fld id="{B503A730-2F55-4EEC-8E15-7435E4F19D04}" type="datetimeFigureOut">
              <a:rPr lang="en-GB" smtClean="0"/>
              <a:t>27/01/2022</a:t>
            </a:fld>
            <a:endParaRPr lang="en-GB"/>
          </a:p>
        </p:txBody>
      </p:sp>
      <p:sp>
        <p:nvSpPr>
          <p:cNvPr id="6" name="Footer Placeholder 5">
            <a:extLst>
              <a:ext uri="{FF2B5EF4-FFF2-40B4-BE49-F238E27FC236}">
                <a16:creationId xmlns:a16="http://schemas.microsoft.com/office/drawing/2014/main" id="{91C34127-DEAC-433B-BD0D-A4B160CEF9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A5697-CBFF-451E-912C-8C2F2FD8D6B4}"/>
              </a:ext>
            </a:extLst>
          </p:cNvPr>
          <p:cNvSpPr>
            <a:spLocks noGrp="1"/>
          </p:cNvSpPr>
          <p:nvPr>
            <p:ph type="sldNum" sz="quarter" idx="12"/>
          </p:nvPr>
        </p:nvSpPr>
        <p:spPr/>
        <p:txBody>
          <a:bodyPr/>
          <a:lstStyle/>
          <a:p>
            <a:fld id="{C29BF9D9-C770-4DCC-9A8E-A2FF3D4D98E3}" type="slidenum">
              <a:rPr lang="en-GB" smtClean="0"/>
              <a:t>‹#›</a:t>
            </a:fld>
            <a:endParaRPr lang="en-GB"/>
          </a:p>
        </p:txBody>
      </p:sp>
    </p:spTree>
    <p:extLst>
      <p:ext uri="{BB962C8B-B14F-4D97-AF65-F5344CB8AC3E}">
        <p14:creationId xmlns:p14="http://schemas.microsoft.com/office/powerpoint/2010/main" val="3419889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jp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10.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jp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2.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1.jp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9.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81223019"/>
      </p:ext>
    </p:extLst>
  </p:cSld>
  <p:clrMap bg1="lt1" tx1="dk1" bg2="lt2" tx2="dk2" accent1="accent1" accent2="accent2" accent3="accent3" accent4="accent4" accent5="accent5" accent6="accent6" hlink="hlink" folHlink="folHlink"/>
  <p:sldLayoutIdLst>
    <p:sldLayoutId id="2147483680" r:id="rId1"/>
    <p:sldLayoutId id="2147483674" r:id="rId2"/>
    <p:sldLayoutId id="2147483676" r:id="rId3"/>
    <p:sldLayoutId id="2147483678" r:id="rId4"/>
    <p:sldLayoutId id="2147483679"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913" userDrawn="1">
          <p15:clr>
            <a:srgbClr val="F26B43"/>
          </p15:clr>
        </p15:guide>
        <p15:guide id="5" orient="horz" pos="3748" userDrawn="1">
          <p15:clr>
            <a:srgbClr val="F26B43"/>
          </p15:clr>
        </p15:guide>
        <p15:guide id="6" pos="347" userDrawn="1">
          <p15:clr>
            <a:srgbClr val="F26B43"/>
          </p15:clr>
        </p15:guide>
        <p15:guide id="7" pos="733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6610840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FE26A1-036D-451A-AB0D-93CB75B69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5FA0BF-8F69-45BE-861E-7B8A4971B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3CB282-FFE6-4C74-BA0E-9E076EEE0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3A730-2F55-4EEC-8E15-7435E4F19D04}" type="datetimeFigureOut">
              <a:rPr lang="en-GB" smtClean="0"/>
              <a:t>27/01/2022</a:t>
            </a:fld>
            <a:endParaRPr lang="en-GB"/>
          </a:p>
        </p:txBody>
      </p:sp>
      <p:sp>
        <p:nvSpPr>
          <p:cNvPr id="5" name="Footer Placeholder 4">
            <a:extLst>
              <a:ext uri="{FF2B5EF4-FFF2-40B4-BE49-F238E27FC236}">
                <a16:creationId xmlns:a16="http://schemas.microsoft.com/office/drawing/2014/main" id="{6C2D2061-3374-43B6-A055-629ED090E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2BB6C84-55A3-46D5-AC9E-46A12B832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BF9D9-C770-4DCC-9A8E-A2FF3D4D98E3}" type="slidenum">
              <a:rPr lang="en-GB" smtClean="0"/>
              <a:t>‹#›</a:t>
            </a:fld>
            <a:endParaRPr lang="en-GB"/>
          </a:p>
        </p:txBody>
      </p:sp>
    </p:spTree>
    <p:extLst>
      <p:ext uri="{BB962C8B-B14F-4D97-AF65-F5344CB8AC3E}">
        <p14:creationId xmlns:p14="http://schemas.microsoft.com/office/powerpoint/2010/main" val="111437196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C2BE0-C4E7-470E-A875-9A9CE5A4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34D450-2E26-4373-8CA0-2508FA739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B5B6C1-51CC-40E2-A06D-128FF19F8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D198C-2DAB-46AC-81E5-205AE3BBA5FE}" type="datetimeFigureOut">
              <a:rPr lang="en-GB" smtClean="0"/>
              <a:t>27/01/2022</a:t>
            </a:fld>
            <a:endParaRPr lang="en-GB"/>
          </a:p>
        </p:txBody>
      </p:sp>
      <p:sp>
        <p:nvSpPr>
          <p:cNvPr id="5" name="Footer Placeholder 4">
            <a:extLst>
              <a:ext uri="{FF2B5EF4-FFF2-40B4-BE49-F238E27FC236}">
                <a16:creationId xmlns:a16="http://schemas.microsoft.com/office/drawing/2014/main" id="{1613BFC1-FF55-420B-B2EA-4F4BB70B2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1B9147-EAAE-49BC-B210-D3445A2424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81300-5ADB-41D3-AD87-F906ACC33E40}" type="slidenum">
              <a:rPr lang="en-GB" smtClean="0"/>
              <a:t>‹#›</a:t>
            </a:fld>
            <a:endParaRPr lang="en-GB"/>
          </a:p>
        </p:txBody>
      </p:sp>
    </p:spTree>
    <p:extLst>
      <p:ext uri="{BB962C8B-B14F-4D97-AF65-F5344CB8AC3E}">
        <p14:creationId xmlns:p14="http://schemas.microsoft.com/office/powerpoint/2010/main" val="55376625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619080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886615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7057229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B2DFCE-F0CD-4680-825B-E531E78843D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52959" y="5805916"/>
            <a:ext cx="2294438" cy="972003"/>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901453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71C480-A7E6-4A68-995D-664D18CB7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3137A3-FE02-4ACE-B3F6-1AB73A350A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266A89-CB57-4146-9813-E09266592E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F3522-35DA-4B1D-9B65-B5C4FC9FC495}" type="datetimeFigureOut">
              <a:rPr lang="en-GB" smtClean="0"/>
              <a:t>27/01/2022</a:t>
            </a:fld>
            <a:endParaRPr lang="en-GB"/>
          </a:p>
        </p:txBody>
      </p:sp>
      <p:sp>
        <p:nvSpPr>
          <p:cNvPr id="5" name="Footer Placeholder 4">
            <a:extLst>
              <a:ext uri="{FF2B5EF4-FFF2-40B4-BE49-F238E27FC236}">
                <a16:creationId xmlns:a16="http://schemas.microsoft.com/office/drawing/2014/main" id="{9B3F1379-FA5C-4359-BBF8-AE3F02BF8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FF6D61-9488-487B-9DFF-15E71822C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69EA3-0824-4344-8770-3DC223B49E3C}" type="slidenum">
              <a:rPr lang="en-GB" smtClean="0"/>
              <a:t>‹#›</a:t>
            </a:fld>
            <a:endParaRPr lang="en-GB"/>
          </a:p>
        </p:txBody>
      </p:sp>
    </p:spTree>
    <p:extLst>
      <p:ext uri="{BB962C8B-B14F-4D97-AF65-F5344CB8AC3E}">
        <p14:creationId xmlns:p14="http://schemas.microsoft.com/office/powerpoint/2010/main" val="211600537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4392934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mailto:roadspaceportaladmin@highwaysengland.co.uk" TargetMode="External"/><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QgV1uDqTIM?feature=oembed"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4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4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59.png"/><Relationship Id="rId7" Type="http://schemas.openxmlformats.org/officeDocument/2006/relationships/image" Target="../media/image66.png"/><Relationship Id="rId12" Type="http://schemas.openxmlformats.org/officeDocument/2006/relationships/image" Target="../media/image63.png"/><Relationship Id="rId2" Type="http://schemas.openxmlformats.org/officeDocument/2006/relationships/image" Target="../media/image58.png"/><Relationship Id="rId16" Type="http://schemas.openxmlformats.org/officeDocument/2006/relationships/image" Target="../media/image70.png"/><Relationship Id="rId1" Type="http://schemas.openxmlformats.org/officeDocument/2006/relationships/slideLayout" Target="../slideLayouts/slideLayout49.xml"/><Relationship Id="rId6" Type="http://schemas.openxmlformats.org/officeDocument/2006/relationships/image" Target="../media/image65.png"/><Relationship Id="rId11" Type="http://schemas.openxmlformats.org/officeDocument/2006/relationships/image" Target="../media/image71.png"/><Relationship Id="rId5" Type="http://schemas.openxmlformats.org/officeDocument/2006/relationships/image" Target="../media/image62.pn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image" Target="../media/image60.png"/><Relationship Id="rId9" Type="http://schemas.openxmlformats.org/officeDocument/2006/relationships/image" Target="../media/image68.png"/><Relationship Id="rId1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7.png"/><Relationship Id="rId18" Type="http://schemas.openxmlformats.org/officeDocument/2006/relationships/image" Target="../media/image65.png"/><Relationship Id="rId3" Type="http://schemas.openxmlformats.org/officeDocument/2006/relationships/image" Target="../media/image62.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image" Target="../media/image58.png"/><Relationship Id="rId16" Type="http://schemas.openxmlformats.org/officeDocument/2006/relationships/image" Target="../media/image75.png"/><Relationship Id="rId20" Type="http://schemas.openxmlformats.org/officeDocument/2006/relationships/image" Target="../media/image76.png"/><Relationship Id="rId1" Type="http://schemas.openxmlformats.org/officeDocument/2006/relationships/slideLayout" Target="../slideLayouts/slideLayout49.xml"/><Relationship Id="rId6" Type="http://schemas.openxmlformats.org/officeDocument/2006/relationships/image" Target="../media/image71.png"/><Relationship Id="rId11" Type="http://schemas.openxmlformats.org/officeDocument/2006/relationships/image" Target="../media/image74.png"/><Relationship Id="rId24" Type="http://schemas.openxmlformats.org/officeDocument/2006/relationships/image" Target="../media/image80.png"/><Relationship Id="rId5" Type="http://schemas.openxmlformats.org/officeDocument/2006/relationships/image" Target="../media/image60.png"/><Relationship Id="rId15" Type="http://schemas.openxmlformats.org/officeDocument/2006/relationships/image" Target="../media/image69.png"/><Relationship Id="rId23"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8.png"/><Relationship Id="rId22" Type="http://schemas.openxmlformats.org/officeDocument/2006/relationships/image" Target="../media/image78.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7.png"/><Relationship Id="rId26" Type="http://schemas.openxmlformats.org/officeDocument/2006/relationships/image" Target="../media/image86.png"/><Relationship Id="rId3" Type="http://schemas.openxmlformats.org/officeDocument/2006/relationships/image" Target="../media/image60.png"/><Relationship Id="rId21" Type="http://schemas.openxmlformats.org/officeDocument/2006/relationships/image" Target="../media/image82.png"/><Relationship Id="rId7" Type="http://schemas.openxmlformats.org/officeDocument/2006/relationships/image" Target="../media/image72.png"/><Relationship Id="rId12" Type="http://schemas.openxmlformats.org/officeDocument/2006/relationships/image" Target="../media/image68.png"/><Relationship Id="rId17" Type="http://schemas.openxmlformats.org/officeDocument/2006/relationships/image" Target="../media/image78.png"/><Relationship Id="rId25" Type="http://schemas.openxmlformats.org/officeDocument/2006/relationships/image" Target="../media/image85.png"/><Relationship Id="rId2" Type="http://schemas.openxmlformats.org/officeDocument/2006/relationships/image" Target="../media/image58.png"/><Relationship Id="rId16" Type="http://schemas.openxmlformats.org/officeDocument/2006/relationships/image" Target="../media/image75.png"/><Relationship Id="rId20" Type="http://schemas.openxmlformats.org/officeDocument/2006/relationships/image" Target="../media/image80.png"/><Relationship Id="rId29" Type="http://schemas.openxmlformats.org/officeDocument/2006/relationships/image" Target="../media/image88.png"/><Relationship Id="rId1" Type="http://schemas.openxmlformats.org/officeDocument/2006/relationships/slideLayout" Target="../slideLayouts/slideLayout49.xml"/><Relationship Id="rId6" Type="http://schemas.openxmlformats.org/officeDocument/2006/relationships/image" Target="../media/image63.png"/><Relationship Id="rId11" Type="http://schemas.openxmlformats.org/officeDocument/2006/relationships/image" Target="../media/image74.png"/><Relationship Id="rId24" Type="http://schemas.openxmlformats.org/officeDocument/2006/relationships/image" Target="../media/image66.png"/><Relationship Id="rId5" Type="http://schemas.openxmlformats.org/officeDocument/2006/relationships/image" Target="../media/image71.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7.png"/><Relationship Id="rId10" Type="http://schemas.openxmlformats.org/officeDocument/2006/relationships/image" Target="../media/image62.png"/><Relationship Id="rId19" Type="http://schemas.openxmlformats.org/officeDocument/2006/relationships/image" Target="../media/image79.png"/><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image" Target="../media/image70.png"/><Relationship Id="rId22" Type="http://schemas.openxmlformats.org/officeDocument/2006/relationships/image" Target="../media/image83.png"/><Relationship Id="rId27" Type="http://schemas.openxmlformats.org/officeDocument/2006/relationships/image" Target="../media/image67.png"/><Relationship Id="rId30" Type="http://schemas.openxmlformats.org/officeDocument/2006/relationships/image" Target="../media/image89.jpg"/></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3.png"/><Relationship Id="rId18" Type="http://schemas.openxmlformats.org/officeDocument/2006/relationships/image" Target="../media/image70.png"/><Relationship Id="rId26" Type="http://schemas.openxmlformats.org/officeDocument/2006/relationships/image" Target="../media/image64.png"/><Relationship Id="rId3" Type="http://schemas.openxmlformats.org/officeDocument/2006/relationships/image" Target="../media/image59.png"/><Relationship Id="rId21" Type="http://schemas.openxmlformats.org/officeDocument/2006/relationships/image" Target="../media/image87.png"/><Relationship Id="rId7" Type="http://schemas.openxmlformats.org/officeDocument/2006/relationships/image" Target="../media/image72.png"/><Relationship Id="rId12" Type="http://schemas.openxmlformats.org/officeDocument/2006/relationships/image" Target="../media/image82.png"/><Relationship Id="rId17" Type="http://schemas.openxmlformats.org/officeDocument/2006/relationships/image" Target="../media/image85.png"/><Relationship Id="rId25" Type="http://schemas.openxmlformats.org/officeDocument/2006/relationships/image" Target="../media/image88.png"/><Relationship Id="rId2" Type="http://schemas.openxmlformats.org/officeDocument/2006/relationships/image" Target="../media/image58.png"/><Relationship Id="rId16" Type="http://schemas.openxmlformats.org/officeDocument/2006/relationships/image" Target="../media/image69.png"/><Relationship Id="rId20" Type="http://schemas.openxmlformats.org/officeDocument/2006/relationships/image" Target="../media/image67.png"/><Relationship Id="rId1" Type="http://schemas.openxmlformats.org/officeDocument/2006/relationships/slideLayout" Target="../slideLayouts/slideLayout49.xml"/><Relationship Id="rId6" Type="http://schemas.openxmlformats.org/officeDocument/2006/relationships/image" Target="../media/image60.png"/><Relationship Id="rId11" Type="http://schemas.openxmlformats.org/officeDocument/2006/relationships/image" Target="../media/image68.png"/><Relationship Id="rId24" Type="http://schemas.openxmlformats.org/officeDocument/2006/relationships/image" Target="../media/image78.png"/><Relationship Id="rId5" Type="http://schemas.openxmlformats.org/officeDocument/2006/relationships/image" Target="../media/image62.png"/><Relationship Id="rId15" Type="http://schemas.openxmlformats.org/officeDocument/2006/relationships/image" Target="../media/image66.png"/><Relationship Id="rId23" Type="http://schemas.openxmlformats.org/officeDocument/2006/relationships/image" Target="../media/image75.png"/><Relationship Id="rId28" Type="http://schemas.openxmlformats.org/officeDocument/2006/relationships/image" Target="../media/image89.jpg"/><Relationship Id="rId10" Type="http://schemas.openxmlformats.org/officeDocument/2006/relationships/image" Target="../media/image63.png"/><Relationship Id="rId19" Type="http://schemas.openxmlformats.org/officeDocument/2006/relationships/image" Target="../media/image86.png"/><Relationship Id="rId4" Type="http://schemas.openxmlformats.org/officeDocument/2006/relationships/image" Target="../media/image90.png"/><Relationship Id="rId9" Type="http://schemas.openxmlformats.org/officeDocument/2006/relationships/image" Target="../media/image71.png"/><Relationship Id="rId14" Type="http://schemas.openxmlformats.org/officeDocument/2006/relationships/image" Target="../media/image84.png"/><Relationship Id="rId22" Type="http://schemas.openxmlformats.org/officeDocument/2006/relationships/image" Target="../media/image76.png"/><Relationship Id="rId27" Type="http://schemas.openxmlformats.org/officeDocument/2006/relationships/image" Target="../media/image74.png"/></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3.png"/><Relationship Id="rId18" Type="http://schemas.openxmlformats.org/officeDocument/2006/relationships/image" Target="../media/image84.png"/><Relationship Id="rId26" Type="http://schemas.openxmlformats.org/officeDocument/2006/relationships/image" Target="../media/image76.png"/><Relationship Id="rId3" Type="http://schemas.openxmlformats.org/officeDocument/2006/relationships/image" Target="../media/image59.png"/><Relationship Id="rId21" Type="http://schemas.openxmlformats.org/officeDocument/2006/relationships/image" Target="../media/image85.png"/><Relationship Id="rId7" Type="http://schemas.openxmlformats.org/officeDocument/2006/relationships/image" Target="../media/image91.png"/><Relationship Id="rId12" Type="http://schemas.openxmlformats.org/officeDocument/2006/relationships/image" Target="../media/image71.png"/><Relationship Id="rId17" Type="http://schemas.openxmlformats.org/officeDocument/2006/relationships/image" Target="../media/image83.png"/><Relationship Id="rId25" Type="http://schemas.openxmlformats.org/officeDocument/2006/relationships/image" Target="../media/image87.png"/><Relationship Id="rId33" Type="http://schemas.openxmlformats.org/officeDocument/2006/relationships/image" Target="../media/image89.jpg"/><Relationship Id="rId2" Type="http://schemas.openxmlformats.org/officeDocument/2006/relationships/image" Target="../media/image58.png"/><Relationship Id="rId16" Type="http://schemas.openxmlformats.org/officeDocument/2006/relationships/image" Target="../media/image82.png"/><Relationship Id="rId20" Type="http://schemas.openxmlformats.org/officeDocument/2006/relationships/image" Target="../media/image69.png"/><Relationship Id="rId29" Type="http://schemas.microsoft.com/office/2007/relationships/hdphoto" Target="../media/hdphoto1.wdp"/><Relationship Id="rId1" Type="http://schemas.openxmlformats.org/officeDocument/2006/relationships/slideLayout" Target="../slideLayouts/slideLayout49.xml"/><Relationship Id="rId6" Type="http://schemas.openxmlformats.org/officeDocument/2006/relationships/image" Target="../media/image72.png"/><Relationship Id="rId11" Type="http://schemas.openxmlformats.org/officeDocument/2006/relationships/image" Target="../media/image88.png"/><Relationship Id="rId24" Type="http://schemas.openxmlformats.org/officeDocument/2006/relationships/image" Target="../media/image67.png"/><Relationship Id="rId32" Type="http://schemas.openxmlformats.org/officeDocument/2006/relationships/image" Target="../media/image96.png"/><Relationship Id="rId5" Type="http://schemas.openxmlformats.org/officeDocument/2006/relationships/image" Target="../media/image60.png"/><Relationship Id="rId15" Type="http://schemas.openxmlformats.org/officeDocument/2006/relationships/image" Target="../media/image68.png"/><Relationship Id="rId23" Type="http://schemas.openxmlformats.org/officeDocument/2006/relationships/image" Target="../media/image86.png"/><Relationship Id="rId28" Type="http://schemas.openxmlformats.org/officeDocument/2006/relationships/image" Target="../media/image93.png"/><Relationship Id="rId10" Type="http://schemas.openxmlformats.org/officeDocument/2006/relationships/image" Target="../media/image78.png"/><Relationship Id="rId19" Type="http://schemas.openxmlformats.org/officeDocument/2006/relationships/image" Target="../media/image66.png"/><Relationship Id="rId31"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75.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92.png"/><Relationship Id="rId30"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9.png"/><Relationship Id="rId18" Type="http://schemas.openxmlformats.org/officeDocument/2006/relationships/image" Target="../media/image87.png"/><Relationship Id="rId26" Type="http://schemas.openxmlformats.org/officeDocument/2006/relationships/image" Target="../media/image92.png"/><Relationship Id="rId3" Type="http://schemas.openxmlformats.org/officeDocument/2006/relationships/image" Target="../media/image59.png"/><Relationship Id="rId21" Type="http://schemas.openxmlformats.org/officeDocument/2006/relationships/image" Target="../media/image78.png"/><Relationship Id="rId34" Type="http://schemas.openxmlformats.org/officeDocument/2006/relationships/image" Target="../media/image89.jpg"/><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67.png"/><Relationship Id="rId25" Type="http://schemas.openxmlformats.org/officeDocument/2006/relationships/image" Target="../media/image74.png"/><Relationship Id="rId33" Type="http://schemas.openxmlformats.org/officeDocument/2006/relationships/image" Target="../media/image96.png"/><Relationship Id="rId2" Type="http://schemas.openxmlformats.org/officeDocument/2006/relationships/image" Target="../media/image58.png"/><Relationship Id="rId16" Type="http://schemas.openxmlformats.org/officeDocument/2006/relationships/image" Target="../media/image86.png"/><Relationship Id="rId20" Type="http://schemas.openxmlformats.org/officeDocument/2006/relationships/image" Target="../media/image75.png"/><Relationship Id="rId29" Type="http://schemas.openxmlformats.org/officeDocument/2006/relationships/image" Target="../media/image97.png"/><Relationship Id="rId1" Type="http://schemas.openxmlformats.org/officeDocument/2006/relationships/slideLayout" Target="../slideLayouts/slideLayout49.xml"/><Relationship Id="rId6" Type="http://schemas.openxmlformats.org/officeDocument/2006/relationships/image" Target="../media/image71.png"/><Relationship Id="rId11" Type="http://schemas.openxmlformats.org/officeDocument/2006/relationships/image" Target="../media/image84.png"/><Relationship Id="rId24" Type="http://schemas.openxmlformats.org/officeDocument/2006/relationships/image" Target="../media/image91.png"/><Relationship Id="rId32" Type="http://schemas.openxmlformats.org/officeDocument/2006/relationships/image" Target="../media/image100.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2.png"/><Relationship Id="rId28" Type="http://schemas.openxmlformats.org/officeDocument/2006/relationships/image" Target="../media/image62.png"/><Relationship Id="rId10" Type="http://schemas.openxmlformats.org/officeDocument/2006/relationships/image" Target="../media/image83.png"/><Relationship Id="rId19" Type="http://schemas.openxmlformats.org/officeDocument/2006/relationships/image" Target="../media/image76.png"/><Relationship Id="rId31" Type="http://schemas.openxmlformats.org/officeDocument/2006/relationships/image" Target="../media/image99.png"/><Relationship Id="rId4" Type="http://schemas.openxmlformats.org/officeDocument/2006/relationships/image" Target="../media/image90.png"/><Relationship Id="rId9" Type="http://schemas.openxmlformats.org/officeDocument/2006/relationships/image" Target="../media/image82.png"/><Relationship Id="rId14" Type="http://schemas.openxmlformats.org/officeDocument/2006/relationships/image" Target="../media/image85.png"/><Relationship Id="rId22" Type="http://schemas.openxmlformats.org/officeDocument/2006/relationships/image" Target="../media/image88.png"/><Relationship Id="rId27" Type="http://schemas.openxmlformats.org/officeDocument/2006/relationships/image" Target="../media/image94.png"/><Relationship Id="rId30"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69.png"/><Relationship Id="rId18" Type="http://schemas.openxmlformats.org/officeDocument/2006/relationships/image" Target="../media/image92.png"/><Relationship Id="rId26" Type="http://schemas.openxmlformats.org/officeDocument/2006/relationships/image" Target="../media/image76.png"/><Relationship Id="rId3" Type="http://schemas.openxmlformats.org/officeDocument/2006/relationships/image" Target="../media/image101.png"/><Relationship Id="rId21" Type="http://schemas.openxmlformats.org/officeDocument/2006/relationships/image" Target="../media/image74.png"/><Relationship Id="rId7" Type="http://schemas.openxmlformats.org/officeDocument/2006/relationships/image" Target="../media/image66.png"/><Relationship Id="rId12" Type="http://schemas.openxmlformats.org/officeDocument/2006/relationships/image" Target="../media/image87.png"/><Relationship Id="rId17" Type="http://schemas.openxmlformats.org/officeDocument/2006/relationships/image" Target="../media/image88.png"/><Relationship Id="rId25" Type="http://schemas.openxmlformats.org/officeDocument/2006/relationships/image" Target="../media/image62.png"/><Relationship Id="rId2" Type="http://schemas.openxmlformats.org/officeDocument/2006/relationships/image" Target="../media/image58.png"/><Relationship Id="rId16" Type="http://schemas.openxmlformats.org/officeDocument/2006/relationships/image" Target="../media/image82.png"/><Relationship Id="rId20" Type="http://schemas.openxmlformats.org/officeDocument/2006/relationships/image" Target="../media/image91.png"/><Relationship Id="rId29" Type="http://schemas.openxmlformats.org/officeDocument/2006/relationships/image" Target="../media/image103.png"/><Relationship Id="rId1" Type="http://schemas.openxmlformats.org/officeDocument/2006/relationships/slideLayout" Target="../slideLayouts/slideLayout49.xml"/><Relationship Id="rId6" Type="http://schemas.openxmlformats.org/officeDocument/2006/relationships/image" Target="../media/image68.png"/><Relationship Id="rId11" Type="http://schemas.openxmlformats.org/officeDocument/2006/relationships/image" Target="../media/image67.png"/><Relationship Id="rId24" Type="http://schemas.openxmlformats.org/officeDocument/2006/relationships/image" Target="../media/image100.png"/><Relationship Id="rId5" Type="http://schemas.openxmlformats.org/officeDocument/2006/relationships/image" Target="../media/image60.png"/><Relationship Id="rId15" Type="http://schemas.openxmlformats.org/officeDocument/2006/relationships/image" Target="../media/image63.png"/><Relationship Id="rId23" Type="http://schemas.openxmlformats.org/officeDocument/2006/relationships/image" Target="../media/image99.png"/><Relationship Id="rId28" Type="http://schemas.openxmlformats.org/officeDocument/2006/relationships/image" Target="../media/image89.jpg"/><Relationship Id="rId10" Type="http://schemas.openxmlformats.org/officeDocument/2006/relationships/image" Target="../media/image86.png"/><Relationship Id="rId19" Type="http://schemas.openxmlformats.org/officeDocument/2006/relationships/image" Target="../media/image72.png"/><Relationship Id="rId31" Type="http://schemas.openxmlformats.org/officeDocument/2006/relationships/image" Target="../media/image96.png"/><Relationship Id="rId4" Type="http://schemas.openxmlformats.org/officeDocument/2006/relationships/image" Target="../media/image59.png"/><Relationship Id="rId9" Type="http://schemas.openxmlformats.org/officeDocument/2006/relationships/image" Target="../media/image70.png"/><Relationship Id="rId14" Type="http://schemas.openxmlformats.org/officeDocument/2006/relationships/image" Target="../media/image71.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94.png"/></Relationships>
</file>

<file path=ppt/slides/_rels/slide5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1.png"/><Relationship Id="rId18" Type="http://schemas.openxmlformats.org/officeDocument/2006/relationships/image" Target="../media/image70.png"/><Relationship Id="rId3" Type="http://schemas.openxmlformats.org/officeDocument/2006/relationships/image" Target="../media/image101.png"/><Relationship Id="rId21" Type="http://schemas.openxmlformats.org/officeDocument/2006/relationships/image" Target="../media/image67.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87.png"/><Relationship Id="rId25" Type="http://schemas.openxmlformats.org/officeDocument/2006/relationships/image" Target="../media/image89.jpg"/><Relationship Id="rId2" Type="http://schemas.openxmlformats.org/officeDocument/2006/relationships/image" Target="../media/image58.png"/><Relationship Id="rId16" Type="http://schemas.openxmlformats.org/officeDocument/2006/relationships/image" Target="../media/image69.png"/><Relationship Id="rId20" Type="http://schemas.openxmlformats.org/officeDocument/2006/relationships/image" Target="../media/image68.png"/><Relationship Id="rId1" Type="http://schemas.openxmlformats.org/officeDocument/2006/relationships/slideLayout" Target="../slideLayouts/slideLayout49.xml"/><Relationship Id="rId6" Type="http://schemas.openxmlformats.org/officeDocument/2006/relationships/image" Target="../media/image85.png"/><Relationship Id="rId11" Type="http://schemas.openxmlformats.org/officeDocument/2006/relationships/image" Target="../media/image72.png"/><Relationship Id="rId24" Type="http://schemas.openxmlformats.org/officeDocument/2006/relationships/image" Target="../media/image96.png"/><Relationship Id="rId5" Type="http://schemas.openxmlformats.org/officeDocument/2006/relationships/image" Target="../media/image60.png"/><Relationship Id="rId15" Type="http://schemas.openxmlformats.org/officeDocument/2006/relationships/image" Target="../media/image82.png"/><Relationship Id="rId23" Type="http://schemas.openxmlformats.org/officeDocument/2006/relationships/image" Target="../media/image94.png"/><Relationship Id="rId10" Type="http://schemas.openxmlformats.org/officeDocument/2006/relationships/image" Target="../media/image62.png"/><Relationship Id="rId19" Type="http://schemas.openxmlformats.org/officeDocument/2006/relationships/image" Target="../media/image66.png"/><Relationship Id="rId4" Type="http://schemas.openxmlformats.org/officeDocument/2006/relationships/image" Target="../media/image59.png"/><Relationship Id="rId9" Type="http://schemas.openxmlformats.org/officeDocument/2006/relationships/image" Target="../media/image92.png"/><Relationship Id="rId14" Type="http://schemas.openxmlformats.org/officeDocument/2006/relationships/image" Target="../media/image63.png"/><Relationship Id="rId22"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png"/><Relationship Id="rId18" Type="http://schemas.openxmlformats.org/officeDocument/2006/relationships/image" Target="../media/image85.png"/><Relationship Id="rId26" Type="http://schemas.openxmlformats.org/officeDocument/2006/relationships/image" Target="../media/image62.png"/><Relationship Id="rId39" Type="http://schemas.openxmlformats.org/officeDocument/2006/relationships/image" Target="../media/image115.png"/><Relationship Id="rId3" Type="http://schemas.openxmlformats.org/officeDocument/2006/relationships/image" Target="../media/image60.png"/><Relationship Id="rId21" Type="http://schemas.openxmlformats.org/officeDocument/2006/relationships/image" Target="../media/image67.png"/><Relationship Id="rId34" Type="http://schemas.openxmlformats.org/officeDocument/2006/relationships/image" Target="../media/image110.png"/><Relationship Id="rId42" Type="http://schemas.openxmlformats.org/officeDocument/2006/relationships/image" Target="../media/image117.png"/><Relationship Id="rId7" Type="http://schemas.openxmlformats.org/officeDocument/2006/relationships/image" Target="../media/image71.png"/><Relationship Id="rId12" Type="http://schemas.openxmlformats.org/officeDocument/2006/relationships/image" Target="../media/image78.png"/><Relationship Id="rId17" Type="http://schemas.openxmlformats.org/officeDocument/2006/relationships/image" Target="../media/image66.png"/><Relationship Id="rId25" Type="http://schemas.openxmlformats.org/officeDocument/2006/relationships/image" Target="../media/image108.png"/><Relationship Id="rId33" Type="http://schemas.openxmlformats.org/officeDocument/2006/relationships/image" Target="../media/image74.png"/><Relationship Id="rId38" Type="http://schemas.openxmlformats.org/officeDocument/2006/relationships/image" Target="../media/image114.png"/><Relationship Id="rId2" Type="http://schemas.openxmlformats.org/officeDocument/2006/relationships/image" Target="../media/image104.png"/><Relationship Id="rId16" Type="http://schemas.openxmlformats.org/officeDocument/2006/relationships/image" Target="../media/image84.png"/><Relationship Id="rId20" Type="http://schemas.openxmlformats.org/officeDocument/2006/relationships/image" Target="../media/image86.png"/><Relationship Id="rId29" Type="http://schemas.openxmlformats.org/officeDocument/2006/relationships/image" Target="../media/image98.png"/><Relationship Id="rId41" Type="http://schemas.openxmlformats.org/officeDocument/2006/relationships/image" Target="../media/image69.png"/><Relationship Id="rId1" Type="http://schemas.openxmlformats.org/officeDocument/2006/relationships/slideLayout" Target="../slideLayouts/slideLayout49.xml"/><Relationship Id="rId6" Type="http://schemas.openxmlformats.org/officeDocument/2006/relationships/image" Target="../media/image105.png"/><Relationship Id="rId11" Type="http://schemas.openxmlformats.org/officeDocument/2006/relationships/image" Target="../media/image88.png"/><Relationship Id="rId24" Type="http://schemas.openxmlformats.org/officeDocument/2006/relationships/image" Target="../media/image107.png"/><Relationship Id="rId32" Type="http://schemas.openxmlformats.org/officeDocument/2006/relationships/image" Target="../media/image109.png"/><Relationship Id="rId37" Type="http://schemas.openxmlformats.org/officeDocument/2006/relationships/image" Target="../media/image113.png"/><Relationship Id="rId40" Type="http://schemas.openxmlformats.org/officeDocument/2006/relationships/image" Target="../media/image116.png"/><Relationship Id="rId5" Type="http://schemas.openxmlformats.org/officeDocument/2006/relationships/image" Target="../media/image59.png"/><Relationship Id="rId15" Type="http://schemas.openxmlformats.org/officeDocument/2006/relationships/image" Target="../media/image83.png"/><Relationship Id="rId23" Type="http://schemas.openxmlformats.org/officeDocument/2006/relationships/image" Target="../media/image87.png"/><Relationship Id="rId28" Type="http://schemas.openxmlformats.org/officeDocument/2006/relationships/image" Target="../media/image94.png"/><Relationship Id="rId36" Type="http://schemas.openxmlformats.org/officeDocument/2006/relationships/image" Target="../media/image112.png"/><Relationship Id="rId10" Type="http://schemas.openxmlformats.org/officeDocument/2006/relationships/image" Target="../media/image106.png"/><Relationship Id="rId19" Type="http://schemas.openxmlformats.org/officeDocument/2006/relationships/image" Target="../media/image70.png"/><Relationship Id="rId31" Type="http://schemas.openxmlformats.org/officeDocument/2006/relationships/image" Target="../media/image91.png"/><Relationship Id="rId44" Type="http://schemas.openxmlformats.org/officeDocument/2006/relationships/image" Target="../media/image119.png"/><Relationship Id="rId4" Type="http://schemas.openxmlformats.org/officeDocument/2006/relationships/image" Target="../media/image58.png"/><Relationship Id="rId9" Type="http://schemas.openxmlformats.org/officeDocument/2006/relationships/image" Target="../media/image76.png"/><Relationship Id="rId14" Type="http://schemas.openxmlformats.org/officeDocument/2006/relationships/image" Target="../media/image89.jpg"/><Relationship Id="rId22" Type="http://schemas.openxmlformats.org/officeDocument/2006/relationships/image" Target="../media/image68.png"/><Relationship Id="rId27" Type="http://schemas.openxmlformats.org/officeDocument/2006/relationships/image" Target="../media/image95.png"/><Relationship Id="rId30" Type="http://schemas.openxmlformats.org/officeDocument/2006/relationships/image" Target="../media/image72.png"/><Relationship Id="rId35" Type="http://schemas.openxmlformats.org/officeDocument/2006/relationships/image" Target="../media/image111.png"/><Relationship Id="rId43" Type="http://schemas.openxmlformats.org/officeDocument/2006/relationships/image" Target="../media/image118.png"/></Relationships>
</file>

<file path=ppt/slides/_rels/slide5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82.png"/><Relationship Id="rId18" Type="http://schemas.openxmlformats.org/officeDocument/2006/relationships/image" Target="../media/image85.png"/><Relationship Id="rId26" Type="http://schemas.openxmlformats.org/officeDocument/2006/relationships/image" Target="../media/image62.png"/><Relationship Id="rId39" Type="http://schemas.openxmlformats.org/officeDocument/2006/relationships/image" Target="../media/image117.png"/><Relationship Id="rId3" Type="http://schemas.openxmlformats.org/officeDocument/2006/relationships/image" Target="../media/image60.png"/><Relationship Id="rId21" Type="http://schemas.openxmlformats.org/officeDocument/2006/relationships/image" Target="../media/image67.png"/><Relationship Id="rId34" Type="http://schemas.openxmlformats.org/officeDocument/2006/relationships/image" Target="../media/image111.png"/><Relationship Id="rId42" Type="http://schemas.openxmlformats.org/officeDocument/2006/relationships/image" Target="../media/image109.png"/><Relationship Id="rId7" Type="http://schemas.openxmlformats.org/officeDocument/2006/relationships/image" Target="../media/image71.png"/><Relationship Id="rId12" Type="http://schemas.openxmlformats.org/officeDocument/2006/relationships/image" Target="../media/image78.png"/><Relationship Id="rId17" Type="http://schemas.openxmlformats.org/officeDocument/2006/relationships/image" Target="../media/image66.png"/><Relationship Id="rId25" Type="http://schemas.openxmlformats.org/officeDocument/2006/relationships/image" Target="../media/image108.png"/><Relationship Id="rId33" Type="http://schemas.openxmlformats.org/officeDocument/2006/relationships/image" Target="../media/image110.png"/><Relationship Id="rId38" Type="http://schemas.openxmlformats.org/officeDocument/2006/relationships/image" Target="../media/image116.png"/><Relationship Id="rId2" Type="http://schemas.openxmlformats.org/officeDocument/2006/relationships/image" Target="../media/image104.png"/><Relationship Id="rId16" Type="http://schemas.openxmlformats.org/officeDocument/2006/relationships/image" Target="../media/image84.png"/><Relationship Id="rId20" Type="http://schemas.openxmlformats.org/officeDocument/2006/relationships/image" Target="../media/image86.png"/><Relationship Id="rId29" Type="http://schemas.openxmlformats.org/officeDocument/2006/relationships/image" Target="../media/image98.png"/><Relationship Id="rId41" Type="http://schemas.openxmlformats.org/officeDocument/2006/relationships/image" Target="../media/image119.png"/><Relationship Id="rId1" Type="http://schemas.openxmlformats.org/officeDocument/2006/relationships/slideLayout" Target="../slideLayouts/slideLayout49.xml"/><Relationship Id="rId6" Type="http://schemas.openxmlformats.org/officeDocument/2006/relationships/image" Target="../media/image105.png"/><Relationship Id="rId11" Type="http://schemas.openxmlformats.org/officeDocument/2006/relationships/image" Target="../media/image88.png"/><Relationship Id="rId24" Type="http://schemas.openxmlformats.org/officeDocument/2006/relationships/image" Target="../media/image107.png"/><Relationship Id="rId32" Type="http://schemas.openxmlformats.org/officeDocument/2006/relationships/image" Target="../media/image74.png"/><Relationship Id="rId37" Type="http://schemas.openxmlformats.org/officeDocument/2006/relationships/image" Target="../media/image115.png"/><Relationship Id="rId40" Type="http://schemas.openxmlformats.org/officeDocument/2006/relationships/image" Target="../media/image118.png"/><Relationship Id="rId5" Type="http://schemas.openxmlformats.org/officeDocument/2006/relationships/image" Target="../media/image59.png"/><Relationship Id="rId15" Type="http://schemas.openxmlformats.org/officeDocument/2006/relationships/image" Target="../media/image83.png"/><Relationship Id="rId23" Type="http://schemas.openxmlformats.org/officeDocument/2006/relationships/image" Target="../media/image87.png"/><Relationship Id="rId28" Type="http://schemas.openxmlformats.org/officeDocument/2006/relationships/image" Target="../media/image94.png"/><Relationship Id="rId36" Type="http://schemas.openxmlformats.org/officeDocument/2006/relationships/image" Target="../media/image114.png"/><Relationship Id="rId10" Type="http://schemas.openxmlformats.org/officeDocument/2006/relationships/image" Target="../media/image106.png"/><Relationship Id="rId19" Type="http://schemas.openxmlformats.org/officeDocument/2006/relationships/image" Target="../media/image70.png"/><Relationship Id="rId31" Type="http://schemas.openxmlformats.org/officeDocument/2006/relationships/image" Target="../media/image91.png"/><Relationship Id="rId4" Type="http://schemas.openxmlformats.org/officeDocument/2006/relationships/image" Target="../media/image58.png"/><Relationship Id="rId9" Type="http://schemas.openxmlformats.org/officeDocument/2006/relationships/image" Target="../media/image76.png"/><Relationship Id="rId14" Type="http://schemas.openxmlformats.org/officeDocument/2006/relationships/image" Target="../media/image89.jpg"/><Relationship Id="rId22" Type="http://schemas.openxmlformats.org/officeDocument/2006/relationships/image" Target="../media/image68.png"/><Relationship Id="rId27" Type="http://schemas.openxmlformats.org/officeDocument/2006/relationships/image" Target="../media/image95.png"/><Relationship Id="rId30" Type="http://schemas.openxmlformats.org/officeDocument/2006/relationships/image" Target="../media/image72.png"/><Relationship Id="rId35" Type="http://schemas.openxmlformats.org/officeDocument/2006/relationships/image" Target="../media/image113.png"/><Relationship Id="rId43"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hyperlink" Target="https://en.wikipedia.org/wiki/Arcadis_AYH" TargetMode="External"/><Relationship Id="rId5" Type="http://schemas.openxmlformats.org/officeDocument/2006/relationships/image" Target="../media/image12.png"/><Relationship Id="rId4" Type="http://schemas.openxmlformats.org/officeDocument/2006/relationships/hyperlink" Target="https://en.wikipedia.org/wiki/Faithful%2BGould"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png"/><Relationship Id="rId18" Type="http://schemas.openxmlformats.org/officeDocument/2006/relationships/image" Target="../media/image68.png"/><Relationship Id="rId26" Type="http://schemas.openxmlformats.org/officeDocument/2006/relationships/image" Target="../media/image89.jpg"/><Relationship Id="rId39" Type="http://schemas.openxmlformats.org/officeDocument/2006/relationships/image" Target="../media/image113.png"/><Relationship Id="rId3" Type="http://schemas.openxmlformats.org/officeDocument/2006/relationships/image" Target="../media/image60.png"/><Relationship Id="rId21" Type="http://schemas.openxmlformats.org/officeDocument/2006/relationships/image" Target="../media/image108.png"/><Relationship Id="rId34" Type="http://schemas.openxmlformats.org/officeDocument/2006/relationships/image" Target="../media/image111.png"/><Relationship Id="rId42" Type="http://schemas.openxmlformats.org/officeDocument/2006/relationships/image" Target="../media/image119.png"/><Relationship Id="rId7" Type="http://schemas.openxmlformats.org/officeDocument/2006/relationships/image" Target="../media/image71.png"/><Relationship Id="rId12" Type="http://schemas.openxmlformats.org/officeDocument/2006/relationships/image" Target="../media/image78.png"/><Relationship Id="rId17" Type="http://schemas.openxmlformats.org/officeDocument/2006/relationships/image" Target="../media/image67.png"/><Relationship Id="rId25" Type="http://schemas.openxmlformats.org/officeDocument/2006/relationships/image" Target="../media/image62.png"/><Relationship Id="rId33" Type="http://schemas.openxmlformats.org/officeDocument/2006/relationships/image" Target="../media/image110.png"/><Relationship Id="rId38" Type="http://schemas.openxmlformats.org/officeDocument/2006/relationships/image" Target="../media/image121.png"/><Relationship Id="rId2" Type="http://schemas.openxmlformats.org/officeDocument/2006/relationships/image" Target="../media/image104.png"/><Relationship Id="rId16" Type="http://schemas.openxmlformats.org/officeDocument/2006/relationships/image" Target="../media/image86.png"/><Relationship Id="rId20" Type="http://schemas.openxmlformats.org/officeDocument/2006/relationships/image" Target="../media/image107.png"/><Relationship Id="rId29" Type="http://schemas.openxmlformats.org/officeDocument/2006/relationships/image" Target="../media/image94.png"/><Relationship Id="rId41" Type="http://schemas.openxmlformats.org/officeDocument/2006/relationships/image" Target="../media/image116.png"/><Relationship Id="rId1" Type="http://schemas.openxmlformats.org/officeDocument/2006/relationships/slideLayout" Target="../slideLayouts/slideLayout49.xml"/><Relationship Id="rId6" Type="http://schemas.openxmlformats.org/officeDocument/2006/relationships/image" Target="../media/image105.png"/><Relationship Id="rId11" Type="http://schemas.openxmlformats.org/officeDocument/2006/relationships/image" Target="../media/image88.png"/><Relationship Id="rId24" Type="http://schemas.openxmlformats.org/officeDocument/2006/relationships/image" Target="../media/image82.png"/><Relationship Id="rId32" Type="http://schemas.openxmlformats.org/officeDocument/2006/relationships/image" Target="../media/image98.png"/><Relationship Id="rId37" Type="http://schemas.openxmlformats.org/officeDocument/2006/relationships/image" Target="../media/image118.png"/><Relationship Id="rId40" Type="http://schemas.openxmlformats.org/officeDocument/2006/relationships/image" Target="../media/image114.png"/><Relationship Id="rId5" Type="http://schemas.openxmlformats.org/officeDocument/2006/relationships/image" Target="../media/image59.png"/><Relationship Id="rId15" Type="http://schemas.openxmlformats.org/officeDocument/2006/relationships/image" Target="../media/image70.png"/><Relationship Id="rId23" Type="http://schemas.openxmlformats.org/officeDocument/2006/relationships/image" Target="../media/image91.png"/><Relationship Id="rId28" Type="http://schemas.openxmlformats.org/officeDocument/2006/relationships/image" Target="../media/image84.png"/><Relationship Id="rId36" Type="http://schemas.openxmlformats.org/officeDocument/2006/relationships/image" Target="../media/image117.png"/><Relationship Id="rId10" Type="http://schemas.openxmlformats.org/officeDocument/2006/relationships/image" Target="../media/image106.png"/><Relationship Id="rId19" Type="http://schemas.openxmlformats.org/officeDocument/2006/relationships/image" Target="../media/image87.png"/><Relationship Id="rId31" Type="http://schemas.openxmlformats.org/officeDocument/2006/relationships/image" Target="../media/image120.png"/><Relationship Id="rId4" Type="http://schemas.openxmlformats.org/officeDocument/2006/relationships/image" Target="../media/image58.png"/><Relationship Id="rId9" Type="http://schemas.openxmlformats.org/officeDocument/2006/relationships/image" Target="../media/image76.png"/><Relationship Id="rId14" Type="http://schemas.openxmlformats.org/officeDocument/2006/relationships/image" Target="../media/image85.png"/><Relationship Id="rId22" Type="http://schemas.openxmlformats.org/officeDocument/2006/relationships/image" Target="../media/image72.png"/><Relationship Id="rId27" Type="http://schemas.openxmlformats.org/officeDocument/2006/relationships/image" Target="../media/image83.png"/><Relationship Id="rId30" Type="http://schemas.openxmlformats.org/officeDocument/2006/relationships/image" Target="../media/image74.png"/><Relationship Id="rId35" Type="http://schemas.openxmlformats.org/officeDocument/2006/relationships/image" Target="../media/image115.png"/><Relationship Id="rId43"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2.png"/><Relationship Id="rId18" Type="http://schemas.openxmlformats.org/officeDocument/2006/relationships/image" Target="../media/image85.png"/><Relationship Id="rId26" Type="http://schemas.openxmlformats.org/officeDocument/2006/relationships/image" Target="../media/image62.png"/><Relationship Id="rId3" Type="http://schemas.openxmlformats.org/officeDocument/2006/relationships/image" Target="../media/image60.png"/><Relationship Id="rId21" Type="http://schemas.openxmlformats.org/officeDocument/2006/relationships/image" Target="../media/image67.png"/><Relationship Id="rId34" Type="http://schemas.openxmlformats.org/officeDocument/2006/relationships/image" Target="../media/image112.png"/><Relationship Id="rId7" Type="http://schemas.openxmlformats.org/officeDocument/2006/relationships/image" Target="../media/image63.png"/><Relationship Id="rId12" Type="http://schemas.openxmlformats.org/officeDocument/2006/relationships/image" Target="../media/image78.png"/><Relationship Id="rId17" Type="http://schemas.openxmlformats.org/officeDocument/2006/relationships/image" Target="../media/image66.png"/><Relationship Id="rId25" Type="http://schemas.openxmlformats.org/officeDocument/2006/relationships/image" Target="../media/image108.png"/><Relationship Id="rId33" Type="http://schemas.openxmlformats.org/officeDocument/2006/relationships/image" Target="../media/image118.png"/><Relationship Id="rId2" Type="http://schemas.openxmlformats.org/officeDocument/2006/relationships/image" Target="../media/image104.png"/><Relationship Id="rId16" Type="http://schemas.openxmlformats.org/officeDocument/2006/relationships/image" Target="../media/image84.png"/><Relationship Id="rId20" Type="http://schemas.openxmlformats.org/officeDocument/2006/relationships/image" Target="../media/image86.png"/><Relationship Id="rId29" Type="http://schemas.openxmlformats.org/officeDocument/2006/relationships/image" Target="../media/image72.png"/><Relationship Id="rId1" Type="http://schemas.openxmlformats.org/officeDocument/2006/relationships/slideLayout" Target="../slideLayouts/slideLayout49.xml"/><Relationship Id="rId6" Type="http://schemas.openxmlformats.org/officeDocument/2006/relationships/image" Target="../media/image71.png"/><Relationship Id="rId11" Type="http://schemas.openxmlformats.org/officeDocument/2006/relationships/image" Target="../media/image88.png"/><Relationship Id="rId24" Type="http://schemas.openxmlformats.org/officeDocument/2006/relationships/image" Target="../media/image107.png"/><Relationship Id="rId32" Type="http://schemas.openxmlformats.org/officeDocument/2006/relationships/image" Target="../media/image117.png"/><Relationship Id="rId5" Type="http://schemas.openxmlformats.org/officeDocument/2006/relationships/image" Target="../media/image59.png"/><Relationship Id="rId15" Type="http://schemas.openxmlformats.org/officeDocument/2006/relationships/image" Target="../media/image83.png"/><Relationship Id="rId23" Type="http://schemas.openxmlformats.org/officeDocument/2006/relationships/image" Target="../media/image87.png"/><Relationship Id="rId28" Type="http://schemas.openxmlformats.org/officeDocument/2006/relationships/image" Target="../media/image98.png"/><Relationship Id="rId10" Type="http://schemas.openxmlformats.org/officeDocument/2006/relationships/image" Target="../media/image122.png"/><Relationship Id="rId19" Type="http://schemas.openxmlformats.org/officeDocument/2006/relationships/image" Target="../media/image70.png"/><Relationship Id="rId31" Type="http://schemas.openxmlformats.org/officeDocument/2006/relationships/image" Target="../media/image74.png"/><Relationship Id="rId4" Type="http://schemas.openxmlformats.org/officeDocument/2006/relationships/image" Target="../media/image58.png"/><Relationship Id="rId9" Type="http://schemas.openxmlformats.org/officeDocument/2006/relationships/image" Target="../media/image120.png"/><Relationship Id="rId14" Type="http://schemas.openxmlformats.org/officeDocument/2006/relationships/image" Target="../media/image89.jpg"/><Relationship Id="rId22" Type="http://schemas.openxmlformats.org/officeDocument/2006/relationships/image" Target="../media/image68.png"/><Relationship Id="rId27" Type="http://schemas.openxmlformats.org/officeDocument/2006/relationships/image" Target="../media/image94.png"/><Relationship Id="rId30" Type="http://schemas.openxmlformats.org/officeDocument/2006/relationships/image" Target="../media/image91.png"/></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6.png"/><Relationship Id="rId18" Type="http://schemas.microsoft.com/office/2007/relationships/hdphoto" Target="../media/hdphoto2.wdp"/><Relationship Id="rId26" Type="http://schemas.openxmlformats.org/officeDocument/2006/relationships/image" Target="../media/image68.png"/><Relationship Id="rId3" Type="http://schemas.openxmlformats.org/officeDocument/2006/relationships/image" Target="../media/image96.png"/><Relationship Id="rId21" Type="http://schemas.openxmlformats.org/officeDocument/2006/relationships/image" Target="../media/image69.png"/><Relationship Id="rId7" Type="http://schemas.openxmlformats.org/officeDocument/2006/relationships/image" Target="../media/image123.png"/><Relationship Id="rId12" Type="http://schemas.openxmlformats.org/officeDocument/2006/relationships/image" Target="../media/image63.png"/><Relationship Id="rId17" Type="http://schemas.openxmlformats.org/officeDocument/2006/relationships/image" Target="../media/image128.png"/><Relationship Id="rId25" Type="http://schemas.openxmlformats.org/officeDocument/2006/relationships/image" Target="../media/image67.png"/><Relationship Id="rId2" Type="http://schemas.openxmlformats.org/officeDocument/2006/relationships/image" Target="../media/image58.png"/><Relationship Id="rId16" Type="http://schemas.openxmlformats.org/officeDocument/2006/relationships/image" Target="../media/image91.png"/><Relationship Id="rId20" Type="http://schemas.openxmlformats.org/officeDocument/2006/relationships/image" Target="../media/image66.png"/><Relationship Id="rId1" Type="http://schemas.openxmlformats.org/officeDocument/2006/relationships/slideLayout" Target="../slideLayouts/slideLayout49.xml"/><Relationship Id="rId6" Type="http://schemas.openxmlformats.org/officeDocument/2006/relationships/image" Target="../media/image62.png"/><Relationship Id="rId11" Type="http://schemas.openxmlformats.org/officeDocument/2006/relationships/image" Target="../media/image71.png"/><Relationship Id="rId24" Type="http://schemas.openxmlformats.org/officeDocument/2006/relationships/image" Target="../media/image86.png"/><Relationship Id="rId5" Type="http://schemas.openxmlformats.org/officeDocument/2006/relationships/image" Target="../media/image59.png"/><Relationship Id="rId15" Type="http://schemas.openxmlformats.org/officeDocument/2006/relationships/image" Target="../media/image72.png"/><Relationship Id="rId23" Type="http://schemas.openxmlformats.org/officeDocument/2006/relationships/image" Target="../media/image70.png"/><Relationship Id="rId10" Type="http://schemas.openxmlformats.org/officeDocument/2006/relationships/image" Target="../media/image125.png"/><Relationship Id="rId19" Type="http://schemas.openxmlformats.org/officeDocument/2006/relationships/image" Target="../media/image94.png"/><Relationship Id="rId4" Type="http://schemas.openxmlformats.org/officeDocument/2006/relationships/image" Target="../media/image108.png"/><Relationship Id="rId9" Type="http://schemas.openxmlformats.org/officeDocument/2006/relationships/image" Target="../media/image60.png"/><Relationship Id="rId14" Type="http://schemas.openxmlformats.org/officeDocument/2006/relationships/image" Target="../media/image127.png"/><Relationship Id="rId22" Type="http://schemas.openxmlformats.org/officeDocument/2006/relationships/image" Target="../media/image85.png"/><Relationship Id="rId27" Type="http://schemas.openxmlformats.org/officeDocument/2006/relationships/image" Target="../media/image87.png"/></Relationships>
</file>

<file path=ppt/slides/_rels/slide6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6.png"/><Relationship Id="rId18" Type="http://schemas.openxmlformats.org/officeDocument/2006/relationships/image" Target="../media/image69.png"/><Relationship Id="rId26" Type="http://schemas.openxmlformats.org/officeDocument/2006/relationships/image" Target="../media/image91.png"/><Relationship Id="rId3" Type="http://schemas.openxmlformats.org/officeDocument/2006/relationships/image" Target="../media/image90.png"/><Relationship Id="rId21" Type="http://schemas.openxmlformats.org/officeDocument/2006/relationships/image" Target="../media/image86.png"/><Relationship Id="rId7" Type="http://schemas.openxmlformats.org/officeDocument/2006/relationships/image" Target="../media/image59.png"/><Relationship Id="rId12" Type="http://schemas.microsoft.com/office/2007/relationships/hdphoto" Target="../media/hdphoto2.wdp"/><Relationship Id="rId17" Type="http://schemas.openxmlformats.org/officeDocument/2006/relationships/image" Target="../media/image66.png"/><Relationship Id="rId25" Type="http://schemas.openxmlformats.org/officeDocument/2006/relationships/image" Target="../media/image72.png"/><Relationship Id="rId2" Type="http://schemas.openxmlformats.org/officeDocument/2006/relationships/image" Target="../media/image58.png"/><Relationship Id="rId16" Type="http://schemas.openxmlformats.org/officeDocument/2006/relationships/image" Target="../media/image94.png"/><Relationship Id="rId20" Type="http://schemas.openxmlformats.org/officeDocument/2006/relationships/image" Target="../media/image70.png"/><Relationship Id="rId29" Type="http://schemas.openxmlformats.org/officeDocument/2006/relationships/image" Target="../media/image108.png"/><Relationship Id="rId1" Type="http://schemas.openxmlformats.org/officeDocument/2006/relationships/slideLayout" Target="../slideLayouts/slideLayout49.xml"/><Relationship Id="rId6" Type="http://schemas.openxmlformats.org/officeDocument/2006/relationships/image" Target="../media/image127.png"/><Relationship Id="rId11" Type="http://schemas.openxmlformats.org/officeDocument/2006/relationships/image" Target="../media/image128.png"/><Relationship Id="rId24" Type="http://schemas.openxmlformats.org/officeDocument/2006/relationships/image" Target="../media/image87.png"/><Relationship Id="rId5" Type="http://schemas.openxmlformats.org/officeDocument/2006/relationships/image" Target="../media/image126.png"/><Relationship Id="rId15" Type="http://schemas.openxmlformats.org/officeDocument/2006/relationships/image" Target="../media/image63.png"/><Relationship Id="rId23" Type="http://schemas.openxmlformats.org/officeDocument/2006/relationships/image" Target="../media/image68.png"/><Relationship Id="rId28" Type="http://schemas.openxmlformats.org/officeDocument/2006/relationships/image" Target="../media/image125.png"/><Relationship Id="rId10" Type="http://schemas.openxmlformats.org/officeDocument/2006/relationships/image" Target="../media/image129.png"/><Relationship Id="rId19" Type="http://schemas.openxmlformats.org/officeDocument/2006/relationships/image" Target="../media/image85.png"/><Relationship Id="rId4" Type="http://schemas.openxmlformats.org/officeDocument/2006/relationships/image" Target="../media/image124.png"/><Relationship Id="rId9" Type="http://schemas.openxmlformats.org/officeDocument/2006/relationships/image" Target="../media/image123.png"/><Relationship Id="rId14" Type="http://schemas.openxmlformats.org/officeDocument/2006/relationships/image" Target="../media/image71.png"/><Relationship Id="rId22" Type="http://schemas.openxmlformats.org/officeDocument/2006/relationships/image" Target="../media/image67.png"/><Relationship Id="rId27" Type="http://schemas.openxmlformats.org/officeDocument/2006/relationships/image" Target="../media/image130.png"/></Relationships>
</file>

<file path=ppt/slides/_rels/slide6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71.png"/><Relationship Id="rId18" Type="http://schemas.openxmlformats.org/officeDocument/2006/relationships/image" Target="../media/image70.png"/><Relationship Id="rId26" Type="http://schemas.openxmlformats.org/officeDocument/2006/relationships/image" Target="../media/image96.png"/><Relationship Id="rId3" Type="http://schemas.openxmlformats.org/officeDocument/2006/relationships/image" Target="../media/image124.png"/><Relationship Id="rId21" Type="http://schemas.openxmlformats.org/officeDocument/2006/relationships/image" Target="../media/image68.png"/><Relationship Id="rId7" Type="http://schemas.openxmlformats.org/officeDocument/2006/relationships/image" Target="../media/image123.png"/><Relationship Id="rId12" Type="http://schemas.openxmlformats.org/officeDocument/2006/relationships/image" Target="../media/image94.png"/><Relationship Id="rId17" Type="http://schemas.openxmlformats.org/officeDocument/2006/relationships/image" Target="../media/image85.png"/><Relationship Id="rId25" Type="http://schemas.openxmlformats.org/officeDocument/2006/relationships/image" Target="../media/image131.png"/><Relationship Id="rId2" Type="http://schemas.openxmlformats.org/officeDocument/2006/relationships/image" Target="../media/image58.png"/><Relationship Id="rId16" Type="http://schemas.openxmlformats.org/officeDocument/2006/relationships/image" Target="../media/image69.png"/><Relationship Id="rId20" Type="http://schemas.openxmlformats.org/officeDocument/2006/relationships/image" Target="../media/image67.png"/><Relationship Id="rId29" Type="http://schemas.openxmlformats.org/officeDocument/2006/relationships/image" Target="../media/image108.png"/><Relationship Id="rId1" Type="http://schemas.openxmlformats.org/officeDocument/2006/relationships/slideLayout" Target="../slideLayouts/slideLayout49.xml"/><Relationship Id="rId6" Type="http://schemas.openxmlformats.org/officeDocument/2006/relationships/image" Target="../media/image59.png"/><Relationship Id="rId11" Type="http://schemas.openxmlformats.org/officeDocument/2006/relationships/image" Target="../media/image103.png"/><Relationship Id="rId24" Type="http://schemas.openxmlformats.org/officeDocument/2006/relationships/image" Target="../media/image115.png"/><Relationship Id="rId5" Type="http://schemas.openxmlformats.org/officeDocument/2006/relationships/image" Target="../media/image127.png"/><Relationship Id="rId15" Type="http://schemas.openxmlformats.org/officeDocument/2006/relationships/image" Target="../media/image66.png"/><Relationship Id="rId23" Type="http://schemas.openxmlformats.org/officeDocument/2006/relationships/image" Target="../media/image62.png"/><Relationship Id="rId28" Type="http://schemas.openxmlformats.org/officeDocument/2006/relationships/image" Target="../media/image130.png"/><Relationship Id="rId10" Type="http://schemas.microsoft.com/office/2007/relationships/hdphoto" Target="../media/hdphoto2.wdp"/><Relationship Id="rId19" Type="http://schemas.openxmlformats.org/officeDocument/2006/relationships/image" Target="../media/image86.png"/><Relationship Id="rId31" Type="http://schemas.openxmlformats.org/officeDocument/2006/relationships/image" Target="../media/image91.png"/><Relationship Id="rId4" Type="http://schemas.openxmlformats.org/officeDocument/2006/relationships/image" Target="../media/image126.png"/><Relationship Id="rId9" Type="http://schemas.openxmlformats.org/officeDocument/2006/relationships/image" Target="../media/image128.png"/><Relationship Id="rId14" Type="http://schemas.openxmlformats.org/officeDocument/2006/relationships/image" Target="../media/image63.png"/><Relationship Id="rId22" Type="http://schemas.openxmlformats.org/officeDocument/2006/relationships/image" Target="../media/image87.png"/><Relationship Id="rId27" Type="http://schemas.openxmlformats.org/officeDocument/2006/relationships/image" Target="../media/image125.png"/><Relationship Id="rId30" Type="http://schemas.openxmlformats.org/officeDocument/2006/relationships/image" Target="../media/image72.png"/></Relationships>
</file>

<file path=ppt/slides/_rels/slide6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1.png"/><Relationship Id="rId18" Type="http://schemas.openxmlformats.org/officeDocument/2006/relationships/image" Target="../media/image86.png"/><Relationship Id="rId26" Type="http://schemas.openxmlformats.org/officeDocument/2006/relationships/image" Target="../media/image108.png"/><Relationship Id="rId3" Type="http://schemas.openxmlformats.org/officeDocument/2006/relationships/image" Target="../media/image96.png"/><Relationship Id="rId21" Type="http://schemas.openxmlformats.org/officeDocument/2006/relationships/image" Target="../media/image66.png"/><Relationship Id="rId7" Type="http://schemas.openxmlformats.org/officeDocument/2006/relationships/image" Target="../media/image129.png"/><Relationship Id="rId12" Type="http://schemas.openxmlformats.org/officeDocument/2006/relationships/image" Target="../media/image94.png"/><Relationship Id="rId17" Type="http://schemas.openxmlformats.org/officeDocument/2006/relationships/image" Target="../media/image70.png"/><Relationship Id="rId25" Type="http://schemas.openxmlformats.org/officeDocument/2006/relationships/image" Target="../media/image131.png"/><Relationship Id="rId2" Type="http://schemas.openxmlformats.org/officeDocument/2006/relationships/image" Target="../media/image58.png"/><Relationship Id="rId16" Type="http://schemas.openxmlformats.org/officeDocument/2006/relationships/image" Target="../media/image85.png"/><Relationship Id="rId20" Type="http://schemas.openxmlformats.org/officeDocument/2006/relationships/image" Target="../media/image68.png"/><Relationship Id="rId1" Type="http://schemas.openxmlformats.org/officeDocument/2006/relationships/slideLayout" Target="../slideLayouts/slideLayout49.xml"/><Relationship Id="rId6" Type="http://schemas.openxmlformats.org/officeDocument/2006/relationships/image" Target="../media/image59.png"/><Relationship Id="rId11" Type="http://schemas.openxmlformats.org/officeDocument/2006/relationships/image" Target="../media/image103.png"/><Relationship Id="rId24" Type="http://schemas.openxmlformats.org/officeDocument/2006/relationships/image" Target="../media/image115.png"/><Relationship Id="rId5" Type="http://schemas.openxmlformats.org/officeDocument/2006/relationships/image" Target="../media/image130.png"/><Relationship Id="rId15" Type="http://schemas.openxmlformats.org/officeDocument/2006/relationships/image" Target="../media/image69.png"/><Relationship Id="rId23" Type="http://schemas.openxmlformats.org/officeDocument/2006/relationships/image" Target="../media/image62.png"/><Relationship Id="rId28" Type="http://schemas.openxmlformats.org/officeDocument/2006/relationships/image" Target="../media/image91.png"/><Relationship Id="rId10" Type="http://schemas.microsoft.com/office/2007/relationships/hdphoto" Target="../media/hdphoto2.wdp"/><Relationship Id="rId19" Type="http://schemas.openxmlformats.org/officeDocument/2006/relationships/image" Target="../media/image67.png"/><Relationship Id="rId4" Type="http://schemas.openxmlformats.org/officeDocument/2006/relationships/image" Target="../media/image125.png"/><Relationship Id="rId9" Type="http://schemas.openxmlformats.org/officeDocument/2006/relationships/image" Target="../media/image128.png"/><Relationship Id="rId14" Type="http://schemas.openxmlformats.org/officeDocument/2006/relationships/image" Target="../media/image63.png"/><Relationship Id="rId22" Type="http://schemas.openxmlformats.org/officeDocument/2006/relationships/image" Target="../media/image87.png"/><Relationship Id="rId27"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9E93-65E3-4C8A-82BD-1DEC5F427751}"/>
              </a:ext>
            </a:extLst>
          </p:cNvPr>
          <p:cNvSpPr>
            <a:spLocks noGrp="1"/>
          </p:cNvSpPr>
          <p:nvPr>
            <p:ph type="ctrTitle"/>
          </p:nvPr>
        </p:nvSpPr>
        <p:spPr>
          <a:xfrm>
            <a:off x="428912" y="1884763"/>
            <a:ext cx="10129218" cy="1876362"/>
          </a:xfrm>
        </p:spPr>
        <p:txBody>
          <a:bodyPr>
            <a:normAutofit fontScale="90000"/>
          </a:bodyPr>
          <a:lstStyle/>
          <a:p>
            <a:r>
              <a:rPr lang="en-GB" dirty="0"/>
              <a:t>Topic 1</a:t>
            </a:r>
            <a:br>
              <a:rPr lang="en-GB" dirty="0"/>
            </a:br>
            <a:br>
              <a:rPr lang="en-GB" dirty="0"/>
            </a:br>
            <a:r>
              <a:rPr lang="en-GB" dirty="0"/>
              <a:t>Innovation in the design of TM </a:t>
            </a:r>
            <a:br>
              <a:rPr lang="en-GB" dirty="0"/>
            </a:br>
            <a:br>
              <a:rPr lang="en-GB" dirty="0"/>
            </a:br>
            <a:r>
              <a:rPr lang="en-GB" dirty="0"/>
              <a:t>Steve Smith, Virtus TM</a:t>
            </a:r>
            <a:br>
              <a:rPr lang="en-GB" dirty="0"/>
            </a:br>
            <a:r>
              <a:rPr lang="en-GB" b="0" i="1" dirty="0"/>
              <a:t>(Steve to share slides)</a:t>
            </a:r>
          </a:p>
        </p:txBody>
      </p:sp>
    </p:spTree>
    <p:extLst>
      <p:ext uri="{BB962C8B-B14F-4D97-AF65-F5344CB8AC3E}">
        <p14:creationId xmlns:p14="http://schemas.microsoft.com/office/powerpoint/2010/main" val="345360834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0F20B0-1096-4699-BCC6-DF55645A5B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01787" y="1803399"/>
            <a:ext cx="8988425" cy="4257675"/>
          </a:xfrm>
          <a:prstGeom prst="rect">
            <a:avLst/>
          </a:prstGeom>
          <a:noFill/>
          <a:ln>
            <a:noFill/>
          </a:ln>
        </p:spPr>
      </p:pic>
      <p:sp>
        <p:nvSpPr>
          <p:cNvPr id="7" name="TextBox 6">
            <a:extLst>
              <a:ext uri="{FF2B5EF4-FFF2-40B4-BE49-F238E27FC236}">
                <a16:creationId xmlns:a16="http://schemas.microsoft.com/office/drawing/2014/main" id="{8363EDC3-9D78-4351-B44A-0B0E0F384935}"/>
              </a:ext>
            </a:extLst>
          </p:cNvPr>
          <p:cNvSpPr txBox="1"/>
          <p:nvPr/>
        </p:nvSpPr>
        <p:spPr>
          <a:xfrm>
            <a:off x="622853" y="511513"/>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A66 NTP Traffic Management Incident 30/11/2021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Operational Equipment</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7893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309382" y="2148301"/>
            <a:ext cx="9300264" cy="817657"/>
          </a:xfrm>
        </p:spPr>
        <p:txBody>
          <a:bodyPr>
            <a:normAutofit fontScale="90000"/>
          </a:bodyPr>
          <a:lstStyle/>
          <a:p>
            <a:r>
              <a:rPr lang="en-GB" dirty="0">
                <a:latin typeface="Arial"/>
                <a:cs typeface="Arial"/>
              </a:rPr>
              <a:t>Topic 2</a:t>
            </a:r>
            <a:br>
              <a:rPr lang="en-GB" dirty="0">
                <a:latin typeface="Arial"/>
                <a:cs typeface="Arial"/>
              </a:rPr>
            </a:br>
            <a:br>
              <a:rPr lang="en-GB" dirty="0">
                <a:latin typeface="Arial"/>
                <a:cs typeface="Arial"/>
              </a:rPr>
            </a:br>
            <a:r>
              <a:rPr lang="en-GB" dirty="0">
                <a:latin typeface="Arial"/>
                <a:cs typeface="Arial"/>
              </a:rPr>
              <a:t>Road Space Booking</a:t>
            </a:r>
            <a:br>
              <a:rPr lang="en-GB" dirty="0">
                <a:latin typeface="Arial"/>
                <a:cs typeface="Arial"/>
              </a:rPr>
            </a:br>
            <a:br>
              <a:rPr lang="en-GB" dirty="0">
                <a:latin typeface="Arial"/>
                <a:cs typeface="Arial"/>
              </a:rPr>
            </a:br>
            <a:r>
              <a:rPr lang="en-GB" dirty="0">
                <a:latin typeface="Arial"/>
                <a:cs typeface="Arial"/>
              </a:rPr>
              <a:t>Jonathan Pizzey, SPM - Midlands</a:t>
            </a:r>
            <a:endParaRPr lang="en-GB" dirty="0"/>
          </a:p>
        </p:txBody>
      </p:sp>
    </p:spTree>
    <p:extLst>
      <p:ext uri="{BB962C8B-B14F-4D97-AF65-F5344CB8AC3E}">
        <p14:creationId xmlns:p14="http://schemas.microsoft.com/office/powerpoint/2010/main" val="171817126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6431-EEAB-4291-AC9B-9960CB4BD703}"/>
              </a:ext>
            </a:extLst>
          </p:cNvPr>
          <p:cNvSpPr>
            <a:spLocks noGrp="1"/>
          </p:cNvSpPr>
          <p:nvPr>
            <p:ph type="title"/>
          </p:nvPr>
        </p:nvSpPr>
        <p:spPr/>
        <p:txBody>
          <a:bodyPr/>
          <a:lstStyle/>
          <a:p>
            <a:r>
              <a:rPr lang="en-GB" dirty="0"/>
              <a:t>Refresher - Roadworks accuracy – 7 day KPI</a:t>
            </a:r>
          </a:p>
        </p:txBody>
      </p:sp>
      <p:sp>
        <p:nvSpPr>
          <p:cNvPr id="6" name="Content Placeholder 5">
            <a:extLst>
              <a:ext uri="{FF2B5EF4-FFF2-40B4-BE49-F238E27FC236}">
                <a16:creationId xmlns:a16="http://schemas.microsoft.com/office/drawing/2014/main" id="{5C7C2537-AEE8-4B3D-A779-5BDFEC185781}"/>
              </a:ext>
            </a:extLst>
          </p:cNvPr>
          <p:cNvSpPr>
            <a:spLocks noGrp="1"/>
          </p:cNvSpPr>
          <p:nvPr>
            <p:ph idx="1"/>
          </p:nvPr>
        </p:nvSpPr>
        <p:spPr>
          <a:xfrm>
            <a:off x="550864" y="1457934"/>
            <a:ext cx="5385618" cy="4841266"/>
          </a:xfrm>
        </p:spPr>
        <p:txBody>
          <a:bodyPr>
            <a:normAutofit fontScale="92500" lnSpcReduction="20000"/>
          </a:bodyPr>
          <a:lstStyle/>
          <a:p>
            <a:pPr lvl="0"/>
            <a:r>
              <a:rPr lang="en-GB" dirty="0"/>
              <a:t>In order to achieve our KPI, our roadworks must be:</a:t>
            </a:r>
          </a:p>
          <a:p>
            <a:pPr lvl="0" defTabSz="711200">
              <a:spcBef>
                <a:spcPct val="0"/>
              </a:spcBef>
            </a:pPr>
            <a:endParaRPr lang="en-GB" dirty="0"/>
          </a:p>
          <a:p>
            <a:pPr marL="555612" lvl="1" indent="-285750" defTabSz="711200">
              <a:spcBef>
                <a:spcPct val="0"/>
              </a:spcBef>
              <a:buFont typeface="Arial" panose="020B0604020202020204" pitchFamily="34" charset="0"/>
              <a:buChar char="•"/>
            </a:pPr>
            <a:r>
              <a:rPr lang="en-GB" b="1" dirty="0"/>
              <a:t>On-time: </a:t>
            </a:r>
            <a:r>
              <a:rPr lang="en-GB" dirty="0"/>
              <a:t>Planned for 7 days in advance and started within 1 hour (either side) of the planned start time – </a:t>
            </a:r>
            <a:r>
              <a:rPr lang="en-GB" dirty="0">
                <a:solidFill>
                  <a:schemeClr val="accent5"/>
                </a:solidFill>
              </a:rPr>
              <a:t>PASS!</a:t>
            </a:r>
          </a:p>
          <a:p>
            <a:pPr lvl="0" defTabSz="711200">
              <a:spcBef>
                <a:spcPct val="0"/>
              </a:spcBef>
            </a:pPr>
            <a:endParaRPr lang="en-GB" dirty="0"/>
          </a:p>
          <a:p>
            <a:pPr defTabSz="711200">
              <a:spcBef>
                <a:spcPct val="0"/>
              </a:spcBef>
            </a:pPr>
            <a:r>
              <a:rPr lang="en-GB" dirty="0"/>
              <a:t>We need to make sure we don’t fall into these categories: </a:t>
            </a:r>
            <a:br>
              <a:rPr lang="en-GB" dirty="0"/>
            </a:br>
            <a:endParaRPr lang="en-GB" dirty="0"/>
          </a:p>
          <a:p>
            <a:pPr marL="555612" lvl="1" indent="-285750" defTabSz="711200">
              <a:spcBef>
                <a:spcPct val="0"/>
              </a:spcBef>
              <a:buFont typeface="Arial" panose="020B0604020202020204" pitchFamily="34" charset="0"/>
              <a:buChar char="•"/>
            </a:pPr>
            <a:r>
              <a:rPr lang="en-GB" b="1" dirty="0"/>
              <a:t>Did not go ahead: </a:t>
            </a:r>
            <a:r>
              <a:rPr lang="en-GB" dirty="0"/>
              <a:t>Planned for 7 days in advance but did not go ahead (cancelled)</a:t>
            </a:r>
          </a:p>
          <a:p>
            <a:pPr marL="555612" lvl="1" indent="-285750" defTabSz="711200">
              <a:spcBef>
                <a:spcPct val="0"/>
              </a:spcBef>
              <a:buFont typeface="Arial" panose="020B0604020202020204" pitchFamily="34" charset="0"/>
              <a:buChar char="•"/>
            </a:pPr>
            <a:r>
              <a:rPr lang="en-GB" b="1" dirty="0"/>
              <a:t>Not on time: </a:t>
            </a:r>
            <a:r>
              <a:rPr lang="en-GB" dirty="0"/>
              <a:t>Planned for 7 days in advance but did not happen within 1 hour (either side) of planned start time </a:t>
            </a:r>
          </a:p>
          <a:p>
            <a:pPr marL="555612" lvl="1" indent="-285750" defTabSz="711200">
              <a:spcBef>
                <a:spcPct val="0"/>
              </a:spcBef>
              <a:buFont typeface="Arial" panose="020B0604020202020204" pitchFamily="34" charset="0"/>
              <a:buChar char="•"/>
            </a:pPr>
            <a:r>
              <a:rPr lang="en-GB" b="1" dirty="0"/>
              <a:t>Un-planned:  </a:t>
            </a:r>
            <a:r>
              <a:rPr lang="en-GB" dirty="0"/>
              <a:t>Not planned 7 days in advance but added and went ahead.</a:t>
            </a:r>
          </a:p>
          <a:p>
            <a:pPr marL="269862" lvl="1" indent="0" defTabSz="711200">
              <a:spcBef>
                <a:spcPct val="0"/>
              </a:spcBef>
              <a:buNone/>
            </a:pPr>
            <a:r>
              <a:rPr lang="en-GB" dirty="0"/>
              <a:t>  – </a:t>
            </a:r>
            <a:r>
              <a:rPr lang="en-GB" dirty="0">
                <a:solidFill>
                  <a:srgbClr val="FF0000"/>
                </a:solidFill>
              </a:rPr>
              <a:t>FAIL!</a:t>
            </a:r>
          </a:p>
        </p:txBody>
      </p:sp>
      <p:graphicFrame>
        <p:nvGraphicFramePr>
          <p:cNvPr id="8" name="Chart 7">
            <a:extLst>
              <a:ext uri="{FF2B5EF4-FFF2-40B4-BE49-F238E27FC236}">
                <a16:creationId xmlns:a16="http://schemas.microsoft.com/office/drawing/2014/main" id="{A0B5ACE2-62F7-426E-B334-0E5677DED63D}"/>
              </a:ext>
            </a:extLst>
          </p:cNvPr>
          <p:cNvGraphicFramePr>
            <a:graphicFrameLocks/>
          </p:cNvGraphicFramePr>
          <p:nvPr>
            <p:extLst/>
          </p:nvPr>
        </p:nvGraphicFramePr>
        <p:xfrm>
          <a:off x="6096000" y="1240581"/>
          <a:ext cx="5936481" cy="294164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Rounded Corners 9">
            <a:extLst>
              <a:ext uri="{FF2B5EF4-FFF2-40B4-BE49-F238E27FC236}">
                <a16:creationId xmlns:a16="http://schemas.microsoft.com/office/drawing/2014/main" id="{37249A07-04F4-48D7-8633-D84497CAC876}"/>
              </a:ext>
            </a:extLst>
          </p:cNvPr>
          <p:cNvSpPr/>
          <p:nvPr/>
        </p:nvSpPr>
        <p:spPr>
          <a:xfrm>
            <a:off x="6068785" y="3759539"/>
            <a:ext cx="6123215" cy="2808151"/>
          </a:xfrm>
          <a:prstGeom prst="roundRect">
            <a:avLst/>
          </a:prstGeom>
          <a:noFill/>
          <a:ln>
            <a:noFill/>
          </a:ln>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9069CFC3-7C84-4E8D-B381-8D177E273F2D}"/>
              </a:ext>
            </a:extLst>
          </p:cNvPr>
          <p:cNvSpPr/>
          <p:nvPr/>
        </p:nvSpPr>
        <p:spPr>
          <a:xfrm>
            <a:off x="6480575" y="4637566"/>
            <a:ext cx="5160561" cy="840230"/>
          </a:xfrm>
          <a:prstGeom prst="rect">
            <a:avLst/>
          </a:prstGeom>
          <a:solidFill>
            <a:schemeClr val="tx1">
              <a:lumMod val="20000"/>
              <a:lumOff val="80000"/>
            </a:schemeClr>
          </a:solidFill>
        </p:spPr>
        <p:txBody>
          <a:bodyPr wrap="square">
            <a:spAutoFit/>
          </a:bodyPr>
          <a:lstStyle/>
          <a:p>
            <a:pPr marL="0" marR="0" lvl="0" indent="0" algn="l" defTabSz="66675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4A4A4A"/>
                </a:solidFill>
                <a:effectLst/>
                <a:uLnTx/>
                <a:uFillTx/>
                <a:latin typeface="Arial" panose="020B0604020202020204"/>
                <a:ea typeface="+mn-ea"/>
                <a:cs typeface="+mn-cs"/>
              </a:rPr>
              <a:t>Contact your KPI rep if you need any advice:</a:t>
            </a:r>
          </a:p>
          <a:p>
            <a:pPr marL="0" marR="0" lvl="0" indent="0" algn="l" defTabSz="66675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srgbClr val="4A4A4A"/>
                </a:solidFill>
                <a:effectLst/>
                <a:uLnTx/>
                <a:uFillTx/>
                <a:latin typeface="Arial" panose="020B0604020202020204"/>
                <a:ea typeface="+mn-ea"/>
                <a:cs typeface="+mn-cs"/>
              </a:rPr>
              <a:t>Simon Elliott (RIP South), Jonathan Pizzey (RIP North), James Gall (SMP), Maxine Wraith (CIP)</a:t>
            </a:r>
            <a:endParaRPr kumimoji="0" lang="en-US" sz="1800" b="0" i="0" u="none" strike="noStrike" kern="1200" cap="none" spc="0" normalizeH="0" baseline="0" noProof="0" dirty="0">
              <a:ln>
                <a:noFill/>
              </a:ln>
              <a:solidFill>
                <a:srgbClr val="4A4A4A"/>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33271481"/>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B0A3-875B-47F4-902A-3B1A49BE57EB}"/>
              </a:ext>
            </a:extLst>
          </p:cNvPr>
          <p:cNvSpPr>
            <a:spLocks noGrp="1"/>
          </p:cNvSpPr>
          <p:nvPr>
            <p:ph type="title"/>
          </p:nvPr>
        </p:nvSpPr>
        <p:spPr>
          <a:xfrm>
            <a:off x="550862" y="171163"/>
            <a:ext cx="11090275" cy="942382"/>
          </a:xfrm>
        </p:spPr>
        <p:txBody>
          <a:bodyPr/>
          <a:lstStyle/>
          <a:p>
            <a:r>
              <a:rPr lang="en-GB" dirty="0" err="1"/>
              <a:t>RoadSpace</a:t>
            </a:r>
            <a:r>
              <a:rPr lang="en-GB" dirty="0"/>
              <a:t> booking portal </a:t>
            </a:r>
          </a:p>
        </p:txBody>
      </p:sp>
      <p:sp>
        <p:nvSpPr>
          <p:cNvPr id="3" name="Content Placeholder 2">
            <a:extLst>
              <a:ext uri="{FF2B5EF4-FFF2-40B4-BE49-F238E27FC236}">
                <a16:creationId xmlns:a16="http://schemas.microsoft.com/office/drawing/2014/main" id="{ADB46C6D-8A1F-4554-A4AE-CFFF0D6E612C}"/>
              </a:ext>
            </a:extLst>
          </p:cNvPr>
          <p:cNvSpPr>
            <a:spLocks noGrp="1"/>
          </p:cNvSpPr>
          <p:nvPr>
            <p:ph idx="1"/>
          </p:nvPr>
        </p:nvSpPr>
        <p:spPr>
          <a:xfrm>
            <a:off x="550861" y="1182991"/>
            <a:ext cx="11090275" cy="5143917"/>
          </a:xfrm>
        </p:spPr>
        <p:txBody>
          <a:bodyPr>
            <a:normAutofit/>
          </a:bodyPr>
          <a:lstStyle/>
          <a:p>
            <a:r>
              <a:rPr lang="en-GB" dirty="0"/>
              <a:t>We’ve launched a new portal to help us manage booking requests for works on the network. It will replace the offline road space booking forms used across regions.</a:t>
            </a:r>
          </a:p>
          <a:p>
            <a:pPr marL="0" indent="0">
              <a:buNone/>
            </a:pPr>
            <a:endParaRPr lang="en-GB" dirty="0"/>
          </a:p>
        </p:txBody>
      </p:sp>
      <p:grpSp>
        <p:nvGrpSpPr>
          <p:cNvPr id="4" name="Group 3">
            <a:extLst>
              <a:ext uri="{FF2B5EF4-FFF2-40B4-BE49-F238E27FC236}">
                <a16:creationId xmlns:a16="http://schemas.microsoft.com/office/drawing/2014/main" id="{91082331-CDAD-4DC4-84DC-CFE2AD4E3FF7}"/>
              </a:ext>
            </a:extLst>
          </p:cNvPr>
          <p:cNvGrpSpPr/>
          <p:nvPr/>
        </p:nvGrpSpPr>
        <p:grpSpPr>
          <a:xfrm>
            <a:off x="6864663" y="2610404"/>
            <a:ext cx="4659213" cy="2954186"/>
            <a:chOff x="3603465" y="1768699"/>
            <a:chExt cx="4659213" cy="2954186"/>
          </a:xfrm>
        </p:grpSpPr>
        <p:pic>
          <p:nvPicPr>
            <p:cNvPr id="5" name="Picture 4">
              <a:extLst>
                <a:ext uri="{FF2B5EF4-FFF2-40B4-BE49-F238E27FC236}">
                  <a16:creationId xmlns:a16="http://schemas.microsoft.com/office/drawing/2014/main" id="{0E2AC208-0200-4A72-9134-83BDFF1D8930}"/>
                </a:ext>
              </a:extLst>
            </p:cNvPr>
            <p:cNvPicPr>
              <a:picLocks noChangeAspect="1"/>
            </p:cNvPicPr>
            <p:nvPr/>
          </p:nvPicPr>
          <p:blipFill rotWithShape="1">
            <a:blip r:embed="rId3"/>
            <a:srcRect l="3315" t="12944" r="3203"/>
            <a:stretch/>
          </p:blipFill>
          <p:spPr>
            <a:xfrm>
              <a:off x="4313266" y="2500768"/>
              <a:ext cx="3949412" cy="222211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D87A26C-6805-4332-8A9C-29870802C9D5}"/>
                </a:ext>
              </a:extLst>
            </p:cNvPr>
            <p:cNvPicPr>
              <a:picLocks noChangeAspect="1"/>
            </p:cNvPicPr>
            <p:nvPr/>
          </p:nvPicPr>
          <p:blipFill rotWithShape="1">
            <a:blip r:embed="rId4"/>
            <a:srcRect l="3174" t="13099" r="3174"/>
            <a:stretch/>
          </p:blipFill>
          <p:spPr>
            <a:xfrm>
              <a:off x="4001904" y="2147921"/>
              <a:ext cx="3963725" cy="222211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F04EA27-F5D7-4ED7-875B-A2513F19C1EC}"/>
                </a:ext>
              </a:extLst>
            </p:cNvPr>
            <p:cNvPicPr>
              <a:picLocks noChangeAspect="1"/>
            </p:cNvPicPr>
            <p:nvPr/>
          </p:nvPicPr>
          <p:blipFill rotWithShape="1">
            <a:blip r:embed="rId5"/>
            <a:srcRect l="3316" t="12944" r="3316"/>
            <a:stretch/>
          </p:blipFill>
          <p:spPr>
            <a:xfrm>
              <a:off x="3603465" y="1768699"/>
              <a:ext cx="3944680" cy="2222117"/>
            </a:xfrm>
            <a:prstGeom prst="rect">
              <a:avLst/>
            </a:prstGeom>
            <a:ln>
              <a:noFill/>
            </a:ln>
            <a:effectLst>
              <a:outerShdw blurRad="292100" dist="139700" dir="2700000" algn="tl" rotWithShape="0">
                <a:srgbClr val="333333">
                  <a:alpha val="65000"/>
                </a:srgbClr>
              </a:outerShdw>
            </a:effectLst>
          </p:spPr>
        </p:pic>
      </p:grpSp>
      <p:sp>
        <p:nvSpPr>
          <p:cNvPr id="8" name="Rectangle 7">
            <a:extLst>
              <a:ext uri="{FF2B5EF4-FFF2-40B4-BE49-F238E27FC236}">
                <a16:creationId xmlns:a16="http://schemas.microsoft.com/office/drawing/2014/main" id="{76F4F742-2EFC-45FC-BA40-922A06BD8CDD}"/>
              </a:ext>
            </a:extLst>
          </p:cNvPr>
          <p:cNvSpPr/>
          <p:nvPr/>
        </p:nvSpPr>
        <p:spPr>
          <a:xfrm>
            <a:off x="668125" y="2812687"/>
            <a:ext cx="5779054" cy="2988098"/>
          </a:xfrm>
          <a:prstGeom prst="rect">
            <a:avLst/>
          </a:prstGeom>
          <a:solidFill>
            <a:schemeClr val="tx1">
              <a:lumMod val="20000"/>
              <a:lumOff val="80000"/>
            </a:schemeClr>
          </a:solidFill>
        </p:spPr>
        <p:txBody>
          <a:bodyPr wrap="square" lIns="108000" tIns="108000" rIns="108000" bIns="10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A4A4A"/>
                </a:solidFill>
                <a:effectLst/>
                <a:uLnTx/>
                <a:uFillTx/>
                <a:latin typeface="Arial" panose="020B0604020202020204"/>
                <a:ea typeface="+mn-ea"/>
                <a:cs typeface="+mn-cs"/>
              </a:rPr>
              <a:t>What does it mean for us?</a:t>
            </a:r>
            <a:endParaRPr kumimoji="0" lang="en-GB" sz="2000" b="0" i="0" u="none" strike="noStrike" kern="1200" cap="none" spc="0" normalizeH="0" baseline="0" noProof="0" dirty="0">
              <a:ln>
                <a:noFill/>
              </a:ln>
              <a:solidFill>
                <a:srgbClr val="4A4A4A"/>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Arial" panose="020B0604020202020204"/>
                <a:ea typeface="+mn-ea"/>
                <a:cs typeface="+mn-cs"/>
              </a:rPr>
              <a:t>Safety: increased co-ordination of activities on the network in line with network demand to support safety of road users and crews on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Arial" panose="020B0604020202020204"/>
                <a:ea typeface="+mn-ea"/>
                <a:cs typeface="+mn-cs"/>
              </a:rPr>
              <a:t>Delivery: better visibility of planned road space occupancy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A4A4A"/>
                </a:solidFill>
                <a:effectLst/>
                <a:uLnTx/>
                <a:uFillTx/>
                <a:latin typeface="Arial" panose="020B0604020202020204"/>
                <a:ea typeface="+mn-ea"/>
                <a:cs typeface="+mn-cs"/>
              </a:rPr>
              <a:t>Customer: More accurate information to help customers better plan their journeys in advance and be confident of the information provided</a:t>
            </a:r>
          </a:p>
        </p:txBody>
      </p:sp>
    </p:spTree>
    <p:extLst>
      <p:ext uri="{BB962C8B-B14F-4D97-AF65-F5344CB8AC3E}">
        <p14:creationId xmlns:p14="http://schemas.microsoft.com/office/powerpoint/2010/main" val="2875635866"/>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6DBE-8366-4DE3-859D-1A420CCA8D88}"/>
              </a:ext>
            </a:extLst>
          </p:cNvPr>
          <p:cNvSpPr>
            <a:spLocks noGrp="1"/>
          </p:cNvSpPr>
          <p:nvPr>
            <p:ph type="title"/>
          </p:nvPr>
        </p:nvSpPr>
        <p:spPr>
          <a:xfrm>
            <a:off x="239141" y="214026"/>
            <a:ext cx="11719646" cy="942382"/>
          </a:xfrm>
        </p:spPr>
        <p:txBody>
          <a:bodyPr>
            <a:normAutofit/>
          </a:bodyPr>
          <a:lstStyle/>
          <a:p>
            <a:r>
              <a:rPr lang="en-GB" dirty="0" err="1"/>
              <a:t>RoadSpace</a:t>
            </a:r>
            <a:r>
              <a:rPr lang="en-GB" dirty="0"/>
              <a:t> booking portal</a:t>
            </a:r>
          </a:p>
        </p:txBody>
      </p:sp>
      <p:sp>
        <p:nvSpPr>
          <p:cNvPr id="10" name="Rectangle 9">
            <a:extLst>
              <a:ext uri="{FF2B5EF4-FFF2-40B4-BE49-F238E27FC236}">
                <a16:creationId xmlns:a16="http://schemas.microsoft.com/office/drawing/2014/main" id="{FA15478D-4E6B-4C08-9BC1-895A50031677}"/>
              </a:ext>
            </a:extLst>
          </p:cNvPr>
          <p:cNvSpPr/>
          <p:nvPr/>
        </p:nvSpPr>
        <p:spPr>
          <a:xfrm>
            <a:off x="1136919" y="2501468"/>
            <a:ext cx="3959812" cy="298809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marL="0" marR="0" lvl="0" indent="0" algn="l" defTabSz="914354" rtl="0" eaLnBrk="1" fontAlgn="base" latinLnBrk="0" hangingPunct="1">
              <a:lnSpc>
                <a:spcPct val="90000"/>
              </a:lnSpc>
              <a:spcBef>
                <a:spcPts val="0"/>
              </a:spcBef>
              <a:spcAft>
                <a:spcPts val="0"/>
              </a:spcAft>
              <a:buClr>
                <a:srgbClr val="008BCB"/>
              </a:buClr>
              <a:buSzTx/>
              <a:buFontTx/>
              <a:buNone/>
              <a:tabLst/>
              <a:defRPr/>
            </a:pPr>
            <a:r>
              <a:rPr kumimoji="0" lang="en-GB" sz="2000" b="1"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Attributes</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Uses Microsoft PowerApps </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Desktop/laptop and mobile friendly</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Facilitates all communications between applicant and occupancy teams </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It captures all information required using dropdown boxes</a:t>
            </a:r>
          </a:p>
        </p:txBody>
      </p:sp>
      <p:sp>
        <p:nvSpPr>
          <p:cNvPr id="11" name="TextBox 10">
            <a:extLst>
              <a:ext uri="{FF2B5EF4-FFF2-40B4-BE49-F238E27FC236}">
                <a16:creationId xmlns:a16="http://schemas.microsoft.com/office/drawing/2014/main" id="{A3F278CA-B50C-42AA-887E-F3FD0B9E3080}"/>
              </a:ext>
            </a:extLst>
          </p:cNvPr>
          <p:cNvSpPr txBox="1"/>
          <p:nvPr/>
        </p:nvSpPr>
        <p:spPr>
          <a:xfrm>
            <a:off x="5528423" y="2501468"/>
            <a:ext cx="5526658" cy="2988098"/>
          </a:xfrm>
          <a:prstGeom prst="rect">
            <a:avLst/>
          </a:prstGeom>
          <a:solidFill>
            <a:schemeClr val="tx1">
              <a:lumMod val="20000"/>
              <a:lumOff val="80000"/>
            </a:schemeClr>
          </a:solidFill>
        </p:spPr>
        <p:txBody>
          <a:bodyPr vert="horz" wrap="square" lIns="108000" tIns="108000" rIns="108000" bIns="10800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4" rtl="0" eaLnBrk="1" fontAlgn="base" latinLnBrk="0" hangingPunct="1">
              <a:lnSpc>
                <a:spcPct val="90000"/>
              </a:lnSpc>
              <a:spcBef>
                <a:spcPts val="0"/>
              </a:spcBef>
              <a:spcAft>
                <a:spcPts val="0"/>
              </a:spcAft>
              <a:buClr>
                <a:srgbClr val="008BCB"/>
              </a:buClr>
              <a:buSzTx/>
              <a:buFont typeface="Segoe UI" panose="020B0502040204020203" pitchFamily="34" charset="0"/>
              <a:buNone/>
              <a:tabLst/>
              <a:defRPr/>
            </a:pPr>
            <a:r>
              <a:rPr kumimoji="0" lang="en-GB" sz="2000" b="1"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Benefits</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A single way of booking occupancy across all regions and directorates</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Increased consistency and quality of road space booking requests  </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Reduced handoffs between applicants and occupancy teams</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Traceability of all transactions end-to-end</a:t>
            </a:r>
          </a:p>
          <a:p>
            <a:pPr marL="255576" marR="0" lvl="0" indent="-255576" algn="l" defTabSz="914354" rtl="0" eaLnBrk="1" fontAlgn="base" latinLnBrk="0" hangingPunct="1">
              <a:lnSpc>
                <a:spcPct val="90000"/>
              </a:lnSpc>
              <a:spcBef>
                <a:spcPts val="0"/>
              </a:spcBef>
              <a:spcAft>
                <a:spcPts val="0"/>
              </a:spcAft>
              <a:buClr>
                <a:srgbClr val="008BCB"/>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Ability to track and report performance for continuous improvement </a:t>
            </a:r>
          </a:p>
        </p:txBody>
      </p:sp>
      <p:sp>
        <p:nvSpPr>
          <p:cNvPr id="16" name="Rectangle 15">
            <a:extLst>
              <a:ext uri="{FF2B5EF4-FFF2-40B4-BE49-F238E27FC236}">
                <a16:creationId xmlns:a16="http://schemas.microsoft.com/office/drawing/2014/main" id="{73C1E7FA-521D-40DB-AFEE-079D8F467EF7}"/>
              </a:ext>
            </a:extLst>
          </p:cNvPr>
          <p:cNvSpPr/>
          <p:nvPr/>
        </p:nvSpPr>
        <p:spPr>
          <a:xfrm>
            <a:off x="434388" y="5701592"/>
            <a:ext cx="9306512" cy="98241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218026" rtl="0" eaLnBrk="1" fontAlgn="base" latinLnBrk="0" hangingPunct="1">
              <a:lnSpc>
                <a:spcPct val="100000"/>
              </a:lnSpc>
              <a:spcBef>
                <a:spcPct val="0"/>
              </a:spcBef>
              <a:spcAft>
                <a:spcPct val="0"/>
              </a:spcAft>
              <a:buClr>
                <a:srgbClr val="002E5F"/>
              </a:buClr>
              <a:buSzPct val="100000"/>
              <a:buFontTx/>
              <a:buNone/>
              <a:tabLst/>
              <a:defRPr/>
            </a:pPr>
            <a:r>
              <a:rPr kumimoji="0" lang="en-GB" sz="2000" b="1"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How do I get access to the </a:t>
            </a:r>
            <a:r>
              <a:rPr kumimoji="0" lang="en-GB" sz="2000" b="1" i="0" u="none" strike="noStrike" kern="1200" cap="none" spc="0" normalizeH="0" baseline="0" noProof="0" dirty="0" err="1">
                <a:ln>
                  <a:noFill/>
                </a:ln>
                <a:solidFill>
                  <a:srgbClr val="4A4A4A"/>
                </a:solidFill>
                <a:effectLst/>
                <a:uLnTx/>
                <a:uFillTx/>
                <a:latin typeface="Arial" panose="020B0604020202020204" pitchFamily="34" charset="0"/>
                <a:ea typeface="+mn-ea"/>
                <a:cs typeface="Arial" panose="020B0604020202020204" pitchFamily="34" charset="0"/>
              </a:rPr>
              <a:t>Roadspace</a:t>
            </a:r>
            <a:r>
              <a:rPr kumimoji="0" lang="en-GB" sz="2000" b="1"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 portal?</a:t>
            </a:r>
          </a:p>
          <a:p>
            <a:pPr marL="0" marR="0" lvl="0" indent="0" algn="l" defTabSz="914354" rtl="0" eaLnBrk="1" fontAlgn="auto" latinLnBrk="0" hangingPunct="1">
              <a:lnSpc>
                <a:spcPct val="90000"/>
              </a:lnSpc>
              <a:spcBef>
                <a:spcPts val="1000"/>
              </a:spcBef>
              <a:spcAft>
                <a:spcPts val="1200"/>
              </a:spcAft>
              <a:buClr>
                <a:srgbClr val="008BCB"/>
              </a:buClr>
              <a:buSzTx/>
              <a:buFontTx/>
              <a:buNone/>
              <a:tabLst/>
              <a:defRPr/>
            </a:pP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rPr>
              <a:t>Contact: </a:t>
            </a:r>
            <a:r>
              <a:rPr kumimoji="0" lang="en-GB" sz="2000" b="0" i="0" u="none" strike="noStrike" kern="1200" cap="none" spc="0" normalizeH="0" baseline="0" noProof="0" dirty="0">
                <a:ln>
                  <a:noFill/>
                </a:ln>
                <a:solidFill>
                  <a:srgbClr val="4A4A4A"/>
                </a:solidFill>
                <a:effectLst/>
                <a:uLnTx/>
                <a:uFillTx/>
                <a:latin typeface="Arial" panose="020B0604020202020204" pitchFamily="34" charset="0"/>
                <a:ea typeface="+mn-ea"/>
                <a:cs typeface="Arial" panose="020B0604020202020204" pitchFamily="34" charset="0"/>
                <a:hlinkClick r:id="rId3"/>
              </a:rPr>
              <a:t>roadspaceportaladmin@highwaysengland.co.uk</a:t>
            </a:r>
            <a:endParaRPr kumimoji="0" lang="en-GB" sz="2000" b="0" i="0" u="none" strike="noStrike" kern="1200" cap="none" spc="0" normalizeH="0" baseline="0" noProof="0" dirty="0">
              <a:ln>
                <a:noFill/>
              </a:ln>
              <a:solidFill>
                <a:srgbClr val="002E5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32D328EE-580D-4759-81BD-F79E9C40E70B}"/>
              </a:ext>
            </a:extLst>
          </p:cNvPr>
          <p:cNvSpPr/>
          <p:nvPr/>
        </p:nvSpPr>
        <p:spPr>
          <a:xfrm>
            <a:off x="434388" y="1156408"/>
            <a:ext cx="1105911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A4A4A"/>
                </a:solidFill>
                <a:effectLst/>
                <a:uLnTx/>
                <a:uFillTx/>
                <a:latin typeface="Arial" panose="020B0604020202020204"/>
                <a:ea typeface="+mn-ea"/>
                <a:cs typeface="+mn-cs"/>
              </a:rPr>
              <a:t>Our suppliers, who predominantly book road space, will be using the new portal. Project teams should familiarise themselves with the new portal, to understand its functionality</a:t>
            </a:r>
          </a:p>
        </p:txBody>
      </p:sp>
    </p:spTree>
    <p:extLst>
      <p:ext uri="{BB962C8B-B14F-4D97-AF65-F5344CB8AC3E}">
        <p14:creationId xmlns:p14="http://schemas.microsoft.com/office/powerpoint/2010/main" val="2395988273"/>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DAB5-B3F3-4BE5-A80D-705BE72BC4A9}"/>
              </a:ext>
            </a:extLst>
          </p:cNvPr>
          <p:cNvSpPr>
            <a:spLocks noGrp="1"/>
          </p:cNvSpPr>
          <p:nvPr>
            <p:ph type="ctrTitle"/>
          </p:nvPr>
        </p:nvSpPr>
        <p:spPr>
          <a:xfrm>
            <a:off x="1205388" y="1733107"/>
            <a:ext cx="9781223" cy="2907295"/>
          </a:xfrm>
        </p:spPr>
        <p:txBody>
          <a:bodyPr>
            <a:normAutofit fontScale="90000"/>
          </a:bodyPr>
          <a:lstStyle/>
          <a:p>
            <a:pPr algn="ctr"/>
            <a:r>
              <a:rPr lang="en-GB" sz="4800" dirty="0"/>
              <a:t>Scheme Focus – 2</a:t>
            </a:r>
            <a:br>
              <a:rPr lang="en-GB" sz="4800" dirty="0"/>
            </a:br>
            <a:br>
              <a:rPr lang="en-GB" sz="3900" dirty="0"/>
            </a:br>
            <a:r>
              <a:rPr lang="en-GB" sz="3900" dirty="0"/>
              <a:t>What have we been doing on our schemes Traffic Management wise?</a:t>
            </a:r>
            <a:br>
              <a:rPr lang="en-GB" sz="3900" dirty="0"/>
            </a:br>
            <a:br>
              <a:rPr lang="en-GB" sz="4800" dirty="0"/>
            </a:br>
            <a:r>
              <a:rPr lang="en-GB" sz="3900" dirty="0"/>
              <a:t>Westwood Roundabout</a:t>
            </a:r>
            <a:br>
              <a:rPr lang="en-GB" sz="3900" dirty="0"/>
            </a:br>
            <a:r>
              <a:rPr lang="en-GB" sz="3900" dirty="0"/>
              <a:t>A585</a:t>
            </a:r>
            <a:br>
              <a:rPr lang="en-GB" sz="2800" dirty="0"/>
            </a:br>
            <a:endParaRPr lang="en-GB" sz="2800" dirty="0"/>
          </a:p>
        </p:txBody>
      </p:sp>
    </p:spTree>
    <p:extLst>
      <p:ext uri="{BB962C8B-B14F-4D97-AF65-F5344CB8AC3E}">
        <p14:creationId xmlns:p14="http://schemas.microsoft.com/office/powerpoint/2010/main" val="574935110"/>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p:txBody>
          <a:bodyPr/>
          <a:lstStyle/>
          <a:p>
            <a:r>
              <a:rPr lang="en-GB" dirty="0"/>
              <a:t>RIP North Wellbeing, Health and Safety forum</a:t>
            </a:r>
          </a:p>
        </p:txBody>
      </p:sp>
      <p:sp>
        <p:nvSpPr>
          <p:cNvPr id="9" name="Subtitle 8">
            <a:extLst>
              <a:ext uri="{FF2B5EF4-FFF2-40B4-BE49-F238E27FC236}">
                <a16:creationId xmlns:a16="http://schemas.microsoft.com/office/drawing/2014/main" id="{E807AA0A-4F30-4157-B55F-BB4C77453596}"/>
              </a:ext>
            </a:extLst>
          </p:cNvPr>
          <p:cNvSpPr>
            <a:spLocks noGrp="1"/>
          </p:cNvSpPr>
          <p:nvPr>
            <p:ph type="subTitle" idx="1"/>
          </p:nvPr>
        </p:nvSpPr>
        <p:spPr/>
        <p:txBody>
          <a:bodyPr/>
          <a:lstStyle/>
          <a:p>
            <a:r>
              <a:rPr lang="en-GB" dirty="0"/>
              <a:t>Traffic Management on Westwood Roundabout – A61 / A628</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 January 2022</a:t>
            </a:r>
          </a:p>
        </p:txBody>
      </p:sp>
    </p:spTree>
    <p:extLst>
      <p:ext uri="{BB962C8B-B14F-4D97-AF65-F5344CB8AC3E}">
        <p14:creationId xmlns:p14="http://schemas.microsoft.com/office/powerpoint/2010/main" val="177797478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3A8824-90DE-4215-8613-3E7A54F06DE0}"/>
              </a:ext>
            </a:extLst>
          </p:cNvPr>
          <p:cNvSpPr txBox="1"/>
          <p:nvPr/>
        </p:nvSpPr>
        <p:spPr>
          <a:xfrm>
            <a:off x="247502" y="393300"/>
            <a:ext cx="1127200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E5F"/>
                </a:solidFill>
                <a:effectLst/>
                <a:uLnTx/>
                <a:uFillTx/>
                <a:latin typeface="Atlanta" panose="020B0502020202020204" pitchFamily="34" charset="0"/>
                <a:ea typeface="+mn-ea"/>
                <a:cs typeface="Arial" panose="020B0604020202020204" pitchFamily="34" charset="0"/>
              </a:rPr>
              <a:t>Westwood Roundabout Traffic Management - Efficiency  </a:t>
            </a:r>
          </a:p>
        </p:txBody>
      </p:sp>
      <p:sp>
        <p:nvSpPr>
          <p:cNvPr id="8" name="TextBox 7">
            <a:extLst>
              <a:ext uri="{FF2B5EF4-FFF2-40B4-BE49-F238E27FC236}">
                <a16:creationId xmlns:a16="http://schemas.microsoft.com/office/drawing/2014/main" id="{D881D0AB-5793-43C7-9B96-D1C66A44B4D0}"/>
              </a:ext>
            </a:extLst>
          </p:cNvPr>
          <p:cNvSpPr txBox="1"/>
          <p:nvPr/>
        </p:nvSpPr>
        <p:spPr>
          <a:xfrm>
            <a:off x="1872825" y="1229921"/>
            <a:ext cx="8021362" cy="480131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Developed TM Design to provide 24/7 work areas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Compiled a Business Case to increase our temporary TM working window on 2 key phases of the project (due to low traffic volumes during Covid restrictions)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Weekly monitoring of traffic flows/counts and reporting to Highways England Network Manager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Re-scheduled night shift works (splitter islands) to day shift, by introducing an additional TM switch which allowed surfacing works to progress on night shift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A18D7FF-1BC9-4A07-8B59-9FDB5E0F229F}"/>
              </a:ext>
            </a:extLst>
          </p:cNvPr>
          <p:cNvPicPr>
            <a:picLocks noChangeAspect="1"/>
          </p:cNvPicPr>
          <p:nvPr/>
        </p:nvPicPr>
        <p:blipFill rotWithShape="1">
          <a:blip r:embed="rId2"/>
          <a:srcRect r="10122"/>
          <a:stretch/>
        </p:blipFill>
        <p:spPr>
          <a:xfrm>
            <a:off x="6345145" y="4221365"/>
            <a:ext cx="3211952" cy="235539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DF87874-CDF8-4C40-9879-88875025C88E}"/>
              </a:ext>
            </a:extLst>
          </p:cNvPr>
          <p:cNvPicPr/>
          <p:nvPr/>
        </p:nvPicPr>
        <p:blipFill>
          <a:blip r:embed="rId3">
            <a:extLst>
              <a:ext uri="{28A0092B-C50C-407E-A947-70E740481C1C}">
                <a14:useLocalDpi xmlns:a14="http://schemas.microsoft.com/office/drawing/2010/main" val="0"/>
              </a:ext>
            </a:extLst>
          </a:blip>
          <a:stretch>
            <a:fillRect/>
          </a:stretch>
        </p:blipFill>
        <p:spPr>
          <a:xfrm>
            <a:off x="2048353" y="4389883"/>
            <a:ext cx="3211952" cy="2085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27924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B06A-3487-4254-81EF-9FB7936E15E8}"/>
              </a:ext>
            </a:extLst>
          </p:cNvPr>
          <p:cNvSpPr>
            <a:spLocks noGrp="1"/>
          </p:cNvSpPr>
          <p:nvPr>
            <p:ph type="title"/>
          </p:nvPr>
        </p:nvSpPr>
        <p:spPr/>
        <p:txBody>
          <a:bodyPr>
            <a:normAutofit/>
          </a:bodyPr>
          <a:lstStyle/>
          <a:p>
            <a:pPr algn="ctr"/>
            <a:r>
              <a:rPr lang="en-GB" dirty="0">
                <a:latin typeface="Atlanta" panose="020B0502020202020204" pitchFamily="34" charset="0"/>
              </a:rPr>
              <a:t>Westwood Roundabout Traffic Management - Safety</a:t>
            </a:r>
            <a:endParaRPr lang="en-GB" dirty="0"/>
          </a:p>
        </p:txBody>
      </p:sp>
      <p:sp>
        <p:nvSpPr>
          <p:cNvPr id="4" name="TextBox 3">
            <a:extLst>
              <a:ext uri="{FF2B5EF4-FFF2-40B4-BE49-F238E27FC236}">
                <a16:creationId xmlns:a16="http://schemas.microsoft.com/office/drawing/2014/main" id="{0BF241A8-207D-465E-9D90-1F37227AFD33}"/>
              </a:ext>
            </a:extLst>
          </p:cNvPr>
          <p:cNvSpPr txBox="1"/>
          <p:nvPr/>
        </p:nvSpPr>
        <p:spPr>
          <a:xfrm>
            <a:off x="550863" y="1896603"/>
            <a:ext cx="4211362" cy="4388637"/>
          </a:xfrm>
          <a:prstGeom prst="rect">
            <a:avLst/>
          </a:prstGeom>
          <a:noFill/>
        </p:spPr>
        <p:txBody>
          <a:bodyPr wrap="square" rtlCol="0">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Utilising CCTV to deter road user offences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Installed temporary VMS to inform the travelling public of pedestrian crossing points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Re-scheduled night working onto day shift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Gained a NH blue star award for pedestrian management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D68CE95-5DB0-4E5D-B2FA-67F6911EA264}"/>
              </a:ext>
            </a:extLst>
          </p:cNvPr>
          <p:cNvPicPr>
            <a:picLocks noChangeAspect="1"/>
          </p:cNvPicPr>
          <p:nvPr/>
        </p:nvPicPr>
        <p:blipFill>
          <a:blip r:embed="rId2"/>
          <a:stretch>
            <a:fillRect/>
          </a:stretch>
        </p:blipFill>
        <p:spPr>
          <a:xfrm>
            <a:off x="8973587" y="1671965"/>
            <a:ext cx="2946917" cy="3929223"/>
          </a:xfrm>
          <a:prstGeom prst="rect">
            <a:avLst/>
          </a:prstGeom>
        </p:spPr>
      </p:pic>
      <p:pic>
        <p:nvPicPr>
          <p:cNvPr id="6" name="Picture 5">
            <a:extLst>
              <a:ext uri="{FF2B5EF4-FFF2-40B4-BE49-F238E27FC236}">
                <a16:creationId xmlns:a16="http://schemas.microsoft.com/office/drawing/2014/main" id="{A34352DE-3337-41C8-A6D0-E71DC0E8FF30}"/>
              </a:ext>
            </a:extLst>
          </p:cNvPr>
          <p:cNvPicPr>
            <a:picLocks noChangeAspect="1"/>
          </p:cNvPicPr>
          <p:nvPr/>
        </p:nvPicPr>
        <p:blipFill>
          <a:blip r:embed="rId3"/>
          <a:stretch>
            <a:fillRect/>
          </a:stretch>
        </p:blipFill>
        <p:spPr>
          <a:xfrm>
            <a:off x="4762225" y="1663988"/>
            <a:ext cx="4146000" cy="3945178"/>
          </a:xfrm>
          <a:prstGeom prst="rect">
            <a:avLst/>
          </a:prstGeom>
        </p:spPr>
      </p:pic>
    </p:spTree>
    <p:extLst>
      <p:ext uri="{BB962C8B-B14F-4D97-AF65-F5344CB8AC3E}">
        <p14:creationId xmlns:p14="http://schemas.microsoft.com/office/powerpoint/2010/main" val="280594416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B113-7536-4334-A46F-A35F3C0FB6A3}"/>
              </a:ext>
            </a:extLst>
          </p:cNvPr>
          <p:cNvSpPr>
            <a:spLocks noGrp="1"/>
          </p:cNvSpPr>
          <p:nvPr>
            <p:ph type="title"/>
          </p:nvPr>
        </p:nvSpPr>
        <p:spPr/>
        <p:txBody>
          <a:bodyPr>
            <a:normAutofit/>
          </a:bodyPr>
          <a:lstStyle/>
          <a:p>
            <a:r>
              <a:rPr lang="en-GB" dirty="0">
                <a:latin typeface="Atlanta" panose="020B0502020202020204" pitchFamily="34" charset="0"/>
              </a:rPr>
              <a:t>Westwood Roundabout Traffic Management - Comms</a:t>
            </a:r>
            <a:endParaRPr lang="en-GB" dirty="0"/>
          </a:p>
        </p:txBody>
      </p:sp>
      <p:sp>
        <p:nvSpPr>
          <p:cNvPr id="3" name="Content Placeholder 2">
            <a:extLst>
              <a:ext uri="{FF2B5EF4-FFF2-40B4-BE49-F238E27FC236}">
                <a16:creationId xmlns:a16="http://schemas.microsoft.com/office/drawing/2014/main" id="{C0CD1D6B-5ED4-43D2-97E6-76A7027FAFEA}"/>
              </a:ext>
            </a:extLst>
          </p:cNvPr>
          <p:cNvSpPr>
            <a:spLocks noGrp="1"/>
          </p:cNvSpPr>
          <p:nvPr>
            <p:ph idx="1"/>
          </p:nvPr>
        </p:nvSpPr>
        <p:spPr/>
        <p:txBody>
          <a:bodyPr>
            <a:normAutofit fontScale="85000" lnSpcReduction="10000"/>
          </a:bodyPr>
          <a:lstStyle/>
          <a:p>
            <a:pPr marL="285750" indent="-285750">
              <a:buFont typeface="Wingdings" panose="05000000000000000000" pitchFamily="2" charset="2"/>
              <a:buChar char="v"/>
            </a:pPr>
            <a:r>
              <a:rPr lang="en-GB" dirty="0"/>
              <a:t>Joined up and collaborative approach with Area 12 A628 scheme with regular meeting to identify clashes and opportunities early</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Collaborative PIE events, newsletters and social media posts, use of strategic signs to update customers of road closures</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Notice boards set up around site for the general public with scheme information and updates</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Introduced mobile VMS signs on site warning motorist of upcoming works and potential for pedestrians to be in the carriageway</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Introduced a site marshal to assist with public and workforce interface</a:t>
            </a:r>
          </a:p>
        </p:txBody>
      </p:sp>
    </p:spTree>
    <p:extLst>
      <p:ext uri="{BB962C8B-B14F-4D97-AF65-F5344CB8AC3E}">
        <p14:creationId xmlns:p14="http://schemas.microsoft.com/office/powerpoint/2010/main" val="275893860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DAB5-B3F3-4BE5-A80D-705BE72BC4A9}"/>
              </a:ext>
            </a:extLst>
          </p:cNvPr>
          <p:cNvSpPr>
            <a:spLocks noGrp="1"/>
          </p:cNvSpPr>
          <p:nvPr>
            <p:ph type="ctrTitle"/>
          </p:nvPr>
        </p:nvSpPr>
        <p:spPr>
          <a:xfrm>
            <a:off x="1205388" y="1733107"/>
            <a:ext cx="9781223" cy="2907295"/>
          </a:xfrm>
        </p:spPr>
        <p:txBody>
          <a:bodyPr>
            <a:normAutofit fontScale="90000"/>
          </a:bodyPr>
          <a:lstStyle/>
          <a:p>
            <a:pPr algn="ctr"/>
            <a:r>
              <a:rPr lang="en-GB" sz="4800" dirty="0"/>
              <a:t>Scheme Focus – 1</a:t>
            </a:r>
            <a:br>
              <a:rPr lang="en-GB" sz="4800" dirty="0"/>
            </a:br>
            <a:br>
              <a:rPr lang="en-GB" sz="3900" dirty="0"/>
            </a:br>
            <a:r>
              <a:rPr lang="en-GB" sz="3900" dirty="0"/>
              <a:t>What have we been doing on our schemes Traffic Management wise?</a:t>
            </a:r>
            <a:br>
              <a:rPr lang="en-GB" sz="3900" dirty="0"/>
            </a:br>
            <a:br>
              <a:rPr lang="en-GB" sz="4800" dirty="0"/>
            </a:br>
            <a:r>
              <a:rPr lang="en-GB" sz="3900" dirty="0"/>
              <a:t>A46 Newark to </a:t>
            </a:r>
            <a:r>
              <a:rPr lang="en-GB" sz="3900" dirty="0" err="1"/>
              <a:t>Widmerpool</a:t>
            </a:r>
            <a:br>
              <a:rPr lang="en-GB" sz="3900" dirty="0"/>
            </a:br>
            <a:r>
              <a:rPr lang="en-GB" sz="3900" dirty="0"/>
              <a:t>A1 Morpeth to Ellingham</a:t>
            </a:r>
            <a:br>
              <a:rPr lang="en-GB" sz="3900" dirty="0"/>
            </a:br>
            <a:r>
              <a:rPr lang="en-GB" sz="3900" dirty="0"/>
              <a:t>A66 NTP</a:t>
            </a:r>
            <a:br>
              <a:rPr lang="en-GB" sz="2800" dirty="0"/>
            </a:br>
            <a:endParaRPr lang="en-GB" sz="2800" dirty="0"/>
          </a:p>
        </p:txBody>
      </p:sp>
    </p:spTree>
    <p:extLst>
      <p:ext uri="{BB962C8B-B14F-4D97-AF65-F5344CB8AC3E}">
        <p14:creationId xmlns:p14="http://schemas.microsoft.com/office/powerpoint/2010/main" val="61077581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9598-36A7-4FDF-B8D7-0288BED7565F}"/>
              </a:ext>
            </a:extLst>
          </p:cNvPr>
          <p:cNvSpPr>
            <a:spLocks noGrp="1"/>
          </p:cNvSpPr>
          <p:nvPr>
            <p:ph type="ctrTitle"/>
          </p:nvPr>
        </p:nvSpPr>
        <p:spPr>
          <a:xfrm>
            <a:off x="1843042" y="3196325"/>
            <a:ext cx="8505915" cy="1876362"/>
          </a:xfrm>
        </p:spPr>
        <p:txBody>
          <a:bodyPr>
            <a:normAutofit/>
          </a:bodyPr>
          <a:lstStyle/>
          <a:p>
            <a:pPr algn="ctr"/>
            <a:r>
              <a:rPr lang="en-GB" sz="6600" dirty="0"/>
              <a:t>A585</a:t>
            </a:r>
          </a:p>
        </p:txBody>
      </p:sp>
    </p:spTree>
    <p:extLst>
      <p:ext uri="{BB962C8B-B14F-4D97-AF65-F5344CB8AC3E}">
        <p14:creationId xmlns:p14="http://schemas.microsoft.com/office/powerpoint/2010/main" val="2516228878"/>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FA25F-B9C6-4BEC-9FF5-91293C1D59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67F6075-8BF2-42EC-A3FA-58223C4BAD46}"/>
              </a:ext>
            </a:extLst>
          </p:cNvPr>
          <p:cNvSpPr>
            <a:spLocks noGrp="1"/>
          </p:cNvSpPr>
          <p:nvPr>
            <p:ph idx="1"/>
          </p:nvPr>
        </p:nvSpPr>
        <p:spPr/>
        <p:txBody>
          <a:bodyPr/>
          <a:lstStyle/>
          <a:p>
            <a:endParaRPr lang="en-GB"/>
          </a:p>
        </p:txBody>
      </p:sp>
      <p:pic>
        <p:nvPicPr>
          <p:cNvPr id="1028" name="Picture 4" descr="https://euc-powerpoint.officeapps.live.com/pods/GetClipboardImage.ashx?Id=23e11099-4e87-40ec-b0a8-6f4809b9a8b9&amp;DC=GEU9&amp;pkey=acb51ac8-d88d-4bd5-8712-005bc3dc1d9e&amp;wdwaccluster=GEU9">
            <a:extLst>
              <a:ext uri="{FF2B5EF4-FFF2-40B4-BE49-F238E27FC236}">
                <a16:creationId xmlns:a16="http://schemas.microsoft.com/office/drawing/2014/main" id="{1117595C-941D-4EAF-A2A5-458B8D5E3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169D658-8413-433D-9B6A-765B04901079}"/>
              </a:ext>
            </a:extLst>
          </p:cNvPr>
          <p:cNvSpPr/>
          <p:nvPr/>
        </p:nvSpPr>
        <p:spPr>
          <a:xfrm>
            <a:off x="5197388" y="3244334"/>
            <a:ext cx="1797223" cy="369332"/>
          </a:xfrm>
          <a:prstGeom prst="rect">
            <a:avLst/>
          </a:prstGeom>
        </p:spPr>
        <p:txBody>
          <a:bodyPr wrap="none">
            <a:spAutoFit/>
          </a:bodyPr>
          <a:lstStyle/>
          <a:p>
            <a:pPr>
              <a:defRPr/>
            </a:pPr>
            <a:r>
              <a:rPr lang="en-GB" dirty="0"/>
              <a:t>Scheme focus x 2</a:t>
            </a:r>
          </a:p>
        </p:txBody>
      </p:sp>
    </p:spTree>
    <p:extLst>
      <p:ext uri="{BB962C8B-B14F-4D97-AF65-F5344CB8AC3E}">
        <p14:creationId xmlns:p14="http://schemas.microsoft.com/office/powerpoint/2010/main" val="900888833"/>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DAB5-B3F3-4BE5-A80D-705BE72BC4A9}"/>
              </a:ext>
            </a:extLst>
          </p:cNvPr>
          <p:cNvSpPr>
            <a:spLocks noGrp="1"/>
          </p:cNvSpPr>
          <p:nvPr>
            <p:ph type="ctrTitle"/>
          </p:nvPr>
        </p:nvSpPr>
        <p:spPr>
          <a:xfrm>
            <a:off x="1205388" y="2828261"/>
            <a:ext cx="9781223" cy="2907295"/>
          </a:xfrm>
        </p:spPr>
        <p:txBody>
          <a:bodyPr>
            <a:normAutofit/>
          </a:bodyPr>
          <a:lstStyle/>
          <a:p>
            <a:pPr algn="ctr"/>
            <a:r>
              <a:rPr lang="en-GB" sz="6000" dirty="0"/>
              <a:t>Comfort Break</a:t>
            </a:r>
          </a:p>
        </p:txBody>
      </p:sp>
    </p:spTree>
    <p:extLst>
      <p:ext uri="{BB962C8B-B14F-4D97-AF65-F5344CB8AC3E}">
        <p14:creationId xmlns:p14="http://schemas.microsoft.com/office/powerpoint/2010/main" val="2065449446"/>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9E93-65E3-4C8A-82BD-1DEC5F427751}"/>
              </a:ext>
            </a:extLst>
          </p:cNvPr>
          <p:cNvSpPr>
            <a:spLocks noGrp="1"/>
          </p:cNvSpPr>
          <p:nvPr>
            <p:ph type="ctrTitle"/>
          </p:nvPr>
        </p:nvSpPr>
        <p:spPr>
          <a:xfrm>
            <a:off x="428912" y="1884763"/>
            <a:ext cx="10129218" cy="1876362"/>
          </a:xfrm>
        </p:spPr>
        <p:txBody>
          <a:bodyPr>
            <a:normAutofit fontScale="90000"/>
          </a:bodyPr>
          <a:lstStyle/>
          <a:p>
            <a:r>
              <a:rPr lang="en-GB" dirty="0"/>
              <a:t>Topic 3</a:t>
            </a:r>
            <a:br>
              <a:rPr lang="en-GB" dirty="0"/>
            </a:br>
            <a:br>
              <a:rPr lang="en-GB" dirty="0"/>
            </a:br>
            <a:r>
              <a:rPr lang="en-GB" dirty="0"/>
              <a:t>A63 Castle Street, Hull - Pedestrian Management challenges</a:t>
            </a:r>
            <a:br>
              <a:rPr lang="en-GB" dirty="0"/>
            </a:br>
            <a:br>
              <a:rPr lang="en-GB" dirty="0"/>
            </a:br>
            <a:r>
              <a:rPr lang="en-GB" dirty="0"/>
              <a:t>Mark Sturdy-Bullock, Balfour Beatty</a:t>
            </a:r>
          </a:p>
        </p:txBody>
      </p:sp>
    </p:spTree>
    <p:extLst>
      <p:ext uri="{BB962C8B-B14F-4D97-AF65-F5344CB8AC3E}">
        <p14:creationId xmlns:p14="http://schemas.microsoft.com/office/powerpoint/2010/main" val="2953727462"/>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6E1C-C095-46D8-A6BA-14F831F7D4B0}"/>
              </a:ext>
            </a:extLst>
          </p:cNvPr>
          <p:cNvSpPr>
            <a:spLocks noGrp="1"/>
          </p:cNvSpPr>
          <p:nvPr>
            <p:ph type="title"/>
          </p:nvPr>
        </p:nvSpPr>
        <p:spPr>
          <a:xfrm>
            <a:off x="550863" y="436859"/>
            <a:ext cx="11090275" cy="942382"/>
          </a:xfrm>
        </p:spPr>
        <p:txBody>
          <a:bodyPr/>
          <a:lstStyle/>
          <a:p>
            <a:r>
              <a:rPr lang="en-GB" dirty="0"/>
              <a:t>A63 Pedestrian management challenges </a:t>
            </a:r>
          </a:p>
        </p:txBody>
      </p:sp>
      <p:sp>
        <p:nvSpPr>
          <p:cNvPr id="3" name="Content Placeholder 2">
            <a:extLst>
              <a:ext uri="{FF2B5EF4-FFF2-40B4-BE49-F238E27FC236}">
                <a16:creationId xmlns:a16="http://schemas.microsoft.com/office/drawing/2014/main" id="{718EC2C0-485F-443E-805A-F4C727C65DF2}"/>
              </a:ext>
            </a:extLst>
          </p:cNvPr>
          <p:cNvSpPr>
            <a:spLocks noGrp="1"/>
          </p:cNvSpPr>
          <p:nvPr>
            <p:ph idx="1"/>
          </p:nvPr>
        </p:nvSpPr>
        <p:spPr>
          <a:xfrm>
            <a:off x="550863" y="1457934"/>
            <a:ext cx="5392737" cy="4492016"/>
          </a:xfrm>
        </p:spPr>
        <p:txBody>
          <a:bodyPr>
            <a:normAutofit/>
          </a:bodyPr>
          <a:lstStyle/>
          <a:p>
            <a:r>
              <a:rPr lang="en-GB" dirty="0"/>
              <a:t>Pre construction assumptions</a:t>
            </a:r>
          </a:p>
          <a:p>
            <a:r>
              <a:rPr lang="en-GB" dirty="0"/>
              <a:t>What happened in reality</a:t>
            </a:r>
          </a:p>
          <a:p>
            <a:r>
              <a:rPr lang="en-GB" dirty="0"/>
              <a:t>Pedestrian Management/ communication</a:t>
            </a:r>
          </a:p>
          <a:p>
            <a:r>
              <a:rPr lang="en-GB" dirty="0"/>
              <a:t>Further improvements</a:t>
            </a:r>
          </a:p>
          <a:p>
            <a:r>
              <a:rPr lang="en-GB" dirty="0"/>
              <a:t>Monitoring of works</a:t>
            </a:r>
          </a:p>
          <a:p>
            <a:r>
              <a:rPr lang="en-GB" dirty="0"/>
              <a:t>Lessons learnt / takeaways</a:t>
            </a:r>
          </a:p>
        </p:txBody>
      </p:sp>
      <p:pic>
        <p:nvPicPr>
          <p:cNvPr id="5" name="Picture 4">
            <a:extLst>
              <a:ext uri="{FF2B5EF4-FFF2-40B4-BE49-F238E27FC236}">
                <a16:creationId xmlns:a16="http://schemas.microsoft.com/office/drawing/2014/main" id="{030F87CD-795D-4794-B052-0195E576D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88558"/>
            <a:ext cx="5821326" cy="3880884"/>
          </a:xfrm>
          <a:prstGeom prst="rect">
            <a:avLst/>
          </a:prstGeom>
        </p:spPr>
      </p:pic>
    </p:spTree>
    <p:extLst>
      <p:ext uri="{BB962C8B-B14F-4D97-AF65-F5344CB8AC3E}">
        <p14:creationId xmlns:p14="http://schemas.microsoft.com/office/powerpoint/2010/main" val="7967725"/>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6E1C-C095-46D8-A6BA-14F831F7D4B0}"/>
              </a:ext>
            </a:extLst>
          </p:cNvPr>
          <p:cNvSpPr>
            <a:spLocks noGrp="1"/>
          </p:cNvSpPr>
          <p:nvPr>
            <p:ph type="title"/>
          </p:nvPr>
        </p:nvSpPr>
        <p:spPr>
          <a:xfrm>
            <a:off x="550862" y="0"/>
            <a:ext cx="11090275" cy="942382"/>
          </a:xfrm>
        </p:spPr>
        <p:txBody>
          <a:bodyPr/>
          <a:lstStyle/>
          <a:p>
            <a:r>
              <a:rPr lang="en-GB" dirty="0"/>
              <a:t>Pre construction assumptions</a:t>
            </a:r>
          </a:p>
        </p:txBody>
      </p:sp>
      <p:sp>
        <p:nvSpPr>
          <p:cNvPr id="3" name="Content Placeholder 2">
            <a:extLst>
              <a:ext uri="{FF2B5EF4-FFF2-40B4-BE49-F238E27FC236}">
                <a16:creationId xmlns:a16="http://schemas.microsoft.com/office/drawing/2014/main" id="{718EC2C0-485F-443E-805A-F4C727C65DF2}"/>
              </a:ext>
            </a:extLst>
          </p:cNvPr>
          <p:cNvSpPr>
            <a:spLocks noGrp="1"/>
          </p:cNvSpPr>
          <p:nvPr>
            <p:ph idx="1"/>
          </p:nvPr>
        </p:nvSpPr>
        <p:spPr>
          <a:xfrm>
            <a:off x="265814" y="3265469"/>
            <a:ext cx="11757889" cy="3401145"/>
          </a:xfrm>
        </p:spPr>
        <p:txBody>
          <a:bodyPr>
            <a:normAutofit fontScale="77500" lnSpcReduction="20000"/>
          </a:bodyPr>
          <a:lstStyle/>
          <a:p>
            <a:pPr marL="0" indent="0">
              <a:buNone/>
            </a:pPr>
            <a:r>
              <a:rPr lang="en-GB" dirty="0"/>
              <a:t>To allow works to progress of the construction of a city centre underpass we were required to permanently close a number of existing pedestrian crossing points (marked in red) and establish pedestrian diversion routes. This approach was extensively consulted &amp; agreed on during the ECI phase with - </a:t>
            </a:r>
          </a:p>
          <a:p>
            <a:r>
              <a:rPr lang="en-GB" sz="2300" dirty="0"/>
              <a:t>Hull City Council</a:t>
            </a:r>
          </a:p>
          <a:p>
            <a:r>
              <a:rPr lang="en-GB" sz="2300" dirty="0"/>
              <a:t>National Highways</a:t>
            </a:r>
          </a:p>
          <a:p>
            <a:r>
              <a:rPr lang="en-GB" sz="2300" dirty="0"/>
              <a:t>Arup</a:t>
            </a:r>
          </a:p>
          <a:p>
            <a:r>
              <a:rPr lang="en-GB" sz="2300" dirty="0"/>
              <a:t>HAIG (local access group)</a:t>
            </a:r>
          </a:p>
          <a:p>
            <a:r>
              <a:rPr lang="en-GB" sz="2300" dirty="0"/>
              <a:t>The General Public (through Public Consultation) </a:t>
            </a:r>
          </a:p>
          <a:p>
            <a:pPr marL="0" indent="0">
              <a:buNone/>
            </a:pPr>
            <a:r>
              <a:rPr lang="en-GB" dirty="0"/>
              <a:t>This planned management of pedestrians was communicated to the General Public in advance of the works through the NH website, newsletter drops and webinars.</a:t>
            </a:r>
          </a:p>
          <a:p>
            <a:pPr marL="0" indent="0">
              <a:buNone/>
            </a:pPr>
            <a:endParaRPr lang="en-GB" dirty="0"/>
          </a:p>
        </p:txBody>
      </p:sp>
      <p:pic>
        <p:nvPicPr>
          <p:cNvPr id="6" name="Picture 5">
            <a:extLst>
              <a:ext uri="{FF2B5EF4-FFF2-40B4-BE49-F238E27FC236}">
                <a16:creationId xmlns:a16="http://schemas.microsoft.com/office/drawing/2014/main" id="{58719D6B-409C-48EC-A6AF-AF414AB5055B}"/>
              </a:ext>
            </a:extLst>
          </p:cNvPr>
          <p:cNvPicPr>
            <a:picLocks noChangeAspect="1"/>
          </p:cNvPicPr>
          <p:nvPr/>
        </p:nvPicPr>
        <p:blipFill>
          <a:blip r:embed="rId2"/>
          <a:stretch>
            <a:fillRect/>
          </a:stretch>
        </p:blipFill>
        <p:spPr>
          <a:xfrm>
            <a:off x="933428" y="958836"/>
            <a:ext cx="5887021" cy="2163518"/>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53065C1B-AE5A-4215-BF38-70C319329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569" y="958935"/>
            <a:ext cx="3268824" cy="2165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22949"/>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6E1C-C095-46D8-A6BA-14F831F7D4B0}"/>
              </a:ext>
            </a:extLst>
          </p:cNvPr>
          <p:cNvSpPr>
            <a:spLocks noGrp="1"/>
          </p:cNvSpPr>
          <p:nvPr>
            <p:ph type="title"/>
          </p:nvPr>
        </p:nvSpPr>
        <p:spPr>
          <a:xfrm>
            <a:off x="550862" y="0"/>
            <a:ext cx="11090275" cy="942382"/>
          </a:xfrm>
        </p:spPr>
        <p:txBody>
          <a:bodyPr/>
          <a:lstStyle/>
          <a:p>
            <a:r>
              <a:rPr lang="en-GB" dirty="0"/>
              <a:t>What happened?</a:t>
            </a:r>
          </a:p>
        </p:txBody>
      </p:sp>
      <p:sp>
        <p:nvSpPr>
          <p:cNvPr id="3" name="Content Placeholder 2">
            <a:extLst>
              <a:ext uri="{FF2B5EF4-FFF2-40B4-BE49-F238E27FC236}">
                <a16:creationId xmlns:a16="http://schemas.microsoft.com/office/drawing/2014/main" id="{718EC2C0-485F-443E-805A-F4C727C65DF2}"/>
              </a:ext>
            </a:extLst>
          </p:cNvPr>
          <p:cNvSpPr>
            <a:spLocks noGrp="1"/>
          </p:cNvSpPr>
          <p:nvPr>
            <p:ph idx="1"/>
          </p:nvPr>
        </p:nvSpPr>
        <p:spPr>
          <a:xfrm>
            <a:off x="340242" y="819981"/>
            <a:ext cx="11757889" cy="3401145"/>
          </a:xfrm>
        </p:spPr>
        <p:txBody>
          <a:bodyPr>
            <a:normAutofit/>
          </a:bodyPr>
          <a:lstStyle/>
          <a:p>
            <a:pPr marL="0" indent="0">
              <a:buNone/>
            </a:pPr>
            <a:r>
              <a:rPr lang="en-GB" sz="2200" dirty="0"/>
              <a:t>Although fenced off and marked as closed, a significant number of members of the public continued to cross live traffic. This was noticed particularly around </a:t>
            </a:r>
            <a:r>
              <a:rPr lang="en-GB" sz="2200" dirty="0" err="1"/>
              <a:t>Mytongate</a:t>
            </a:r>
            <a:r>
              <a:rPr lang="en-GB" sz="2200" dirty="0"/>
              <a:t> and Humber Dock Street. We had a fatality around this time as well. </a:t>
            </a:r>
          </a:p>
          <a:p>
            <a:pPr marL="0" indent="0">
              <a:buNone/>
            </a:pPr>
            <a:r>
              <a:rPr lang="en-GB" sz="2200" dirty="0"/>
              <a:t>Issues were exacerbated by both the locality as well as anti-social issues. It was becoming a real issue and on the radar of senior stakeholders</a:t>
            </a:r>
          </a:p>
          <a:p>
            <a:pPr marL="0" indent="0">
              <a:buNone/>
            </a:pPr>
            <a:endParaRPr lang="en-GB" sz="2200" dirty="0"/>
          </a:p>
        </p:txBody>
      </p:sp>
      <p:pic>
        <p:nvPicPr>
          <p:cNvPr id="8" name="Picture 7">
            <a:extLst>
              <a:ext uri="{FF2B5EF4-FFF2-40B4-BE49-F238E27FC236}">
                <a16:creationId xmlns:a16="http://schemas.microsoft.com/office/drawing/2014/main" id="{F74B198F-F109-4739-B04B-03E14B469AAD}"/>
              </a:ext>
            </a:extLst>
          </p:cNvPr>
          <p:cNvPicPr>
            <a:picLocks noChangeAspect="1"/>
          </p:cNvPicPr>
          <p:nvPr/>
        </p:nvPicPr>
        <p:blipFill>
          <a:blip r:embed="rId2"/>
          <a:stretch>
            <a:fillRect/>
          </a:stretch>
        </p:blipFill>
        <p:spPr>
          <a:xfrm>
            <a:off x="2481925" y="2850633"/>
            <a:ext cx="4142078" cy="1614619"/>
          </a:xfrm>
          <a:prstGeom prst="rect">
            <a:avLst/>
          </a:prstGeom>
        </p:spPr>
      </p:pic>
      <p:pic>
        <p:nvPicPr>
          <p:cNvPr id="9" name="Picture 2" descr="...">
            <a:extLst>
              <a:ext uri="{FF2B5EF4-FFF2-40B4-BE49-F238E27FC236}">
                <a16:creationId xmlns:a16="http://schemas.microsoft.com/office/drawing/2014/main" id="{845452A7-6417-4751-B01E-448996465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42" y="2886203"/>
            <a:ext cx="2002384" cy="2669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
            <a:extLst>
              <a:ext uri="{FF2B5EF4-FFF2-40B4-BE49-F238E27FC236}">
                <a16:creationId xmlns:a16="http://schemas.microsoft.com/office/drawing/2014/main" id="{967420F1-62D2-46AF-93BF-D22CEFA6D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034" y="4498953"/>
            <a:ext cx="4046250" cy="2276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
            <a:extLst>
              <a:ext uri="{FF2B5EF4-FFF2-40B4-BE49-F238E27FC236}">
                <a16:creationId xmlns:a16="http://schemas.microsoft.com/office/drawing/2014/main" id="{63C17098-E5B3-499F-80C1-7FBA21B58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726" y="4335905"/>
            <a:ext cx="1841320" cy="2455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8" descr="...">
            <a:extLst>
              <a:ext uri="{FF2B5EF4-FFF2-40B4-BE49-F238E27FC236}">
                <a16:creationId xmlns:a16="http://schemas.microsoft.com/office/drawing/2014/main" id="{9576631B-2062-4DEA-8540-C634974E8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42" y="5654271"/>
            <a:ext cx="2597500" cy="1200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0" descr="...">
            <a:extLst>
              <a:ext uri="{FF2B5EF4-FFF2-40B4-BE49-F238E27FC236}">
                <a16:creationId xmlns:a16="http://schemas.microsoft.com/office/drawing/2014/main" id="{D4FF82D7-31FF-4E27-921F-22B6F90556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3302" y="2449786"/>
            <a:ext cx="2437743" cy="1828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2" descr="...">
            <a:extLst>
              <a:ext uri="{FF2B5EF4-FFF2-40B4-BE49-F238E27FC236}">
                <a16:creationId xmlns:a16="http://schemas.microsoft.com/office/drawing/2014/main" id="{97FE3A9D-1C16-4179-851A-A3D724C415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3489" y="2433578"/>
            <a:ext cx="2548270" cy="3397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851397"/>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6E1C-C095-46D8-A6BA-14F831F7D4B0}"/>
              </a:ext>
            </a:extLst>
          </p:cNvPr>
          <p:cNvSpPr>
            <a:spLocks noGrp="1"/>
          </p:cNvSpPr>
          <p:nvPr>
            <p:ph type="title"/>
          </p:nvPr>
        </p:nvSpPr>
        <p:spPr>
          <a:xfrm>
            <a:off x="550862" y="148856"/>
            <a:ext cx="11090275" cy="677492"/>
          </a:xfrm>
        </p:spPr>
        <p:txBody>
          <a:bodyPr/>
          <a:lstStyle/>
          <a:p>
            <a:r>
              <a:rPr lang="en-GB" dirty="0"/>
              <a:t>What happened?</a:t>
            </a:r>
          </a:p>
        </p:txBody>
      </p:sp>
      <p:pic>
        <p:nvPicPr>
          <p:cNvPr id="7" name="Picture 2">
            <a:hlinkClick r:id="" action="ppaction://media"/>
            <a:extLst>
              <a:ext uri="{FF2B5EF4-FFF2-40B4-BE49-F238E27FC236}">
                <a16:creationId xmlns:a16="http://schemas.microsoft.com/office/drawing/2014/main" id="{C63696F4-25CD-45E4-8E86-9D7B5C7C2215}"/>
              </a:ext>
            </a:extLst>
          </p:cNvPr>
          <p:cNvPicPr>
            <a:picLocks noRot="1" noChangeAspect="1"/>
          </p:cNvPicPr>
          <p:nvPr>
            <a:videoFile r:link="rId1"/>
          </p:nvPr>
        </p:nvPicPr>
        <p:blipFill>
          <a:blip r:embed="rId3"/>
          <a:stretch>
            <a:fillRect/>
          </a:stretch>
        </p:blipFill>
        <p:spPr>
          <a:xfrm>
            <a:off x="285048" y="826348"/>
            <a:ext cx="9826515" cy="5364233"/>
          </a:xfrm>
          <a:prstGeom prst="rect">
            <a:avLst/>
          </a:prstGeom>
        </p:spPr>
      </p:pic>
    </p:spTree>
    <p:extLst>
      <p:ext uri="{BB962C8B-B14F-4D97-AF65-F5344CB8AC3E}">
        <p14:creationId xmlns:p14="http://schemas.microsoft.com/office/powerpoint/2010/main" val="373984042"/>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B0B1-A523-411C-BCEF-BFE8ECD5C87D}"/>
              </a:ext>
            </a:extLst>
          </p:cNvPr>
          <p:cNvSpPr>
            <a:spLocks noGrp="1"/>
          </p:cNvSpPr>
          <p:nvPr>
            <p:ph type="title"/>
          </p:nvPr>
        </p:nvSpPr>
        <p:spPr/>
        <p:txBody>
          <a:bodyPr>
            <a:normAutofit fontScale="90000"/>
          </a:bodyPr>
          <a:lstStyle/>
          <a:p>
            <a:r>
              <a:rPr lang="en-GB" dirty="0"/>
              <a:t>MP Wide Quarterly focus Service avoidance Jan – Mar 22</a:t>
            </a:r>
          </a:p>
        </p:txBody>
      </p:sp>
      <p:sp>
        <p:nvSpPr>
          <p:cNvPr id="9" name="Content Placeholder 8">
            <a:extLst>
              <a:ext uri="{FF2B5EF4-FFF2-40B4-BE49-F238E27FC236}">
                <a16:creationId xmlns:a16="http://schemas.microsoft.com/office/drawing/2014/main" id="{487EBF45-4E71-4CF2-8D5D-C572CE2BF9A3}"/>
              </a:ext>
            </a:extLst>
          </p:cNvPr>
          <p:cNvSpPr>
            <a:spLocks noGrp="1"/>
          </p:cNvSpPr>
          <p:nvPr>
            <p:ph idx="1"/>
          </p:nvPr>
        </p:nvSpPr>
        <p:spPr/>
        <p:txBody>
          <a:bodyPr/>
          <a:lstStyle/>
          <a:p>
            <a:pPr marL="0" indent="0">
              <a:buNone/>
            </a:pPr>
            <a:r>
              <a:rPr lang="en-GB" b="1" dirty="0"/>
              <a:t>Aims</a:t>
            </a:r>
          </a:p>
          <a:p>
            <a:pPr lvl="0"/>
            <a:r>
              <a:rPr lang="en-GB" dirty="0"/>
              <a:t>To push for the Common Intent and Raising the Bar commitments and approach </a:t>
            </a:r>
            <a:r>
              <a:rPr lang="en-GB" dirty="0">
                <a:solidFill>
                  <a:schemeClr val="tx1">
                    <a:lumMod val="75000"/>
                    <a:lumOff val="25000"/>
                  </a:schemeClr>
                </a:solidFill>
              </a:rPr>
              <a:t>to be adopted/displayed for </a:t>
            </a:r>
            <a:r>
              <a:rPr lang="en-GB" dirty="0"/>
              <a:t>Service Avoidance on all projects.</a:t>
            </a:r>
          </a:p>
          <a:p>
            <a:pPr lvl="0"/>
            <a:r>
              <a:rPr lang="en-GB" dirty="0"/>
              <a:t>To explore, understand and help close the gap between what should be happening and what is happening.</a:t>
            </a:r>
          </a:p>
          <a:p>
            <a:pPr lvl="0"/>
            <a:r>
              <a:rPr lang="en-GB" dirty="0"/>
              <a:t>To help NH colleagues engage, actively, in the theme. </a:t>
            </a:r>
          </a:p>
          <a:p>
            <a:endParaRPr lang="en-GB" dirty="0"/>
          </a:p>
        </p:txBody>
      </p:sp>
    </p:spTree>
    <p:extLst>
      <p:ext uri="{BB962C8B-B14F-4D97-AF65-F5344CB8AC3E}">
        <p14:creationId xmlns:p14="http://schemas.microsoft.com/office/powerpoint/2010/main" val="1768187057"/>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B0B1-A523-411C-BCEF-BFE8ECD5C87D}"/>
              </a:ext>
            </a:extLst>
          </p:cNvPr>
          <p:cNvSpPr>
            <a:spLocks noGrp="1"/>
          </p:cNvSpPr>
          <p:nvPr>
            <p:ph type="title"/>
          </p:nvPr>
        </p:nvSpPr>
        <p:spPr>
          <a:xfrm>
            <a:off x="550862" y="0"/>
            <a:ext cx="11090275" cy="942382"/>
          </a:xfrm>
        </p:spPr>
        <p:txBody>
          <a:bodyPr>
            <a:normAutofit/>
          </a:bodyPr>
          <a:lstStyle/>
          <a:p>
            <a:r>
              <a:rPr lang="en-GB" dirty="0"/>
              <a:t>Pedestrian Management – Actions considered</a:t>
            </a:r>
          </a:p>
        </p:txBody>
      </p:sp>
      <p:sp>
        <p:nvSpPr>
          <p:cNvPr id="6" name="TextBox 5">
            <a:extLst>
              <a:ext uri="{FF2B5EF4-FFF2-40B4-BE49-F238E27FC236}">
                <a16:creationId xmlns:a16="http://schemas.microsoft.com/office/drawing/2014/main" id="{8485817A-EDA1-4BE4-8860-FE9F4B4A6F8A}"/>
              </a:ext>
            </a:extLst>
          </p:cNvPr>
          <p:cNvSpPr txBox="1"/>
          <p:nvPr/>
        </p:nvSpPr>
        <p:spPr>
          <a:xfrm>
            <a:off x="456163" y="3631026"/>
            <a:ext cx="5198018" cy="286232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Closing the footpath north of the A63 between Porter Street and William Booth House and diverting via William Street and Porter Street.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Exacerbates the issue with long diversion route – potentially makes people more determined to cross A63 in unauthorized location.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Diverts people via less well lit route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Diverts people via higher risk residential area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Removes cycle route provision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34CB30-AD23-47B9-8AB3-DBA98447A1ED}"/>
              </a:ext>
            </a:extLst>
          </p:cNvPr>
          <p:cNvSpPr txBox="1"/>
          <p:nvPr/>
        </p:nvSpPr>
        <p:spPr>
          <a:xfrm>
            <a:off x="515923" y="972635"/>
            <a:ext cx="609460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Actions considered but not taken forward</a:t>
            </a:r>
          </a:p>
        </p:txBody>
      </p:sp>
      <p:sp>
        <p:nvSpPr>
          <p:cNvPr id="8" name="TextBox 7">
            <a:extLst>
              <a:ext uri="{FF2B5EF4-FFF2-40B4-BE49-F238E27FC236}">
                <a16:creationId xmlns:a16="http://schemas.microsoft.com/office/drawing/2014/main" id="{786FF91F-7E1B-4863-915B-544FF3EBDDEE}"/>
              </a:ext>
            </a:extLst>
          </p:cNvPr>
          <p:cNvSpPr txBox="1"/>
          <p:nvPr/>
        </p:nvSpPr>
        <p:spPr>
          <a:xfrm>
            <a:off x="456163" y="1433260"/>
            <a:ext cx="5198018" cy="206210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Fencing the full extent of the A63 (verges)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Increases risk for the road used (breakdowns, cyclists) as no safe refuge provided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Leaves weak areas such as side roads where pedestrians can still access the network and attempt to cross. With potentially no safe refuge once they realise their error, they are exposed to greater risk.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Maintenance issue – potential to fall into the carriageway or be a hazard to the road user.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Existing A63 is not fenced – in many areas we have not changed the layout.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F471D80-969C-47F7-9548-F117C0309EF6}"/>
              </a:ext>
            </a:extLst>
          </p:cNvPr>
          <p:cNvSpPr txBox="1"/>
          <p:nvPr/>
        </p:nvSpPr>
        <p:spPr>
          <a:xfrm>
            <a:off x="5919830" y="1433260"/>
            <a:ext cx="5363361" cy="206210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Additional temporary crossing between Porter Street and </a:t>
            </a:r>
            <a:r>
              <a:rPr kumimoji="0" lang="en-GB" sz="1400" b="1" i="0" u="none" strike="noStrike" kern="1200" cap="none" spc="0" normalizeH="0" baseline="0" noProof="0" dirty="0" err="1">
                <a:ln>
                  <a:noFill/>
                </a:ln>
                <a:solidFill>
                  <a:prstClr val="white"/>
                </a:solidFill>
                <a:effectLst/>
                <a:uLnTx/>
                <a:uFillTx/>
                <a:latin typeface="Calibri"/>
                <a:ea typeface="+mn-ea"/>
                <a:cs typeface="+mn-cs"/>
              </a:rPr>
              <a:t>Mytongate</a:t>
            </a:r>
            <a:endParaRPr kumimoji="0" lang="en-GB"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Concerns with increased risk to pedestrians and workforce by bringing pedestrians through our live work areas during this phase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Insufficient space in the central reserve to have a refuge, therefore red signals would need to stop both carriageways at once to allow crossing. This would create excessive congestion on the A63 and unsafe conditions for a crossing point.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Introduces a break in the C/R fencing close to </a:t>
            </a:r>
            <a:r>
              <a:rPr kumimoji="0" lang="en-GB" sz="1200" b="0" i="0" u="none" strike="noStrike" kern="1200" cap="none" spc="0" normalizeH="0" baseline="0" noProof="0" dirty="0" err="1">
                <a:ln>
                  <a:noFill/>
                </a:ln>
                <a:solidFill>
                  <a:prstClr val="white"/>
                </a:solidFill>
                <a:effectLst/>
                <a:uLnTx/>
                <a:uFillTx/>
                <a:latin typeface="Calibri"/>
                <a:ea typeface="+mn-ea"/>
                <a:cs typeface="+mn-cs"/>
              </a:rPr>
              <a:t>Mytongate</a:t>
            </a:r>
            <a:r>
              <a:rPr kumimoji="0" lang="en-GB" sz="1200" b="0" i="0" u="none" strike="noStrike" kern="1200" cap="none" spc="0" normalizeH="0" baseline="0" noProof="0" dirty="0">
                <a:ln>
                  <a:noFill/>
                </a:ln>
                <a:solidFill>
                  <a:prstClr val="white"/>
                </a:solidFill>
                <a:effectLst/>
                <a:uLnTx/>
                <a:uFillTx/>
                <a:latin typeface="Calibri"/>
                <a:ea typeface="+mn-ea"/>
                <a:cs typeface="+mn-cs"/>
              </a:rPr>
              <a:t> junction and increases temptation to walk in the carriageway directly from crossing point to WBH or Wittington &amp; Cat</a:t>
            </a:r>
          </a:p>
        </p:txBody>
      </p:sp>
      <p:sp>
        <p:nvSpPr>
          <p:cNvPr id="11" name="TextBox 10">
            <a:extLst>
              <a:ext uri="{FF2B5EF4-FFF2-40B4-BE49-F238E27FC236}">
                <a16:creationId xmlns:a16="http://schemas.microsoft.com/office/drawing/2014/main" id="{34E6A3A1-657C-4883-AB9E-D0C8995CF5A8}"/>
              </a:ext>
            </a:extLst>
          </p:cNvPr>
          <p:cNvSpPr txBox="1"/>
          <p:nvPr/>
        </p:nvSpPr>
        <p:spPr>
          <a:xfrm>
            <a:off x="5914238" y="3631026"/>
            <a:ext cx="5363361" cy="178510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a:ea typeface="+mn-ea"/>
                <a:cs typeface="+mn-cs"/>
              </a:rPr>
              <a:t>Temporary footbridge across </a:t>
            </a:r>
            <a:r>
              <a:rPr kumimoji="0" lang="en-GB" sz="1400" b="1" i="0" u="none" strike="noStrike" kern="1200" cap="none" spc="0" normalizeH="0" baseline="0" noProof="0" dirty="0" err="1">
                <a:ln>
                  <a:noFill/>
                </a:ln>
                <a:solidFill>
                  <a:prstClr val="white"/>
                </a:solidFill>
                <a:effectLst/>
                <a:uLnTx/>
                <a:uFillTx/>
                <a:latin typeface="Calibri"/>
                <a:ea typeface="+mn-ea"/>
                <a:cs typeface="+mn-cs"/>
              </a:rPr>
              <a:t>Mytongate</a:t>
            </a:r>
            <a:r>
              <a:rPr kumimoji="0" lang="en-GB" sz="1400" b="1" i="0" u="none" strike="noStrike" kern="1200" cap="none" spc="0" normalizeH="0" baseline="0" noProof="0" dirty="0">
                <a:ln>
                  <a:noFill/>
                </a:ln>
                <a:solidFill>
                  <a:prstClr val="white"/>
                </a:solidFill>
                <a:effectLst/>
                <a:uLnTx/>
                <a:uFillTx/>
                <a:latin typeface="Calibri"/>
                <a:ea typeface="+mn-ea"/>
                <a:cs typeface="+mn-cs"/>
              </a:rPr>
              <a:t> junction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During ECI phase, the feasibility of a temporary footbridge across the </a:t>
            </a:r>
            <a:r>
              <a:rPr kumimoji="0" lang="en-GB" sz="1200" b="0" i="0" u="none" strike="noStrike" kern="1200" cap="none" spc="0" normalizeH="0" baseline="0" noProof="0" dirty="0" err="1">
                <a:ln>
                  <a:noFill/>
                </a:ln>
                <a:solidFill>
                  <a:prstClr val="white"/>
                </a:solidFill>
                <a:effectLst/>
                <a:uLnTx/>
                <a:uFillTx/>
                <a:latin typeface="Calibri"/>
                <a:ea typeface="+mn-ea"/>
                <a:cs typeface="+mn-cs"/>
              </a:rPr>
              <a:t>Mytongate</a:t>
            </a:r>
            <a:r>
              <a:rPr kumimoji="0" lang="en-GB" sz="1200" b="0" i="0" u="none" strike="noStrike" kern="1200" cap="none" spc="0" normalizeH="0" baseline="0" noProof="0" dirty="0">
                <a:ln>
                  <a:noFill/>
                </a:ln>
                <a:solidFill>
                  <a:prstClr val="white"/>
                </a:solidFill>
                <a:effectLst/>
                <a:uLnTx/>
                <a:uFillTx/>
                <a:latin typeface="Calibri"/>
                <a:ea typeface="+mn-ea"/>
                <a:cs typeface="+mn-cs"/>
              </a:rPr>
              <a:t> </a:t>
            </a:r>
            <a:r>
              <a:rPr kumimoji="0" lang="en-GB" sz="1300" b="0" i="0" u="none" strike="noStrike" kern="1200" cap="none" spc="0" normalizeH="0" baseline="0" noProof="0" dirty="0">
                <a:ln>
                  <a:noFill/>
                </a:ln>
                <a:solidFill>
                  <a:prstClr val="white"/>
                </a:solidFill>
                <a:effectLst/>
                <a:uLnTx/>
                <a:uFillTx/>
                <a:latin typeface="Calibri"/>
                <a:ea typeface="+mn-ea"/>
                <a:cs typeface="+mn-cs"/>
              </a:rPr>
              <a:t>junction was explored. This was discounted at the time due to practicalities of land take required to provide an accessible solution, and costing made it prohibitive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76EC238A-631B-424C-8359-3A8A96CBDC42}"/>
              </a:ext>
            </a:extLst>
          </p:cNvPr>
          <p:cNvPicPr>
            <a:picLocks noChangeAspect="1"/>
          </p:cNvPicPr>
          <p:nvPr/>
        </p:nvPicPr>
        <p:blipFill>
          <a:blip r:embed="rId2"/>
          <a:stretch>
            <a:fillRect/>
          </a:stretch>
        </p:blipFill>
        <p:spPr>
          <a:xfrm>
            <a:off x="3695293" y="5162975"/>
            <a:ext cx="1799495" cy="1252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077616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7AA3-00B6-4BC5-A106-57256BBFB3D4}"/>
              </a:ext>
            </a:extLst>
          </p:cNvPr>
          <p:cNvSpPr>
            <a:spLocks noGrp="1"/>
          </p:cNvSpPr>
          <p:nvPr>
            <p:ph type="ctrTitle"/>
          </p:nvPr>
        </p:nvSpPr>
        <p:spPr>
          <a:xfrm>
            <a:off x="1843042" y="2986580"/>
            <a:ext cx="8505915" cy="1876362"/>
          </a:xfrm>
        </p:spPr>
        <p:txBody>
          <a:bodyPr/>
          <a:lstStyle/>
          <a:p>
            <a:pPr algn="ctr"/>
            <a:r>
              <a:rPr lang="en-GB" dirty="0"/>
              <a:t>A46 Newark to </a:t>
            </a:r>
            <a:r>
              <a:rPr lang="en-GB" dirty="0" err="1"/>
              <a:t>Widmerpool</a:t>
            </a:r>
            <a:endParaRPr lang="en-GB" dirty="0"/>
          </a:p>
        </p:txBody>
      </p:sp>
    </p:spTree>
    <p:extLst>
      <p:ext uri="{BB962C8B-B14F-4D97-AF65-F5344CB8AC3E}">
        <p14:creationId xmlns:p14="http://schemas.microsoft.com/office/powerpoint/2010/main" val="2357117842"/>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B0B1-A523-411C-BCEF-BFE8ECD5C87D}"/>
              </a:ext>
            </a:extLst>
          </p:cNvPr>
          <p:cNvSpPr>
            <a:spLocks noGrp="1"/>
          </p:cNvSpPr>
          <p:nvPr>
            <p:ph type="title"/>
          </p:nvPr>
        </p:nvSpPr>
        <p:spPr>
          <a:xfrm>
            <a:off x="550863" y="0"/>
            <a:ext cx="11090275" cy="942382"/>
          </a:xfrm>
        </p:spPr>
        <p:txBody>
          <a:bodyPr>
            <a:normAutofit/>
          </a:bodyPr>
          <a:lstStyle/>
          <a:p>
            <a:r>
              <a:rPr lang="en-GB" dirty="0"/>
              <a:t>Pedestrian Management – Actions taken</a:t>
            </a:r>
          </a:p>
        </p:txBody>
      </p:sp>
      <p:sp>
        <p:nvSpPr>
          <p:cNvPr id="9" name="Content Placeholder 8">
            <a:extLst>
              <a:ext uri="{FF2B5EF4-FFF2-40B4-BE49-F238E27FC236}">
                <a16:creationId xmlns:a16="http://schemas.microsoft.com/office/drawing/2014/main" id="{487EBF45-4E71-4CF2-8D5D-C572CE2BF9A3}"/>
              </a:ext>
            </a:extLst>
          </p:cNvPr>
          <p:cNvSpPr>
            <a:spLocks noGrp="1"/>
          </p:cNvSpPr>
          <p:nvPr>
            <p:ph idx="1"/>
          </p:nvPr>
        </p:nvSpPr>
        <p:spPr>
          <a:xfrm>
            <a:off x="550862" y="824660"/>
            <a:ext cx="6849397" cy="5916382"/>
          </a:xfrm>
        </p:spPr>
        <p:txBody>
          <a:bodyPr>
            <a:normAutofit/>
          </a:bodyPr>
          <a:lstStyle/>
          <a:p>
            <a:pPr lvl="0"/>
            <a:r>
              <a:rPr lang="en-GB" sz="1600" dirty="0"/>
              <a:t>Installation of 900 metres central reservation barrier fencing ​</a:t>
            </a:r>
          </a:p>
          <a:p>
            <a:pPr lvl="0"/>
            <a:r>
              <a:rPr lang="en-GB" sz="1600" dirty="0"/>
              <a:t>Installation of 50 new floor signs plus 20 specifically designed for the retail park​</a:t>
            </a:r>
          </a:p>
          <a:p>
            <a:pPr lvl="0"/>
            <a:r>
              <a:rPr lang="en-GB" sz="1600" dirty="0"/>
              <a:t>Installation of approximately 90 pedestrian direction signs </a:t>
            </a:r>
          </a:p>
          <a:p>
            <a:pPr lvl="0"/>
            <a:r>
              <a:rPr lang="en-GB" sz="1600" dirty="0"/>
              <a:t>Independent Road Safety Audit of TM and pedestrian routes installed undertaken – no significant issues raised in relation to provision for pedestrian management. Enhanced signage with estimated times for diversion route recommended and installed.</a:t>
            </a:r>
          </a:p>
          <a:p>
            <a:pPr lvl="0"/>
            <a:r>
              <a:rPr lang="en-GB" sz="1600" dirty="0"/>
              <a:t>Solid hoarding installed at Humber Dock Street to remove sight light across the A63. Further hoarding installed at Porter Street, William Booth House and the Whittington and Cat public house.</a:t>
            </a:r>
          </a:p>
          <a:p>
            <a:pPr lvl="0"/>
            <a:r>
              <a:rPr lang="en-GB" sz="1600" dirty="0"/>
              <a:t>Engagement with BB Living Places and HCC – lessons learnt for urban TM.</a:t>
            </a:r>
          </a:p>
          <a:p>
            <a:pPr lvl="0"/>
            <a:r>
              <a:rPr lang="en-GB" sz="1600" dirty="0"/>
              <a:t>Site walk round completed with Humberside Police casualty reduction officer &amp; traffic management officer</a:t>
            </a:r>
          </a:p>
          <a:p>
            <a:pPr lvl="0"/>
            <a:r>
              <a:rPr lang="en-GB" sz="1600" dirty="0"/>
              <a:t>Pedestrian diversion route walked with Hull Access Improvement Group and Access Association members</a:t>
            </a:r>
          </a:p>
          <a:p>
            <a:pPr lvl="0"/>
            <a:r>
              <a:rPr lang="en-GB" sz="1600" dirty="0"/>
              <a:t>Feedback survey (via a QR code) included on the NH webpage ​</a:t>
            </a:r>
          </a:p>
          <a:p>
            <a:pPr lvl="0"/>
            <a:r>
              <a:rPr lang="en-GB" sz="1600" dirty="0"/>
              <a:t>Google Maps updated with all pedestrian routes ​</a:t>
            </a:r>
          </a:p>
          <a:p>
            <a:pPr lvl="0"/>
            <a:endParaRPr lang="en-GB" sz="1600" dirty="0"/>
          </a:p>
          <a:p>
            <a:endParaRPr lang="en-GB" sz="1600" dirty="0"/>
          </a:p>
        </p:txBody>
      </p:sp>
      <p:pic>
        <p:nvPicPr>
          <p:cNvPr id="4" name="Picture 3">
            <a:extLst>
              <a:ext uri="{FF2B5EF4-FFF2-40B4-BE49-F238E27FC236}">
                <a16:creationId xmlns:a16="http://schemas.microsoft.com/office/drawing/2014/main" id="{AF5AD96E-EE20-47CD-ACED-46F2E0E9BF7C}"/>
              </a:ext>
            </a:extLst>
          </p:cNvPr>
          <p:cNvPicPr>
            <a:picLocks noChangeAspect="1"/>
          </p:cNvPicPr>
          <p:nvPr/>
        </p:nvPicPr>
        <p:blipFill>
          <a:blip r:embed="rId2"/>
          <a:stretch>
            <a:fillRect/>
          </a:stretch>
        </p:blipFill>
        <p:spPr>
          <a:xfrm>
            <a:off x="9584948" y="3218888"/>
            <a:ext cx="1933778" cy="1464364"/>
          </a:xfrm>
          <a:prstGeom prst="rect">
            <a:avLst/>
          </a:prstGeom>
        </p:spPr>
      </p:pic>
      <p:pic>
        <p:nvPicPr>
          <p:cNvPr id="6" name="Picture 5">
            <a:extLst>
              <a:ext uri="{FF2B5EF4-FFF2-40B4-BE49-F238E27FC236}">
                <a16:creationId xmlns:a16="http://schemas.microsoft.com/office/drawing/2014/main" id="{057AE1E3-D067-450E-97D7-5A18F114E0DA}"/>
              </a:ext>
            </a:extLst>
          </p:cNvPr>
          <p:cNvPicPr>
            <a:picLocks noChangeAspect="1"/>
          </p:cNvPicPr>
          <p:nvPr/>
        </p:nvPicPr>
        <p:blipFill>
          <a:blip r:embed="rId3"/>
          <a:stretch>
            <a:fillRect/>
          </a:stretch>
        </p:blipFill>
        <p:spPr>
          <a:xfrm>
            <a:off x="7480803" y="3218888"/>
            <a:ext cx="1945514" cy="1464365"/>
          </a:xfrm>
          <a:prstGeom prst="rect">
            <a:avLst/>
          </a:prstGeom>
        </p:spPr>
      </p:pic>
      <p:pic>
        <p:nvPicPr>
          <p:cNvPr id="7" name="Picture 6">
            <a:extLst>
              <a:ext uri="{FF2B5EF4-FFF2-40B4-BE49-F238E27FC236}">
                <a16:creationId xmlns:a16="http://schemas.microsoft.com/office/drawing/2014/main" id="{C5A01817-1FF2-4B32-BA25-B68A2434BC17}"/>
              </a:ext>
            </a:extLst>
          </p:cNvPr>
          <p:cNvPicPr>
            <a:picLocks noChangeAspect="1"/>
          </p:cNvPicPr>
          <p:nvPr/>
        </p:nvPicPr>
        <p:blipFill>
          <a:blip r:embed="rId4"/>
          <a:stretch>
            <a:fillRect/>
          </a:stretch>
        </p:blipFill>
        <p:spPr>
          <a:xfrm>
            <a:off x="7480803" y="909637"/>
            <a:ext cx="4037923" cy="216859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6213016-A1B0-4D7A-AA90-5992031DD2B2}"/>
              </a:ext>
            </a:extLst>
          </p:cNvPr>
          <p:cNvPicPr>
            <a:picLocks noChangeAspect="1"/>
          </p:cNvPicPr>
          <p:nvPr/>
        </p:nvPicPr>
        <p:blipFill>
          <a:blip r:embed="rId5"/>
          <a:stretch>
            <a:fillRect/>
          </a:stretch>
        </p:blipFill>
        <p:spPr>
          <a:xfrm>
            <a:off x="7480803" y="4872038"/>
            <a:ext cx="1945514" cy="1076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790330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B0B1-A523-411C-BCEF-BFE8ECD5C87D}"/>
              </a:ext>
            </a:extLst>
          </p:cNvPr>
          <p:cNvSpPr>
            <a:spLocks noGrp="1"/>
          </p:cNvSpPr>
          <p:nvPr>
            <p:ph type="title"/>
          </p:nvPr>
        </p:nvSpPr>
        <p:spPr>
          <a:xfrm>
            <a:off x="550863" y="109945"/>
            <a:ext cx="11090275" cy="942382"/>
          </a:xfrm>
        </p:spPr>
        <p:txBody>
          <a:bodyPr>
            <a:normAutofit fontScale="90000"/>
          </a:bodyPr>
          <a:lstStyle/>
          <a:p>
            <a:r>
              <a:rPr lang="en-GB" dirty="0"/>
              <a:t>Pedestrian Management - Further improvements</a:t>
            </a:r>
            <a:br>
              <a:rPr lang="en-GB" dirty="0"/>
            </a:br>
            <a:endParaRPr lang="en-GB" dirty="0"/>
          </a:p>
        </p:txBody>
      </p:sp>
      <p:sp>
        <p:nvSpPr>
          <p:cNvPr id="9" name="Content Placeholder 8">
            <a:extLst>
              <a:ext uri="{FF2B5EF4-FFF2-40B4-BE49-F238E27FC236}">
                <a16:creationId xmlns:a16="http://schemas.microsoft.com/office/drawing/2014/main" id="{487EBF45-4E71-4CF2-8D5D-C572CE2BF9A3}"/>
              </a:ext>
            </a:extLst>
          </p:cNvPr>
          <p:cNvSpPr>
            <a:spLocks noGrp="1"/>
          </p:cNvSpPr>
          <p:nvPr>
            <p:ph idx="1"/>
          </p:nvPr>
        </p:nvSpPr>
        <p:spPr>
          <a:xfrm>
            <a:off x="233916" y="788082"/>
            <a:ext cx="6969428" cy="5804103"/>
          </a:xfrm>
        </p:spPr>
        <p:txBody>
          <a:bodyPr>
            <a:noAutofit/>
          </a:bodyPr>
          <a:lstStyle/>
          <a:p>
            <a:pPr lvl="0"/>
            <a:r>
              <a:rPr lang="en-GB" sz="1800" dirty="0"/>
              <a:t>Regular checks of all pedestrian signage installed. Additional HW Martin project manager brought into the team to increase audits and plan enhancement of pedestrian signage.</a:t>
            </a:r>
          </a:p>
          <a:p>
            <a:pPr lvl="0"/>
            <a:r>
              <a:rPr lang="en-GB" sz="1800" dirty="0"/>
              <a:t>Site review by Balfour Beatty Highways H&amp;S Director</a:t>
            </a:r>
          </a:p>
          <a:p>
            <a:pPr lvl="0"/>
            <a:r>
              <a:rPr lang="en-GB" sz="1800" dirty="0"/>
              <a:t>Site walk undertaken with BB Project Team, HW Martins, BB Customer Lead and HE Regional Customer Lead to further develop enhanced pedestrian signage strategy</a:t>
            </a:r>
          </a:p>
          <a:p>
            <a:pPr lvl="0"/>
            <a:r>
              <a:rPr lang="en-GB" sz="1800" dirty="0"/>
              <a:t>Engagement with staff at William Booth House (short-term supported accommodation) – PHE now prescribes methadone collections from pharmacies on the north of the A63 (negates need for residents to cross the A63) </a:t>
            </a:r>
          </a:p>
          <a:p>
            <a:pPr lvl="0"/>
            <a:r>
              <a:rPr lang="en-GB" sz="1800" dirty="0"/>
              <a:t>Coverage of temporary CCTV being increased with more cameras deployed.</a:t>
            </a:r>
          </a:p>
          <a:p>
            <a:pPr lvl="0"/>
            <a:r>
              <a:rPr lang="en-GB" sz="1800" dirty="0"/>
              <a:t>Spotters in place to obtain as accurate as possible record of numbers of people attempting to cross and identify 'hot spots’</a:t>
            </a:r>
          </a:p>
          <a:p>
            <a:pPr marL="0" indent="0">
              <a:buNone/>
            </a:pPr>
            <a:r>
              <a:rPr lang="en-GB" sz="1800" b="1" dirty="0">
                <a:solidFill>
                  <a:srgbClr val="00B050"/>
                </a:solidFill>
                <a:latin typeface="Calibri"/>
              </a:rPr>
              <a:t>76% drop in pedestrian incursions overnight between April 2021 and September 2021 and an 80% drop during the day. </a:t>
            </a:r>
          </a:p>
          <a:p>
            <a:pPr lvl="0"/>
            <a:endParaRPr lang="en-GB" sz="1800" dirty="0"/>
          </a:p>
          <a:p>
            <a:pPr lvl="0"/>
            <a:endParaRPr lang="en-GB" sz="1800" dirty="0"/>
          </a:p>
          <a:p>
            <a:endParaRPr lang="en-GB" sz="1800" dirty="0"/>
          </a:p>
        </p:txBody>
      </p:sp>
      <p:pic>
        <p:nvPicPr>
          <p:cNvPr id="4" name="Picture 3">
            <a:extLst>
              <a:ext uri="{FF2B5EF4-FFF2-40B4-BE49-F238E27FC236}">
                <a16:creationId xmlns:a16="http://schemas.microsoft.com/office/drawing/2014/main" id="{86AACAB1-E0B7-434F-A728-A830CBC438BF}"/>
              </a:ext>
            </a:extLst>
          </p:cNvPr>
          <p:cNvPicPr>
            <a:picLocks noChangeAspect="1"/>
          </p:cNvPicPr>
          <p:nvPr/>
        </p:nvPicPr>
        <p:blipFill>
          <a:blip r:embed="rId2"/>
          <a:stretch>
            <a:fillRect/>
          </a:stretch>
        </p:blipFill>
        <p:spPr>
          <a:xfrm>
            <a:off x="7203344" y="1052327"/>
            <a:ext cx="4988656" cy="1865386"/>
          </a:xfrm>
          <a:prstGeom prst="rect">
            <a:avLst/>
          </a:prstGeom>
        </p:spPr>
      </p:pic>
      <p:pic>
        <p:nvPicPr>
          <p:cNvPr id="6" name="Picture 5">
            <a:extLst>
              <a:ext uri="{FF2B5EF4-FFF2-40B4-BE49-F238E27FC236}">
                <a16:creationId xmlns:a16="http://schemas.microsoft.com/office/drawing/2014/main" id="{E99B1455-C014-482B-9EF3-27C650B13B9E}"/>
              </a:ext>
            </a:extLst>
          </p:cNvPr>
          <p:cNvPicPr>
            <a:picLocks noChangeAspect="1"/>
          </p:cNvPicPr>
          <p:nvPr/>
        </p:nvPicPr>
        <p:blipFill>
          <a:blip r:embed="rId3"/>
          <a:stretch>
            <a:fillRect/>
          </a:stretch>
        </p:blipFill>
        <p:spPr>
          <a:xfrm>
            <a:off x="7203344" y="3191211"/>
            <a:ext cx="3128587" cy="17599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3952823"/>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B0B1-A523-411C-BCEF-BFE8ECD5C87D}"/>
              </a:ext>
            </a:extLst>
          </p:cNvPr>
          <p:cNvSpPr>
            <a:spLocks noGrp="1"/>
          </p:cNvSpPr>
          <p:nvPr>
            <p:ph type="title"/>
          </p:nvPr>
        </p:nvSpPr>
        <p:spPr>
          <a:xfrm>
            <a:off x="285008" y="0"/>
            <a:ext cx="11090275" cy="942382"/>
          </a:xfrm>
        </p:spPr>
        <p:txBody>
          <a:bodyPr>
            <a:normAutofit/>
          </a:bodyPr>
          <a:lstStyle/>
          <a:p>
            <a:r>
              <a:rPr lang="en-GB" dirty="0"/>
              <a:t>Communication was key</a:t>
            </a:r>
          </a:p>
        </p:txBody>
      </p:sp>
      <p:sp>
        <p:nvSpPr>
          <p:cNvPr id="9" name="Content Placeholder 8">
            <a:extLst>
              <a:ext uri="{FF2B5EF4-FFF2-40B4-BE49-F238E27FC236}">
                <a16:creationId xmlns:a16="http://schemas.microsoft.com/office/drawing/2014/main" id="{487EBF45-4E71-4CF2-8D5D-C572CE2BF9A3}"/>
              </a:ext>
            </a:extLst>
          </p:cNvPr>
          <p:cNvSpPr>
            <a:spLocks noGrp="1"/>
          </p:cNvSpPr>
          <p:nvPr>
            <p:ph idx="1"/>
          </p:nvPr>
        </p:nvSpPr>
        <p:spPr>
          <a:xfrm>
            <a:off x="168091" y="788082"/>
            <a:ext cx="7346629" cy="5952959"/>
          </a:xfrm>
        </p:spPr>
        <p:txBody>
          <a:bodyPr>
            <a:noAutofit/>
          </a:bodyPr>
          <a:lstStyle/>
          <a:p>
            <a:pPr lvl="0"/>
            <a:r>
              <a:rPr lang="en-GB" sz="1600" dirty="0"/>
              <a:t>Working with National Highways communication team to develop posters and coasters that can be produced and distributed to pubs, restaurants etc.</a:t>
            </a:r>
          </a:p>
          <a:p>
            <a:pPr lvl="0"/>
            <a:r>
              <a:rPr lang="en-GB" sz="1600" dirty="0"/>
              <a:t>Meeting held with Humberside Police regarding ongoing pedestrian management. Agreed with the approach being taken to protect the central reserve rather than rely on verges. Scheme praised for its enhanced measures.</a:t>
            </a:r>
          </a:p>
          <a:p>
            <a:pPr lvl="0"/>
            <a:r>
              <a:rPr lang="en-GB" sz="1600" dirty="0"/>
              <a:t>Engagement planned with Humber Safer Roads</a:t>
            </a:r>
          </a:p>
          <a:p>
            <a:pPr lvl="0"/>
            <a:r>
              <a:rPr lang="en-GB" sz="1600" dirty="0"/>
              <a:t>Six social media posts issued​</a:t>
            </a:r>
          </a:p>
          <a:p>
            <a:pPr lvl="0"/>
            <a:r>
              <a:rPr lang="en-GB" sz="1600" dirty="0"/>
              <a:t>One newsletter to 5,900 residents, one MP and three ward councillors ​</a:t>
            </a:r>
          </a:p>
          <a:p>
            <a:pPr lvl="0"/>
            <a:r>
              <a:rPr lang="en-GB" sz="1600" dirty="0"/>
              <a:t>Two news releases to news outlets including an incursion video ​</a:t>
            </a:r>
          </a:p>
          <a:p>
            <a:pPr lvl="0"/>
            <a:r>
              <a:rPr lang="en-GB" sz="1600" dirty="0"/>
              <a:t>Issued 2,500 postcards to local businesses such as hotels and hairdressers​</a:t>
            </a:r>
          </a:p>
          <a:p>
            <a:pPr lvl="0"/>
            <a:r>
              <a:rPr lang="en-GB" sz="1600" dirty="0"/>
              <a:t>2,500 drinks coasters were issued to local bars and restaurants and 200 posters were sent to local events venues​</a:t>
            </a:r>
          </a:p>
          <a:p>
            <a:pPr lvl="0"/>
            <a:r>
              <a:rPr lang="en-GB" sz="1600" dirty="0"/>
              <a:t>Pedestrian diversion map included on the National Highways webpage </a:t>
            </a:r>
          </a:p>
          <a:p>
            <a:pPr lvl="0"/>
            <a:r>
              <a:rPr lang="en-GB" sz="1600" dirty="0"/>
              <a:t>Around 65 articles run by the press (online, TV, radio or print) </a:t>
            </a:r>
          </a:p>
          <a:p>
            <a:pPr lvl="0"/>
            <a:r>
              <a:rPr lang="en-GB" sz="1600" dirty="0"/>
              <a:t>Issue featured ten times on BBC Radio Humberside, either in bulletins, interviews or debate​</a:t>
            </a:r>
          </a:p>
          <a:p>
            <a:pPr lvl="0"/>
            <a:r>
              <a:rPr lang="en-GB" sz="1600" dirty="0"/>
              <a:t>Five radio and TV interviews carried out project manager and Safer Roads Humber in partnership approach​</a:t>
            </a:r>
          </a:p>
          <a:p>
            <a:pPr lvl="0"/>
            <a:r>
              <a:rPr lang="en-GB" sz="1600" dirty="0"/>
              <a:t>Featured on BBC News Online, ITV.com, BBC Look North, ITV Calendar and Highways Industry, among others ​</a:t>
            </a:r>
          </a:p>
          <a:p>
            <a:pPr lvl="0"/>
            <a:endParaRPr lang="en-GB" sz="1600" dirty="0"/>
          </a:p>
          <a:p>
            <a:endParaRPr lang="en-GB" sz="1600" dirty="0"/>
          </a:p>
        </p:txBody>
      </p:sp>
      <p:pic>
        <p:nvPicPr>
          <p:cNvPr id="4" name="Picture 3">
            <a:extLst>
              <a:ext uri="{FF2B5EF4-FFF2-40B4-BE49-F238E27FC236}">
                <a16:creationId xmlns:a16="http://schemas.microsoft.com/office/drawing/2014/main" id="{590BBE4C-568C-45CA-8C51-C411209E0948}"/>
              </a:ext>
            </a:extLst>
          </p:cNvPr>
          <p:cNvPicPr>
            <a:picLocks noChangeAspect="1"/>
          </p:cNvPicPr>
          <p:nvPr/>
        </p:nvPicPr>
        <p:blipFill>
          <a:blip r:embed="rId2"/>
          <a:stretch>
            <a:fillRect/>
          </a:stretch>
        </p:blipFill>
        <p:spPr>
          <a:xfrm>
            <a:off x="7899458" y="650467"/>
            <a:ext cx="1882565" cy="1871524"/>
          </a:xfrm>
          <a:prstGeom prst="rect">
            <a:avLst/>
          </a:prstGeom>
        </p:spPr>
      </p:pic>
      <p:pic>
        <p:nvPicPr>
          <p:cNvPr id="6" name="Picture 5">
            <a:extLst>
              <a:ext uri="{FF2B5EF4-FFF2-40B4-BE49-F238E27FC236}">
                <a16:creationId xmlns:a16="http://schemas.microsoft.com/office/drawing/2014/main" id="{192373B3-799B-46E3-A90D-95CD4C2A4055}"/>
              </a:ext>
            </a:extLst>
          </p:cNvPr>
          <p:cNvPicPr>
            <a:picLocks noChangeAspect="1"/>
          </p:cNvPicPr>
          <p:nvPr/>
        </p:nvPicPr>
        <p:blipFill>
          <a:blip r:embed="rId3"/>
          <a:stretch>
            <a:fillRect/>
          </a:stretch>
        </p:blipFill>
        <p:spPr>
          <a:xfrm>
            <a:off x="10029996" y="650467"/>
            <a:ext cx="1876996" cy="1871524"/>
          </a:xfrm>
          <a:prstGeom prst="rect">
            <a:avLst/>
          </a:prstGeom>
        </p:spPr>
      </p:pic>
      <p:pic>
        <p:nvPicPr>
          <p:cNvPr id="7" name="Picture 9">
            <a:extLst>
              <a:ext uri="{FF2B5EF4-FFF2-40B4-BE49-F238E27FC236}">
                <a16:creationId xmlns:a16="http://schemas.microsoft.com/office/drawing/2014/main" id="{D7654844-D465-4C44-9975-901B3AF79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037" y="2633662"/>
            <a:ext cx="16192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BCFA6EA-52F1-4CE8-9E70-FD9246B79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6024" y="2633662"/>
            <a:ext cx="1824941" cy="26101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187A288-E396-4AFE-A266-8107C4C673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3534" y="4402227"/>
            <a:ext cx="2250121"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1542"/>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B0B1-A523-411C-BCEF-BFE8ECD5C87D}"/>
              </a:ext>
            </a:extLst>
          </p:cNvPr>
          <p:cNvSpPr>
            <a:spLocks noGrp="1"/>
          </p:cNvSpPr>
          <p:nvPr>
            <p:ph type="title"/>
          </p:nvPr>
        </p:nvSpPr>
        <p:spPr/>
        <p:txBody>
          <a:bodyPr>
            <a:normAutofit fontScale="90000"/>
          </a:bodyPr>
          <a:lstStyle/>
          <a:p>
            <a:r>
              <a:rPr lang="en-GB" dirty="0"/>
              <a:t>Monitoring of works</a:t>
            </a:r>
            <a:br>
              <a:rPr lang="en-GB" dirty="0"/>
            </a:br>
            <a:endParaRPr lang="en-GB" dirty="0"/>
          </a:p>
        </p:txBody>
      </p:sp>
      <p:sp>
        <p:nvSpPr>
          <p:cNvPr id="9" name="Content Placeholder 8">
            <a:extLst>
              <a:ext uri="{FF2B5EF4-FFF2-40B4-BE49-F238E27FC236}">
                <a16:creationId xmlns:a16="http://schemas.microsoft.com/office/drawing/2014/main" id="{487EBF45-4E71-4CF2-8D5D-C572CE2BF9A3}"/>
              </a:ext>
            </a:extLst>
          </p:cNvPr>
          <p:cNvSpPr>
            <a:spLocks noGrp="1"/>
          </p:cNvSpPr>
          <p:nvPr>
            <p:ph idx="1"/>
          </p:nvPr>
        </p:nvSpPr>
        <p:spPr>
          <a:xfrm>
            <a:off x="550862" y="1022000"/>
            <a:ext cx="11090275" cy="3018372"/>
          </a:xfrm>
        </p:spPr>
        <p:txBody>
          <a:bodyPr>
            <a:normAutofit/>
          </a:bodyPr>
          <a:lstStyle/>
          <a:p>
            <a:pPr lvl="0"/>
            <a:r>
              <a:rPr lang="en-GB" sz="2000" dirty="0"/>
              <a:t>Monitoring of pedestrian incursions completed utilising recovery CCTV cameras.</a:t>
            </a:r>
          </a:p>
          <a:p>
            <a:pPr lvl="0"/>
            <a:r>
              <a:rPr lang="en-GB" sz="2000" dirty="0"/>
              <a:t>Trends and hotspots reviewed on a daily basis</a:t>
            </a:r>
          </a:p>
          <a:p>
            <a:pPr lvl="0"/>
            <a:r>
              <a:rPr lang="en-GB" sz="2000" dirty="0"/>
              <a:t>Weekly incursions recorded on </a:t>
            </a:r>
            <a:r>
              <a:rPr lang="en-GB" sz="2000" dirty="0" err="1"/>
              <a:t>Airsweb</a:t>
            </a:r>
            <a:r>
              <a:rPr lang="en-GB" sz="2000" dirty="0"/>
              <a:t> (heat map produced to identify hotspots)</a:t>
            </a:r>
          </a:p>
          <a:p>
            <a:pPr lvl="0"/>
            <a:r>
              <a:rPr lang="en-GB" sz="2000" dirty="0"/>
              <a:t>Data analysed to identify potential causation (i.e. public events)</a:t>
            </a:r>
          </a:p>
          <a:p>
            <a:endParaRPr lang="en-GB" sz="2000" dirty="0"/>
          </a:p>
        </p:txBody>
      </p:sp>
      <p:pic>
        <p:nvPicPr>
          <p:cNvPr id="4" name="Picture 3">
            <a:extLst>
              <a:ext uri="{FF2B5EF4-FFF2-40B4-BE49-F238E27FC236}">
                <a16:creationId xmlns:a16="http://schemas.microsoft.com/office/drawing/2014/main" id="{E26B1E59-0A58-47FA-874E-2017F3FC62EF}"/>
              </a:ext>
            </a:extLst>
          </p:cNvPr>
          <p:cNvPicPr>
            <a:picLocks noChangeAspect="1"/>
          </p:cNvPicPr>
          <p:nvPr/>
        </p:nvPicPr>
        <p:blipFill>
          <a:blip r:embed="rId2"/>
          <a:stretch>
            <a:fillRect/>
          </a:stretch>
        </p:blipFill>
        <p:spPr>
          <a:xfrm>
            <a:off x="5871147" y="2900984"/>
            <a:ext cx="5596963" cy="2160543"/>
          </a:xfrm>
          <a:prstGeom prst="rect">
            <a:avLst/>
          </a:prstGeom>
        </p:spPr>
      </p:pic>
      <p:pic>
        <p:nvPicPr>
          <p:cNvPr id="6" name="Picture 5">
            <a:extLst>
              <a:ext uri="{FF2B5EF4-FFF2-40B4-BE49-F238E27FC236}">
                <a16:creationId xmlns:a16="http://schemas.microsoft.com/office/drawing/2014/main" id="{E72020B7-5DB3-405F-AE68-E24EA6C5CC13}"/>
              </a:ext>
            </a:extLst>
          </p:cNvPr>
          <p:cNvPicPr>
            <a:picLocks noChangeAspect="1"/>
          </p:cNvPicPr>
          <p:nvPr/>
        </p:nvPicPr>
        <p:blipFill>
          <a:blip r:embed="rId3"/>
          <a:stretch>
            <a:fillRect/>
          </a:stretch>
        </p:blipFill>
        <p:spPr>
          <a:xfrm>
            <a:off x="456163" y="2900984"/>
            <a:ext cx="5372111" cy="2271380"/>
          </a:xfrm>
          <a:prstGeom prst="rect">
            <a:avLst/>
          </a:prstGeom>
        </p:spPr>
      </p:pic>
    </p:spTree>
    <p:extLst>
      <p:ext uri="{BB962C8B-B14F-4D97-AF65-F5344CB8AC3E}">
        <p14:creationId xmlns:p14="http://schemas.microsoft.com/office/powerpoint/2010/main" val="3382471855"/>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1B0B1-A523-411C-BCEF-BFE8ECD5C87D}"/>
              </a:ext>
            </a:extLst>
          </p:cNvPr>
          <p:cNvSpPr>
            <a:spLocks noGrp="1"/>
          </p:cNvSpPr>
          <p:nvPr>
            <p:ph type="title"/>
          </p:nvPr>
        </p:nvSpPr>
        <p:spPr/>
        <p:txBody>
          <a:bodyPr>
            <a:normAutofit/>
          </a:bodyPr>
          <a:lstStyle/>
          <a:p>
            <a:r>
              <a:rPr lang="en-GB" dirty="0"/>
              <a:t>Lessons Learnt</a:t>
            </a:r>
          </a:p>
        </p:txBody>
      </p:sp>
      <p:sp>
        <p:nvSpPr>
          <p:cNvPr id="9" name="Content Placeholder 8">
            <a:extLst>
              <a:ext uri="{FF2B5EF4-FFF2-40B4-BE49-F238E27FC236}">
                <a16:creationId xmlns:a16="http://schemas.microsoft.com/office/drawing/2014/main" id="{487EBF45-4E71-4CF2-8D5D-C572CE2BF9A3}"/>
              </a:ext>
            </a:extLst>
          </p:cNvPr>
          <p:cNvSpPr>
            <a:spLocks noGrp="1"/>
          </p:cNvSpPr>
          <p:nvPr>
            <p:ph idx="1"/>
          </p:nvPr>
        </p:nvSpPr>
        <p:spPr>
          <a:xfrm>
            <a:off x="550863" y="1457934"/>
            <a:ext cx="11090275" cy="5034940"/>
          </a:xfrm>
        </p:spPr>
        <p:txBody>
          <a:bodyPr>
            <a:normAutofit/>
          </a:bodyPr>
          <a:lstStyle/>
          <a:p>
            <a:pPr lvl="0"/>
            <a:r>
              <a:rPr lang="en-GB" dirty="0"/>
              <a:t>Understand social issues related to the locality</a:t>
            </a:r>
          </a:p>
          <a:p>
            <a:pPr lvl="0"/>
            <a:r>
              <a:rPr lang="en-GB" dirty="0"/>
              <a:t>Don’t overreact to individual incidents, gather the data / info first</a:t>
            </a:r>
          </a:p>
          <a:p>
            <a:pPr lvl="0"/>
            <a:r>
              <a:rPr lang="en-GB" dirty="0"/>
              <a:t>Get key communications out as far and wide as possible, also ensuring the full use of social networking platforms.​</a:t>
            </a:r>
          </a:p>
          <a:p>
            <a:pPr lvl="0"/>
            <a:r>
              <a:rPr lang="en-GB" dirty="0"/>
              <a:t>Consider the requirement for a full physical barrier/ deterrent, especially in urban areas. The central reservation fencing provided a visual deterrent making it clear  to members of the public that access was not available.</a:t>
            </a:r>
          </a:p>
          <a:p>
            <a:pPr lvl="0"/>
            <a:r>
              <a:rPr lang="en-GB" dirty="0"/>
              <a:t>Ensure all access groups are involved as early as possible in the process, pre DCO if applicable. </a:t>
            </a:r>
          </a:p>
          <a:p>
            <a:pPr lvl="0"/>
            <a:r>
              <a:rPr lang="en-GB" dirty="0"/>
              <a:t>Engage with the local authority as much as possible before, during and post project review stage</a:t>
            </a:r>
          </a:p>
          <a:p>
            <a:pPr lvl="0"/>
            <a:endParaRPr lang="en-GB" dirty="0"/>
          </a:p>
          <a:p>
            <a:endParaRPr lang="en-GB" dirty="0"/>
          </a:p>
        </p:txBody>
      </p:sp>
    </p:spTree>
    <p:extLst>
      <p:ext uri="{BB962C8B-B14F-4D97-AF65-F5344CB8AC3E}">
        <p14:creationId xmlns:p14="http://schemas.microsoft.com/office/powerpoint/2010/main" val="1213712224"/>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DAB5-B3F3-4BE5-A80D-705BE72BC4A9}"/>
              </a:ext>
            </a:extLst>
          </p:cNvPr>
          <p:cNvSpPr>
            <a:spLocks noGrp="1"/>
          </p:cNvSpPr>
          <p:nvPr>
            <p:ph type="ctrTitle"/>
          </p:nvPr>
        </p:nvSpPr>
        <p:spPr>
          <a:xfrm>
            <a:off x="1205388" y="1733107"/>
            <a:ext cx="9781223" cy="2907295"/>
          </a:xfrm>
        </p:spPr>
        <p:txBody>
          <a:bodyPr>
            <a:normAutofit fontScale="90000"/>
          </a:bodyPr>
          <a:lstStyle/>
          <a:p>
            <a:pPr algn="ctr"/>
            <a:r>
              <a:rPr lang="en-GB" sz="4800" dirty="0"/>
              <a:t>Scheme Focus – 3</a:t>
            </a:r>
            <a:br>
              <a:rPr lang="en-GB" sz="4800" dirty="0"/>
            </a:br>
            <a:br>
              <a:rPr lang="en-GB" sz="3900" dirty="0"/>
            </a:br>
            <a:r>
              <a:rPr lang="en-GB" sz="3900" dirty="0"/>
              <a:t>What have we been doing on our schemes Traffic Management wise?</a:t>
            </a:r>
            <a:br>
              <a:rPr lang="en-GB" sz="3900" dirty="0"/>
            </a:br>
            <a:br>
              <a:rPr lang="en-GB" sz="4800" dirty="0"/>
            </a:br>
            <a:r>
              <a:rPr lang="en-GB" sz="3900" dirty="0"/>
              <a:t>A19 </a:t>
            </a:r>
            <a:r>
              <a:rPr lang="en-GB" sz="3900" dirty="0" err="1"/>
              <a:t>Testos</a:t>
            </a:r>
            <a:r>
              <a:rPr lang="en-GB" sz="3900" dirty="0"/>
              <a:t> and Downhill Lane</a:t>
            </a:r>
            <a:br>
              <a:rPr lang="en-GB" sz="3900" dirty="0"/>
            </a:br>
            <a:r>
              <a:rPr lang="en-GB" sz="3900" dirty="0"/>
              <a:t>M6 J10</a:t>
            </a:r>
            <a:br>
              <a:rPr lang="en-GB" sz="3900" dirty="0"/>
            </a:br>
            <a:r>
              <a:rPr lang="en-GB" sz="3900" dirty="0"/>
              <a:t>M6 J19</a:t>
            </a:r>
            <a:br>
              <a:rPr lang="en-GB" sz="2800" dirty="0"/>
            </a:br>
            <a:endParaRPr lang="en-GB" sz="2800" dirty="0"/>
          </a:p>
        </p:txBody>
      </p:sp>
    </p:spTree>
    <p:extLst>
      <p:ext uri="{BB962C8B-B14F-4D97-AF65-F5344CB8AC3E}">
        <p14:creationId xmlns:p14="http://schemas.microsoft.com/office/powerpoint/2010/main" val="321453214"/>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p:txBody>
          <a:bodyPr/>
          <a:lstStyle/>
          <a:p>
            <a:r>
              <a:rPr lang="en-GB" dirty="0"/>
              <a:t>A19 Testo’s and  Downhill Lane </a:t>
            </a:r>
          </a:p>
        </p:txBody>
      </p:sp>
      <p:sp>
        <p:nvSpPr>
          <p:cNvPr id="9" name="Subtitle 8">
            <a:extLst>
              <a:ext uri="{FF2B5EF4-FFF2-40B4-BE49-F238E27FC236}">
                <a16:creationId xmlns:a16="http://schemas.microsoft.com/office/drawing/2014/main" id="{E807AA0A-4F30-4157-B55F-BB4C77453596}"/>
              </a:ext>
            </a:extLst>
          </p:cNvPr>
          <p:cNvSpPr>
            <a:spLocks noGrp="1"/>
          </p:cNvSpPr>
          <p:nvPr>
            <p:ph type="subTitle" idx="1"/>
          </p:nvPr>
        </p:nvSpPr>
        <p:spPr/>
        <p:txBody>
          <a:bodyPr/>
          <a:lstStyle/>
          <a:p>
            <a:r>
              <a:rPr lang="en-GB" dirty="0" err="1"/>
              <a:t>Retropsective</a:t>
            </a:r>
            <a:r>
              <a:rPr lang="en-GB" dirty="0"/>
              <a:t> look at Social Media Interaction and Traffic Management</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 January 2021</a:t>
            </a:r>
          </a:p>
        </p:txBody>
      </p:sp>
    </p:spTree>
    <p:extLst>
      <p:ext uri="{BB962C8B-B14F-4D97-AF65-F5344CB8AC3E}">
        <p14:creationId xmlns:p14="http://schemas.microsoft.com/office/powerpoint/2010/main" val="95521865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E0AE-3128-466F-BE33-417907B2F38C}"/>
              </a:ext>
            </a:extLst>
          </p:cNvPr>
          <p:cNvSpPr>
            <a:spLocks noGrp="1"/>
          </p:cNvSpPr>
          <p:nvPr>
            <p:ph type="title"/>
          </p:nvPr>
        </p:nvSpPr>
        <p:spPr/>
        <p:txBody>
          <a:bodyPr/>
          <a:lstStyle/>
          <a:p>
            <a:r>
              <a:rPr lang="en-US" dirty="0"/>
              <a:t>Stakeholder engagement	</a:t>
            </a:r>
            <a:endParaRPr lang="en-GB" dirty="0"/>
          </a:p>
        </p:txBody>
      </p:sp>
      <p:sp>
        <p:nvSpPr>
          <p:cNvPr id="3" name="Content Placeholder 2">
            <a:extLst>
              <a:ext uri="{FF2B5EF4-FFF2-40B4-BE49-F238E27FC236}">
                <a16:creationId xmlns:a16="http://schemas.microsoft.com/office/drawing/2014/main" id="{39E0EB68-B9FB-441C-82FD-38B6633CD480}"/>
              </a:ext>
            </a:extLst>
          </p:cNvPr>
          <p:cNvSpPr>
            <a:spLocks noGrp="1"/>
          </p:cNvSpPr>
          <p:nvPr>
            <p:ph idx="1"/>
          </p:nvPr>
        </p:nvSpPr>
        <p:spPr>
          <a:xfrm>
            <a:off x="550864" y="1457934"/>
            <a:ext cx="6498866" cy="4492016"/>
          </a:xfrm>
        </p:spPr>
        <p:txBody>
          <a:bodyPr>
            <a:normAutofit/>
          </a:bodyPr>
          <a:lstStyle/>
          <a:p>
            <a:r>
              <a:rPr lang="en-GB" dirty="0"/>
              <a:t>Early stakeholder mapping to understand impact</a:t>
            </a:r>
          </a:p>
          <a:p>
            <a:r>
              <a:rPr lang="en-GB" dirty="0"/>
              <a:t>Weekly stakeholder TM bulletins, shared with over 300 groups across the region</a:t>
            </a:r>
          </a:p>
          <a:p>
            <a:r>
              <a:rPr lang="en-GB" dirty="0"/>
              <a:t>Targeting social media influencers</a:t>
            </a:r>
          </a:p>
          <a:p>
            <a:r>
              <a:rPr lang="en-GB" dirty="0"/>
              <a:t>Sharing positive updates / progress images</a:t>
            </a:r>
          </a:p>
          <a:p>
            <a:r>
              <a:rPr lang="en-GB" dirty="0"/>
              <a:t>Regular updates with Nissan (UK’s largest car manufacturing plant):</a:t>
            </a:r>
          </a:p>
          <a:p>
            <a:pPr lvl="1"/>
            <a:r>
              <a:rPr lang="en-GB" dirty="0"/>
              <a:t>Weekly bulletins for staff and suppliers</a:t>
            </a:r>
          </a:p>
          <a:p>
            <a:pPr lvl="1"/>
            <a:r>
              <a:rPr lang="en-GB" dirty="0"/>
              <a:t>YouTube used to share BIM TM phasing drawings</a:t>
            </a:r>
          </a:p>
        </p:txBody>
      </p:sp>
      <p:pic>
        <p:nvPicPr>
          <p:cNvPr id="1026" name="Picture 2">
            <a:extLst>
              <a:ext uri="{FF2B5EF4-FFF2-40B4-BE49-F238E27FC236}">
                <a16:creationId xmlns:a16="http://schemas.microsoft.com/office/drawing/2014/main" id="{060D1B9D-9822-4CBE-A0F7-26CD58886B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42"/>
          <a:stretch/>
        </p:blipFill>
        <p:spPr bwMode="auto">
          <a:xfrm>
            <a:off x="9547123" y="1307508"/>
            <a:ext cx="2192133" cy="355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EFC25EC-AB58-4E92-94CF-213F2E910BCB}"/>
              </a:ext>
            </a:extLst>
          </p:cNvPr>
          <p:cNvSpPr txBox="1"/>
          <p:nvPr/>
        </p:nvSpPr>
        <p:spPr>
          <a:xfrm>
            <a:off x="7216876" y="3861201"/>
            <a:ext cx="4670323" cy="2123658"/>
          </a:xfrm>
          <a:prstGeom prst="rect">
            <a:avLst/>
          </a:prstGeom>
          <a:solidFill>
            <a:schemeClr val="accent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Thanks for the e-mail update which I always read to make sure I can get home!  In all seriousness the updates are important for our match planning.</a:t>
            </a:r>
            <a:endPar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Talking of which we are hosting the England Ladies team next Saturday, 27th, in a world cup qualifier against Austria (12.30pm) kick off.  England are staying north of the Tyne and are using the Tyne Tunnel and then the A1231, I wanted to check that all was operational next Saturday - with it being England.</a:t>
            </a:r>
            <a:endParaRPr kumimoji="0" lang="en-GB" sz="1200" b="0"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GB" sz="1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Steve Neill, Sunderland AFC, Safety Officer</a:t>
            </a:r>
          </a:p>
        </p:txBody>
      </p:sp>
      <p:pic>
        <p:nvPicPr>
          <p:cNvPr id="8" name="Picture 2">
            <a:extLst>
              <a:ext uri="{FF2B5EF4-FFF2-40B4-BE49-F238E27FC236}">
                <a16:creationId xmlns:a16="http://schemas.microsoft.com/office/drawing/2014/main" id="{5D589E2D-2351-4D34-BB5D-39BA9FB22D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42"/>
          <a:stretch/>
        </p:blipFill>
        <p:spPr bwMode="auto">
          <a:xfrm>
            <a:off x="9474929" y="137469"/>
            <a:ext cx="2192133" cy="355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D2925C8E-DB0E-474D-9AC7-2A1CC6AC97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01" b="5305"/>
          <a:stretch/>
        </p:blipFill>
        <p:spPr bwMode="auto">
          <a:xfrm>
            <a:off x="7068933" y="137468"/>
            <a:ext cx="2314599" cy="355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5B945DB2-D685-441A-9182-E5DAADC5FC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42"/>
          <a:stretch/>
        </p:blipFill>
        <p:spPr bwMode="auto">
          <a:xfrm>
            <a:off x="9449003" y="157133"/>
            <a:ext cx="2192133" cy="355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C7209284-6AB5-4F4B-AAE5-238C8C8051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01" b="5305"/>
          <a:stretch/>
        </p:blipFill>
        <p:spPr bwMode="auto">
          <a:xfrm>
            <a:off x="7043007" y="157132"/>
            <a:ext cx="2314599" cy="355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963441"/>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p:txBody>
          <a:bodyPr/>
          <a:lstStyle/>
          <a:p>
            <a:r>
              <a:rPr lang="en-GB" dirty="0"/>
              <a:t>M6 J10 </a:t>
            </a:r>
            <a:br>
              <a:rPr lang="en-GB" dirty="0"/>
            </a:br>
            <a:r>
              <a:rPr lang="en-GB" dirty="0"/>
              <a:t>Traffic Management</a:t>
            </a:r>
          </a:p>
        </p:txBody>
      </p:sp>
      <p:sp>
        <p:nvSpPr>
          <p:cNvPr id="9" name="Subtitle 8">
            <a:extLst>
              <a:ext uri="{FF2B5EF4-FFF2-40B4-BE49-F238E27FC236}">
                <a16:creationId xmlns:a16="http://schemas.microsoft.com/office/drawing/2014/main" id="{E807AA0A-4F30-4157-B55F-BB4C77453596}"/>
              </a:ext>
            </a:extLst>
          </p:cNvPr>
          <p:cNvSpPr>
            <a:spLocks noGrp="1"/>
          </p:cNvSpPr>
          <p:nvPr>
            <p:ph type="subTitle" idx="1"/>
          </p:nvPr>
        </p:nvSpPr>
        <p:spPr/>
        <p:txBody>
          <a:bodyPr/>
          <a:lstStyle/>
          <a:p>
            <a:r>
              <a:rPr lang="en-GB" dirty="0"/>
              <a:t>Project Manager – Annie Hyett</a:t>
            </a:r>
          </a:p>
          <a:p>
            <a:r>
              <a:rPr lang="en-GB" dirty="0"/>
              <a:t>Traffic Management – HW Martin</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 January 2022</a:t>
            </a:r>
          </a:p>
        </p:txBody>
      </p:sp>
    </p:spTree>
    <p:extLst>
      <p:ext uri="{BB962C8B-B14F-4D97-AF65-F5344CB8AC3E}">
        <p14:creationId xmlns:p14="http://schemas.microsoft.com/office/powerpoint/2010/main" val="2470531768"/>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EFCB8D1C-F1CB-4DA3-86E6-07DE42708346}"/>
              </a:ext>
            </a:extLst>
          </p:cNvPr>
          <p:cNvSpPr>
            <a:spLocks noChangeArrowheads="1"/>
          </p:cNvSpPr>
          <p:nvPr/>
        </p:nvSpPr>
        <p:spPr bwMode="auto">
          <a:xfrm>
            <a:off x="122830" y="182505"/>
            <a:ext cx="8629284"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What emerging TM technology are you looking to deliver?</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N/A – replacing existing technology at the junction i.e. gantries, CCTV etc only.</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What good TM practice has been successful on your scheme?</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Dynamic working windows, utilising observed live traffic data to maximise safe working windows and reduce network impact</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GB" alt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Constant layout revision, minor adjustments improving visibility and understanding form a customer perspective</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GB" alt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Maintaining existing lane discipline as near to the current as possible, allowing regular junction users to navigate the works with minimal disruption</a:t>
            </a:r>
            <a:endParaRPr kumimoji="0" lang="en-GB" alt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Clear input from design and conception to ensure only the required closures are implemented and unnecessary disruption can be prevented. </a:t>
            </a:r>
            <a:endParaRPr kumimoji="0" lang="en-GB" alt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Existing lane widths maintained on M6 Motorway, No reduction throughout the duration of the scheme. </a:t>
            </a:r>
            <a:endParaRPr kumimoji="0" lang="en-GB" alt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CCTV Live feed to WMROC. </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Where is the TM innovation on your scheme?</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Trials for Smart TM. Using existing infrastructure (OH Gantry’s and VMS) enabling the ROC to monitor congestion and make adjustments to the speed system through the works in conjunction with. </a:t>
            </a:r>
            <a:endParaRPr kumimoji="0" lang="en-GB" altLang="en-US" sz="1100" b="0" i="0" u="none" strike="noStrike" kern="1200" cap="none" spc="0" normalizeH="0" baseline="0" noProof="0" dirty="0">
              <a:ln>
                <a:noFill/>
              </a:ln>
              <a:solidFill>
                <a:srgbClr val="4472C4"/>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Using new carriageway construction to widen existing lanes and implement dynamic work areas that can be used off peak. Accelerating works where space is required</a:t>
            </a: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while creating more carriageway to be trafficked during peak flows</a:t>
            </a:r>
            <a:endParaRPr kumimoji="0" lang="en-GB" altLang="en-US" sz="1100" b="0" i="0" u="none" strike="noStrike" kern="1200" cap="none" spc="0" normalizeH="0" baseline="0" noProof="0" dirty="0">
              <a:ln>
                <a:noFill/>
              </a:ln>
              <a:solidFill>
                <a:srgbClr val="4472C4"/>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Highest safe speed through roadworks initiative has been successfully delivered, with ongoing monitoring. </a:t>
            </a:r>
            <a:endParaRPr kumimoji="0" lang="en-GB" altLang="en-US" sz="1100" b="0" i="0" u="none" strike="noStrike" kern="1200" cap="none" spc="0" normalizeH="0" baseline="0" noProof="0" dirty="0">
              <a:ln>
                <a:noFill/>
              </a:ln>
              <a:solidFill>
                <a:srgbClr val="4472C4"/>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Lining detail adjustments during extended working windows to maximise vehicle movements through the junction while closures are in place. </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Are there any barriers (pardon the pun) to improving TM on your scheme?</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Restricted to night time TM switches as per request from local authority</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How important is clear and consistent communication / social media plans for TM</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North Bridge beam installation vs South Bridge installation gives full comparison and reduction in traffic by up to 2hrs following successful comms roll out.</a:t>
            </a:r>
            <a:endParaRPr kumimoji="0" lang="en-GB" altLang="en-US" sz="1100" b="0" i="0" u="none"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GB" altLang="en-US" sz="12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Stakeholder comms and engagement with multiple highway authorities, has proved to be vital to ensure other essential works elsewhere can be correctly programmed and cause minimal delays to either network and/or J10 Improvements. </a:t>
            </a:r>
            <a:endParaRPr kumimoji="0" lang="en-GB"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096593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504CF1-4A66-409A-BAF7-8B64C9697AE1}"/>
              </a:ext>
            </a:extLst>
          </p:cNvPr>
          <p:cNvSpPr>
            <a:spLocks noGrp="1"/>
          </p:cNvSpPr>
          <p:nvPr>
            <p:ph type="subTitle" idx="1"/>
          </p:nvPr>
        </p:nvSpPr>
        <p:spPr>
          <a:xfrm>
            <a:off x="919162" y="1166813"/>
            <a:ext cx="10353675" cy="5691187"/>
          </a:xfrm>
        </p:spPr>
        <p:txBody>
          <a:bodyPr>
            <a:normAutofit fontScale="92500" lnSpcReduction="20000"/>
          </a:bodyPr>
          <a:lstStyle/>
          <a:p>
            <a:r>
              <a:rPr lang="en-GB" dirty="0"/>
              <a:t>Good practice: </a:t>
            </a:r>
          </a:p>
          <a:p>
            <a:pPr lvl="0"/>
            <a:r>
              <a:rPr lang="en-GB" dirty="0"/>
              <a:t>Construction of temp footway to permanent standard due to duration and use over winter – allowing significant separation of pedestrians from work area.</a:t>
            </a:r>
          </a:p>
          <a:p>
            <a:pPr lvl="0"/>
            <a:r>
              <a:rPr lang="en-GB" dirty="0"/>
              <a:t>Implementation of safety camera van on first full closure to try to dissuade any incursions and record any that do occur.</a:t>
            </a:r>
          </a:p>
          <a:p>
            <a:pPr lvl="0"/>
            <a:r>
              <a:rPr lang="en-GB" dirty="0"/>
              <a:t>Marshalling of pedestrians and homeowners through works during overnight closures to maintain NMU routes and access to properties. </a:t>
            </a:r>
          </a:p>
          <a:p>
            <a:pPr lvl="0"/>
            <a:r>
              <a:rPr lang="en-GB" dirty="0"/>
              <a:t>Use of strategic MS3 to display message about closure on non-SRN road.</a:t>
            </a:r>
          </a:p>
          <a:p>
            <a:r>
              <a:rPr lang="en-GB" dirty="0"/>
              <a:t> </a:t>
            </a:r>
          </a:p>
          <a:p>
            <a:r>
              <a:rPr lang="en-GB" dirty="0"/>
              <a:t>Lessons Learnt:</a:t>
            </a:r>
          </a:p>
          <a:p>
            <a:pPr lvl="0"/>
            <a:r>
              <a:rPr lang="en-GB" dirty="0"/>
              <a:t>“Road Closed Ahead” signs on approach to works – 8 additional sets of signs implemented on road on approach to road closure due to non-compliance with diversion route by road users and high frequency of turn-arounds, despite signing previously being compliant. Issue with either diversion fatigue or lack of trust in signage for historic reasons.</a:t>
            </a:r>
          </a:p>
          <a:p>
            <a:pPr lvl="0"/>
            <a:r>
              <a:rPr lang="en-GB" dirty="0"/>
              <a:t>Implementation of temp signals on “rat run” near road closure (not on formal diversion route) experiencing increased flow of traffic due to rerouting of traffic by google maps/satnav. Issues at existing bridge constraint.</a:t>
            </a:r>
          </a:p>
          <a:p>
            <a:endParaRPr lang="en-GB" dirty="0"/>
          </a:p>
        </p:txBody>
      </p:sp>
      <p:sp>
        <p:nvSpPr>
          <p:cNvPr id="4" name="TextBox 3">
            <a:extLst>
              <a:ext uri="{FF2B5EF4-FFF2-40B4-BE49-F238E27FC236}">
                <a16:creationId xmlns:a16="http://schemas.microsoft.com/office/drawing/2014/main" id="{5FCF185F-AE11-48A8-829A-3B01356A141E}"/>
              </a:ext>
            </a:extLst>
          </p:cNvPr>
          <p:cNvSpPr txBox="1"/>
          <p:nvPr/>
        </p:nvSpPr>
        <p:spPr>
          <a:xfrm>
            <a:off x="919162" y="428625"/>
            <a:ext cx="5800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A46 Newark to </a:t>
            </a:r>
            <a:r>
              <a:rPr kumimoji="0" lang="en-GB" sz="3600" b="0" i="0" u="none" strike="noStrike" kern="1200" cap="none" spc="0" normalizeH="0" baseline="0" noProof="0" dirty="0" err="1">
                <a:ln>
                  <a:noFill/>
                </a:ln>
                <a:solidFill>
                  <a:prstClr val="black"/>
                </a:solidFill>
                <a:effectLst/>
                <a:uLnTx/>
                <a:uFillTx/>
                <a:latin typeface="Calibri" panose="020F0502020204030204"/>
                <a:ea typeface="+mn-ea"/>
                <a:cs typeface="+mn-cs"/>
              </a:rPr>
              <a:t>Widmerpool</a:t>
            </a: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42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562927" y="2007605"/>
            <a:ext cx="10418582" cy="2611896"/>
          </a:xfrm>
        </p:spPr>
        <p:txBody>
          <a:bodyPr>
            <a:normAutofit/>
          </a:bodyPr>
          <a:lstStyle/>
          <a:p>
            <a:r>
              <a:rPr lang="en-GB" dirty="0"/>
              <a:t>M6 J19 Improvement Scheme</a:t>
            </a:r>
            <a:br>
              <a:rPr lang="en-GB" dirty="0"/>
            </a:br>
            <a:br>
              <a:rPr lang="en-GB" dirty="0"/>
            </a:br>
            <a:r>
              <a:rPr lang="en-GB" dirty="0"/>
              <a:t>-	How important is clear and consistent communication / social media plans for TM</a:t>
            </a:r>
          </a:p>
        </p:txBody>
      </p:sp>
      <p:sp>
        <p:nvSpPr>
          <p:cNvPr id="2" name="Rectangle 1">
            <a:extLst>
              <a:ext uri="{FF2B5EF4-FFF2-40B4-BE49-F238E27FC236}">
                <a16:creationId xmlns:a16="http://schemas.microsoft.com/office/drawing/2014/main" id="{222596B1-3F4B-4FFE-AF90-21E97E335D2A}"/>
              </a:ext>
            </a:extLst>
          </p:cNvPr>
          <p:cNvSpPr/>
          <p:nvPr/>
        </p:nvSpPr>
        <p:spPr>
          <a:xfrm>
            <a:off x="313509" y="269966"/>
            <a:ext cx="2804160" cy="1001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E86A91-8281-4838-8215-A93C85E6BF44}"/>
              </a:ext>
            </a:extLst>
          </p:cNvPr>
          <p:cNvPicPr>
            <a:picLocks noChangeAspect="1"/>
          </p:cNvPicPr>
          <p:nvPr/>
        </p:nvPicPr>
        <p:blipFill>
          <a:blip r:embed="rId3"/>
          <a:stretch>
            <a:fillRect/>
          </a:stretch>
        </p:blipFill>
        <p:spPr>
          <a:xfrm>
            <a:off x="562927" y="269966"/>
            <a:ext cx="1685714" cy="590476"/>
          </a:xfrm>
          <a:prstGeom prst="rect">
            <a:avLst/>
          </a:prstGeom>
        </p:spPr>
      </p:pic>
    </p:spTree>
    <p:extLst>
      <p:ext uri="{BB962C8B-B14F-4D97-AF65-F5344CB8AC3E}">
        <p14:creationId xmlns:p14="http://schemas.microsoft.com/office/powerpoint/2010/main" val="4221232548"/>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E0AE-3128-466F-BE33-417907B2F38C}"/>
              </a:ext>
            </a:extLst>
          </p:cNvPr>
          <p:cNvSpPr>
            <a:spLocks noGrp="1"/>
          </p:cNvSpPr>
          <p:nvPr>
            <p:ph type="title"/>
          </p:nvPr>
        </p:nvSpPr>
        <p:spPr/>
        <p:txBody>
          <a:bodyPr>
            <a:normAutofit/>
          </a:bodyPr>
          <a:lstStyle/>
          <a:p>
            <a:r>
              <a:rPr lang="en-US" sz="2800" dirty="0"/>
              <a:t>M6 J19 Improvement Scheme</a:t>
            </a:r>
            <a:endParaRPr lang="en-GB" sz="2800" dirty="0"/>
          </a:p>
        </p:txBody>
      </p:sp>
      <p:sp>
        <p:nvSpPr>
          <p:cNvPr id="3" name="Content Placeholder 2">
            <a:extLst>
              <a:ext uri="{FF2B5EF4-FFF2-40B4-BE49-F238E27FC236}">
                <a16:creationId xmlns:a16="http://schemas.microsoft.com/office/drawing/2014/main" id="{39E0EB68-B9FB-441C-82FD-38B6633CD480}"/>
              </a:ext>
            </a:extLst>
          </p:cNvPr>
          <p:cNvSpPr>
            <a:spLocks noGrp="1"/>
          </p:cNvSpPr>
          <p:nvPr>
            <p:ph idx="1"/>
          </p:nvPr>
        </p:nvSpPr>
        <p:spPr>
          <a:xfrm>
            <a:off x="374973" y="1307509"/>
            <a:ext cx="10763289" cy="4513186"/>
          </a:xfrm>
        </p:spPr>
        <p:txBody>
          <a:bodyPr>
            <a:normAutofit fontScale="92500" lnSpcReduction="20000"/>
          </a:bodyPr>
          <a:lstStyle/>
          <a:p>
            <a:r>
              <a:rPr lang="en-GB" sz="1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area local to the M6 junction 19 Improvement scheme had been subject to a number of p</a:t>
            </a:r>
            <a:r>
              <a:rPr lang="en-GB" sz="17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rojects </a:t>
            </a:r>
            <a:r>
              <a:rPr lang="en-GB" sz="1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over the last five years.</a:t>
            </a:r>
            <a:endParaRPr lang="en-GB" sz="17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700" dirty="0">
                <a:solidFill>
                  <a:schemeClr val="tx1"/>
                </a:solidFill>
                <a:effectLst/>
                <a:latin typeface="Arial" panose="020B0604020202020204" pitchFamily="34" charset="0"/>
                <a:ea typeface="Times New Roman" panose="02020603050405020304" pitchFamily="18" charset="0"/>
              </a:rPr>
              <a:t>It is, therefore, quite understandable that </a:t>
            </a:r>
            <a:r>
              <a:rPr lang="en-GB" sz="17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our customers –</a:t>
            </a:r>
            <a:r>
              <a:rPr lang="en-GB" sz="1700" dirty="0">
                <a:solidFill>
                  <a:schemeClr val="tx1"/>
                </a:solidFill>
                <a:effectLst/>
                <a:latin typeface="Arial" panose="020B0604020202020204" pitchFamily="34" charset="0"/>
                <a:ea typeface="Times New Roman" panose="02020603050405020304" pitchFamily="18" charset="0"/>
              </a:rPr>
              <a:t> local residents, businesses, and road users – were tired of roadworks, i.</a:t>
            </a:r>
            <a:r>
              <a:rPr lang="en-GB" sz="17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a:t>
            </a:r>
            <a:r>
              <a:rPr lang="en-GB" sz="1700" dirty="0">
                <a:solidFill>
                  <a:schemeClr val="tx1"/>
                </a:solidFill>
                <a:effectLst/>
                <a:latin typeface="Arial" panose="020B0604020202020204" pitchFamily="34" charset="0"/>
                <a:ea typeface="Times New Roman" panose="02020603050405020304" pitchFamily="18" charset="0"/>
              </a:rPr>
              <a:t> they have roadwork fatigue. </a:t>
            </a:r>
          </a:p>
          <a:p>
            <a:r>
              <a:rPr lang="en-GB" sz="1700" dirty="0">
                <a:solidFill>
                  <a:schemeClr val="tx1"/>
                </a:solidFill>
                <a:effectLst/>
                <a:latin typeface="Arial" panose="020B0604020202020204" pitchFamily="34" charset="0"/>
                <a:ea typeface="Times New Roman" panose="02020603050405020304" pitchFamily="18" charset="0"/>
              </a:rPr>
              <a:t>Because of this, any major work that we did on the M6J19 was carefully managed and planned in a way that minimises the impact on our customers.</a:t>
            </a:r>
          </a:p>
          <a:p>
            <a:r>
              <a:rPr lang="en-GB" sz="1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major activity and eight months into construction of the new bridge, we needed to lift 36 steel beams into position over the motorway. The beams needed to be lifted as pairs with each set weighing upwards of 80 tonnes The only way for us to complete this herculean task safely was to close the M6 motorway and the A556 fully for two consecutive weekends. </a:t>
            </a:r>
          </a:p>
          <a:p>
            <a:r>
              <a:rPr lang="en-GB" sz="17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Our programme showed that we’d be ready to lift the beams in early December, but we knew that closing the M6 motorway during the busiest trading period of the year would impact heavily on businesses, especially after an already challenging year due to the Covid-19 pandemic. </a:t>
            </a:r>
          </a:p>
          <a:p>
            <a:r>
              <a:rPr lang="en-GB" sz="1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Another option would be to put closures in place on Christmas Eve/Christmas Day when traffic flows are typically lower, but this would impact families travelling to see loved ones after spending months apart. </a:t>
            </a:r>
            <a:endParaRPr lang="en-GB" sz="17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700" dirty="0">
                <a:solidFill>
                  <a:schemeClr val="tx1"/>
                </a:solidFill>
                <a:effectLst/>
                <a:latin typeface="Arial" panose="020B0604020202020204" pitchFamily="34" charset="0"/>
                <a:ea typeface="Times New Roman" panose="02020603050405020304" pitchFamily="18" charset="0"/>
              </a:rPr>
              <a:t>A third option would be to push the work back to January, but this could delay the programme and prolong roadworks for local residents.</a:t>
            </a:r>
            <a:endParaRPr lang="en-GB" sz="17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Rectangle 3">
            <a:extLst>
              <a:ext uri="{FF2B5EF4-FFF2-40B4-BE49-F238E27FC236}">
                <a16:creationId xmlns:a16="http://schemas.microsoft.com/office/drawing/2014/main" id="{2C909ED2-C5A7-4C2A-91F5-07AE2A672D08}"/>
              </a:ext>
            </a:extLst>
          </p:cNvPr>
          <p:cNvSpPr/>
          <p:nvPr/>
        </p:nvSpPr>
        <p:spPr>
          <a:xfrm>
            <a:off x="9805851" y="5820695"/>
            <a:ext cx="2177143" cy="942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CA7EB51-0CC0-4901-AF7F-567408628157}"/>
              </a:ext>
            </a:extLst>
          </p:cNvPr>
          <p:cNvPicPr>
            <a:picLocks noChangeAspect="1"/>
          </p:cNvPicPr>
          <p:nvPr/>
        </p:nvPicPr>
        <p:blipFill>
          <a:blip r:embed="rId3"/>
          <a:stretch>
            <a:fillRect/>
          </a:stretch>
        </p:blipFill>
        <p:spPr>
          <a:xfrm>
            <a:off x="10156069" y="5996648"/>
            <a:ext cx="1685714" cy="590476"/>
          </a:xfrm>
          <a:prstGeom prst="rect">
            <a:avLst/>
          </a:prstGeom>
        </p:spPr>
      </p:pic>
    </p:spTree>
    <p:extLst>
      <p:ext uri="{BB962C8B-B14F-4D97-AF65-F5344CB8AC3E}">
        <p14:creationId xmlns:p14="http://schemas.microsoft.com/office/powerpoint/2010/main" val="3687482795"/>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E0AE-3128-466F-BE33-417907B2F38C}"/>
              </a:ext>
            </a:extLst>
          </p:cNvPr>
          <p:cNvSpPr>
            <a:spLocks noGrp="1"/>
          </p:cNvSpPr>
          <p:nvPr>
            <p:ph type="title"/>
          </p:nvPr>
        </p:nvSpPr>
        <p:spPr/>
        <p:txBody>
          <a:bodyPr>
            <a:normAutofit/>
          </a:bodyPr>
          <a:lstStyle/>
          <a:p>
            <a:r>
              <a:rPr lang="en-US" sz="2800" dirty="0"/>
              <a:t>M6 J19 Improvement Scheme</a:t>
            </a:r>
            <a:endParaRPr lang="en-GB" sz="2800" dirty="0"/>
          </a:p>
        </p:txBody>
      </p:sp>
      <p:sp>
        <p:nvSpPr>
          <p:cNvPr id="3" name="Content Placeholder 2">
            <a:extLst>
              <a:ext uri="{FF2B5EF4-FFF2-40B4-BE49-F238E27FC236}">
                <a16:creationId xmlns:a16="http://schemas.microsoft.com/office/drawing/2014/main" id="{39E0EB68-B9FB-441C-82FD-38B6633CD480}"/>
              </a:ext>
            </a:extLst>
          </p:cNvPr>
          <p:cNvSpPr>
            <a:spLocks noGrp="1"/>
          </p:cNvSpPr>
          <p:nvPr>
            <p:ph idx="1"/>
          </p:nvPr>
        </p:nvSpPr>
        <p:spPr>
          <a:xfrm>
            <a:off x="374973" y="1123406"/>
            <a:ext cx="10763289" cy="5512525"/>
          </a:xfrm>
        </p:spPr>
        <p:txBody>
          <a:bodyPr>
            <a:normAutofit fontScale="55000" lnSpcReduction="20000"/>
          </a:bodyPr>
          <a:lstStyle/>
          <a:p>
            <a:r>
              <a:rPr lang="en-GB" sz="29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invited more than 50 key stakeholders and customers to take part in a survey to vote for their preferred closure dates – either early December, Christmas Eve/Christmas Day or later in January. </a:t>
            </a:r>
            <a:endParaRPr lang="en-GB" sz="2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29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had a fantastic response. Road users, local businesses, residents, parish councils and stakeholders including the Road Haulage Association, Royal Mail and DPD, as well as Manchester Airport Group (MAG), Cheshire East Council and the emergency services, all shared their views with us. The results showed that a January closure date would have least impact on the majority of our customers. </a:t>
            </a:r>
            <a:endParaRPr lang="en-GB" sz="2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29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customer insight we gained as a result of the survey was converted into a scoring system and reviewed alongside a number of other contributing factors, including delays to the programme and impact on cost. </a:t>
            </a:r>
            <a:endParaRPr lang="en-GB" sz="2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29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Despite the scores showing that December closure dates would benefit both programme and cost, the insight we gained from customers was so overwhelming that January closure dates were agreed. </a:t>
            </a:r>
            <a:endParaRPr lang="en-GB" sz="2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29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aim of our customer insight strategy was to minimise the impact of the closures on our customers. The fact that we chose the January dates as a direct result of customer feedback proves that the strategy was successful, because those are the dates our customers told us would impact them least.    </a:t>
            </a:r>
            <a:endParaRPr lang="en-GB" sz="2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spcAft>
                <a:spcPts val="300"/>
              </a:spcAft>
            </a:pPr>
            <a:r>
              <a:rPr lang="en-GB" sz="2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views of our customers and stakeholders genuinely made a difference. Giving customers a voice in this way was something that, our client at National Highways said, had never to their knowledge ‘been done in this region before.’</a:t>
            </a:r>
          </a:p>
          <a:p>
            <a:pPr>
              <a:spcAft>
                <a:spcPts val="300"/>
              </a:spcAft>
            </a:pPr>
            <a:r>
              <a:rPr lang="en-GB" sz="2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For the first time, highways customers were part of the decision-making process and when the closures were later announced, our customers and stakeholders knew that we’d not only listened to their feedback, but acted on it. </a:t>
            </a:r>
            <a:r>
              <a:rPr lang="en-GB" sz="29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Having engaged customers early, we found that parish councils, residents and local businesses were more understanding about the closures taking place. As a result, no complaints were received in relation to the timing of the works.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300"/>
              </a:spcAft>
            </a:pP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GB" dirty="0"/>
          </a:p>
        </p:txBody>
      </p:sp>
      <p:sp>
        <p:nvSpPr>
          <p:cNvPr id="4" name="Rectangle 3">
            <a:extLst>
              <a:ext uri="{FF2B5EF4-FFF2-40B4-BE49-F238E27FC236}">
                <a16:creationId xmlns:a16="http://schemas.microsoft.com/office/drawing/2014/main" id="{6DF8D62E-72AC-4D9F-A388-CCD0894D56F9}"/>
              </a:ext>
            </a:extLst>
          </p:cNvPr>
          <p:cNvSpPr/>
          <p:nvPr/>
        </p:nvSpPr>
        <p:spPr>
          <a:xfrm>
            <a:off x="9805851" y="5965371"/>
            <a:ext cx="2177143" cy="797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483B7F-7F34-4354-B2B5-4BD49FCF6291}"/>
              </a:ext>
            </a:extLst>
          </p:cNvPr>
          <p:cNvPicPr>
            <a:picLocks noChangeAspect="1"/>
          </p:cNvPicPr>
          <p:nvPr/>
        </p:nvPicPr>
        <p:blipFill>
          <a:blip r:embed="rId3"/>
          <a:stretch>
            <a:fillRect/>
          </a:stretch>
        </p:blipFill>
        <p:spPr>
          <a:xfrm>
            <a:off x="10051565" y="6068986"/>
            <a:ext cx="1685714" cy="590476"/>
          </a:xfrm>
          <a:prstGeom prst="rect">
            <a:avLst/>
          </a:prstGeom>
        </p:spPr>
      </p:pic>
    </p:spTree>
    <p:extLst>
      <p:ext uri="{BB962C8B-B14F-4D97-AF65-F5344CB8AC3E}">
        <p14:creationId xmlns:p14="http://schemas.microsoft.com/office/powerpoint/2010/main" val="836582913"/>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9E93-65E3-4C8A-82BD-1DEC5F427751}"/>
              </a:ext>
            </a:extLst>
          </p:cNvPr>
          <p:cNvSpPr>
            <a:spLocks noGrp="1"/>
          </p:cNvSpPr>
          <p:nvPr>
            <p:ph type="ctrTitle"/>
          </p:nvPr>
        </p:nvSpPr>
        <p:spPr>
          <a:xfrm>
            <a:off x="428912" y="1884763"/>
            <a:ext cx="10129218" cy="1876362"/>
          </a:xfrm>
        </p:spPr>
        <p:txBody>
          <a:bodyPr>
            <a:normAutofit fontScale="90000"/>
          </a:bodyPr>
          <a:lstStyle/>
          <a:p>
            <a:r>
              <a:rPr lang="en-GB" dirty="0"/>
              <a:t>Topic 4</a:t>
            </a:r>
            <a:br>
              <a:rPr lang="en-GB" dirty="0"/>
            </a:br>
            <a:br>
              <a:rPr lang="en-GB" dirty="0"/>
            </a:br>
            <a:r>
              <a:rPr lang="en-GB" dirty="0"/>
              <a:t>A1 </a:t>
            </a:r>
            <a:r>
              <a:rPr lang="en-GB" dirty="0" err="1"/>
              <a:t>Scotswood</a:t>
            </a:r>
            <a:r>
              <a:rPr lang="en-GB" dirty="0"/>
              <a:t> to North Brunton</a:t>
            </a:r>
            <a:br>
              <a:rPr lang="en-GB" dirty="0"/>
            </a:br>
            <a:br>
              <a:rPr lang="en-GB" dirty="0"/>
            </a:br>
            <a:r>
              <a:rPr lang="en-GB" dirty="0"/>
              <a:t>Richard Webster, CJP</a:t>
            </a:r>
            <a:br>
              <a:rPr lang="en-GB" dirty="0"/>
            </a:br>
            <a:endParaRPr lang="en-GB" b="0" i="1" dirty="0"/>
          </a:p>
        </p:txBody>
      </p:sp>
    </p:spTree>
    <p:extLst>
      <p:ext uri="{BB962C8B-B14F-4D97-AF65-F5344CB8AC3E}">
        <p14:creationId xmlns:p14="http://schemas.microsoft.com/office/powerpoint/2010/main" val="2719981840"/>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E8E3-0694-4800-999C-28B464DE7D9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25F0D6B-6BCC-46A3-8609-09C4BBB6B2F3}"/>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F3292069-751D-4877-B926-41992C26DE71}"/>
              </a:ext>
            </a:extLst>
          </p:cNvPr>
          <p:cNvPicPr>
            <a:picLocks noChangeAspect="1"/>
          </p:cNvPicPr>
          <p:nvPr/>
        </p:nvPicPr>
        <p:blipFill>
          <a:blip r:embed="rId2"/>
          <a:stretch>
            <a:fillRect/>
          </a:stretch>
        </p:blipFill>
        <p:spPr>
          <a:xfrm>
            <a:off x="823912" y="447675"/>
            <a:ext cx="10544175" cy="5962650"/>
          </a:xfrm>
          <a:prstGeom prst="rect">
            <a:avLst/>
          </a:prstGeom>
        </p:spPr>
      </p:pic>
    </p:spTree>
    <p:extLst>
      <p:ext uri="{BB962C8B-B14F-4D97-AF65-F5344CB8AC3E}">
        <p14:creationId xmlns:p14="http://schemas.microsoft.com/office/powerpoint/2010/main" val="1914373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2079-B68B-4369-B592-A67EB1A1148C}"/>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6E0E7E3-BC8D-4962-B23B-7725F4E4E38B}"/>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CE9438B0-8175-41A2-88F9-70A18616D492}"/>
              </a:ext>
            </a:extLst>
          </p:cNvPr>
          <p:cNvPicPr>
            <a:picLocks noChangeAspect="1"/>
          </p:cNvPicPr>
          <p:nvPr/>
        </p:nvPicPr>
        <p:blipFill>
          <a:blip r:embed="rId2"/>
          <a:stretch>
            <a:fillRect/>
          </a:stretch>
        </p:blipFill>
        <p:spPr>
          <a:xfrm>
            <a:off x="876300" y="271462"/>
            <a:ext cx="10439400" cy="6315075"/>
          </a:xfrm>
          <a:prstGeom prst="rect">
            <a:avLst/>
          </a:prstGeom>
        </p:spPr>
      </p:pic>
    </p:spTree>
    <p:extLst>
      <p:ext uri="{BB962C8B-B14F-4D97-AF65-F5344CB8AC3E}">
        <p14:creationId xmlns:p14="http://schemas.microsoft.com/office/powerpoint/2010/main" val="3890099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train driving down the road&#10;&#10;Description automatically generated">
            <a:extLst>
              <a:ext uri="{FF2B5EF4-FFF2-40B4-BE49-F238E27FC236}">
                <a16:creationId xmlns:a16="http://schemas.microsoft.com/office/drawing/2014/main" id="{574E0A96-C5AD-42A2-81E5-73B4C8EE1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71" y="-311566"/>
            <a:ext cx="12990284" cy="7742210"/>
          </a:xfrm>
          <a:prstGeom prst="rect">
            <a:avLst/>
          </a:prstGeom>
        </p:spPr>
      </p:pic>
    </p:spTree>
    <p:extLst>
      <p:ext uri="{BB962C8B-B14F-4D97-AF65-F5344CB8AC3E}">
        <p14:creationId xmlns:p14="http://schemas.microsoft.com/office/powerpoint/2010/main" val="505791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782A9-D3C6-488E-8E99-1B2DA6E541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8120" y="-266700"/>
            <a:ext cx="12740641" cy="7498080"/>
          </a:xfrm>
          <a:prstGeom prst="rect">
            <a:avLst/>
          </a:prstGeom>
        </p:spPr>
      </p:pic>
      <p:sp>
        <p:nvSpPr>
          <p:cNvPr id="4" name="TextBox 3">
            <a:extLst>
              <a:ext uri="{FF2B5EF4-FFF2-40B4-BE49-F238E27FC236}">
                <a16:creationId xmlns:a16="http://schemas.microsoft.com/office/drawing/2014/main" id="{C4450CD0-2B24-4C78-959C-78016BB3772C}"/>
              </a:ext>
            </a:extLst>
          </p:cNvPr>
          <p:cNvSpPr txBox="1"/>
          <p:nvPr/>
        </p:nvSpPr>
        <p:spPr>
          <a:xfrm>
            <a:off x="1305358" y="2459504"/>
            <a:ext cx="958128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a:t>
            </a:r>
            <a:r>
              <a:rPr kumimoji="0" lang="pl-PL" sz="60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en-GB" sz="60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rocess</a:t>
            </a:r>
            <a:endParaRPr kumimoji="0" lang="en-GB" sz="6000" b="0" i="0" u="none" strike="noStrike" kern="1200" cap="none" spc="0" normalizeH="0" baseline="0" noProof="0" dirty="0">
              <a:ln>
                <a:noFill/>
              </a:ln>
              <a:solidFill>
                <a:srgbClr val="EFEB3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301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sp>
        <p:nvSpPr>
          <p:cNvPr id="50" name="Isosceles Triangle 49">
            <a:extLst>
              <a:ext uri="{FF2B5EF4-FFF2-40B4-BE49-F238E27FC236}">
                <a16:creationId xmlns:a16="http://schemas.microsoft.com/office/drawing/2014/main" id="{DE8CFAE0-4458-4C57-AA55-7BB9138595A0}"/>
              </a:ext>
            </a:extLst>
          </p:cNvPr>
          <p:cNvSpPr/>
          <p:nvPr/>
        </p:nvSpPr>
        <p:spPr>
          <a:xfrm>
            <a:off x="2769814"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End of geozone" descr="A close up of a logo&#10;&#10;Description automatically generated">
            <a:extLst>
              <a:ext uri="{FF2B5EF4-FFF2-40B4-BE49-F238E27FC236}">
                <a16:creationId xmlns:a16="http://schemas.microsoft.com/office/drawing/2014/main" id="{193251CF-9F42-499E-92D5-89361DBFB176}"/>
              </a:ext>
            </a:extLst>
          </p:cNvPr>
          <p:cNvPicPr>
            <a:picLocks noChangeAspect="1"/>
          </p:cNvPicPr>
          <p:nvPr/>
        </p:nvPicPr>
        <p:blipFill rotWithShape="1">
          <a:blip r:embed="rId3">
            <a:extLst>
              <a:ext uri="{28A0092B-C50C-407E-A947-70E740481C1C}">
                <a14:useLocalDpi xmlns:a14="http://schemas.microsoft.com/office/drawing/2010/main" val="0"/>
              </a:ext>
            </a:extLst>
          </a:blip>
          <a:srcRect l="-387" t="9759" r="94396" b="-9759"/>
          <a:stretch>
            <a:fillRect/>
          </a:stretch>
        </p:blipFill>
        <p:spPr>
          <a:xfrm>
            <a:off x="1976159" y="3251622"/>
            <a:ext cx="623726" cy="2489454"/>
          </a:xfrm>
          <a:prstGeom prst="rect">
            <a:avLst/>
          </a:prstGeom>
        </p:spPr>
      </p:pic>
      <p:pic>
        <p:nvPicPr>
          <p:cNvPr id="36" name="End of geozone" descr="A close up of a logo&#10;&#10;Description automatically generated">
            <a:extLst>
              <a:ext uri="{FF2B5EF4-FFF2-40B4-BE49-F238E27FC236}">
                <a16:creationId xmlns:a16="http://schemas.microsoft.com/office/drawing/2014/main" id="{204BC621-7A0D-4BEC-9A99-0CE99CB719CA}"/>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5250194" y="3008668"/>
            <a:ext cx="664771" cy="2489454"/>
          </a:xfrm>
          <a:prstGeom prst="rect">
            <a:avLst/>
          </a:prstGeom>
        </p:spPr>
      </p:pic>
      <p:grpSp>
        <p:nvGrpSpPr>
          <p:cNvPr id="54" name="Group 53">
            <a:extLst>
              <a:ext uri="{FF2B5EF4-FFF2-40B4-BE49-F238E27FC236}">
                <a16:creationId xmlns:a16="http://schemas.microsoft.com/office/drawing/2014/main" id="{E8F514AB-37D9-47FA-A91D-797DAA50F891}"/>
              </a:ext>
            </a:extLst>
          </p:cNvPr>
          <p:cNvGrpSpPr/>
          <p:nvPr/>
        </p:nvGrpSpPr>
        <p:grpSpPr>
          <a:xfrm>
            <a:off x="1475649" y="2291663"/>
            <a:ext cx="5011908" cy="1749790"/>
            <a:chOff x="1475649" y="2291663"/>
            <a:chExt cx="5011908" cy="1749790"/>
          </a:xfrm>
        </p:grpSpPr>
        <p:pic>
          <p:nvPicPr>
            <p:cNvPr id="55" name="geozone" descr="A picture containing screenshot&#10;&#10;Description automatically generated">
              <a:extLst>
                <a:ext uri="{FF2B5EF4-FFF2-40B4-BE49-F238E27FC236}">
                  <a16:creationId xmlns:a16="http://schemas.microsoft.com/office/drawing/2014/main" id="{947DDD8B-028B-449C-9991-FE5740989C42}"/>
                </a:ext>
              </a:extLst>
            </p:cNvPr>
            <p:cNvPicPr>
              <a:picLocks noChangeAspect="1"/>
            </p:cNvPicPr>
            <p:nvPr/>
          </p:nvPicPr>
          <p:blipFill rotWithShape="1">
            <a:blip r:embed="rId4">
              <a:extLst>
                <a:ext uri="{28A0092B-C50C-407E-A947-70E740481C1C}">
                  <a14:useLocalDpi xmlns:a14="http://schemas.microsoft.com/office/drawing/2010/main" val="0"/>
                </a:ext>
              </a:extLst>
            </a:blip>
            <a:srcRect r="62492"/>
            <a:stretch>
              <a:fillRect/>
            </a:stretch>
          </p:blipFill>
          <p:spPr>
            <a:xfrm>
              <a:off x="1475649" y="2291663"/>
              <a:ext cx="4228796" cy="1748790"/>
            </a:xfrm>
            <a:prstGeom prst="rect">
              <a:avLst/>
            </a:prstGeom>
          </p:spPr>
        </p:pic>
        <p:pic>
          <p:nvPicPr>
            <p:cNvPr id="56" name="geozone" descr="A picture containing screenshot&#10;&#10;Description automatically generated">
              <a:extLst>
                <a:ext uri="{FF2B5EF4-FFF2-40B4-BE49-F238E27FC236}">
                  <a16:creationId xmlns:a16="http://schemas.microsoft.com/office/drawing/2014/main" id="{21456719-C13B-41A7-9C9D-C3799F3419A5}"/>
                </a:ext>
              </a:extLst>
            </p:cNvPr>
            <p:cNvPicPr>
              <a:picLocks noChangeAspect="1"/>
            </p:cNvPicPr>
            <p:nvPr/>
          </p:nvPicPr>
          <p:blipFill rotWithShape="1">
            <a:blip r:embed="rId4">
              <a:extLst>
                <a:ext uri="{28A0092B-C50C-407E-A947-70E740481C1C}">
                  <a14:useLocalDpi xmlns:a14="http://schemas.microsoft.com/office/drawing/2010/main" val="0"/>
                </a:ext>
              </a:extLst>
            </a:blip>
            <a:srcRect l="53428"/>
            <a:stretch>
              <a:fillRect/>
            </a:stretch>
          </p:blipFill>
          <p:spPr>
            <a:xfrm>
              <a:off x="1976159" y="2292663"/>
              <a:ext cx="4511398" cy="1748790"/>
            </a:xfrm>
            <a:prstGeom prst="rect">
              <a:avLst/>
            </a:prstGeom>
          </p:spPr>
        </p:pic>
      </p:grpSp>
      <p:pic>
        <p:nvPicPr>
          <p:cNvPr id="64" name="Geofence grey">
            <a:extLst>
              <a:ext uri="{FF2B5EF4-FFF2-40B4-BE49-F238E27FC236}">
                <a16:creationId xmlns:a16="http://schemas.microsoft.com/office/drawing/2014/main" id="{50EC766D-E574-4E71-8362-08F328AB82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288022" y="-1228120"/>
            <a:ext cx="8372665" cy="1203110"/>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rocess</a:t>
            </a:r>
            <a:endPar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10" name="Rules machine">
            <a:extLst>
              <a:ext uri="{FF2B5EF4-FFF2-40B4-BE49-F238E27FC236}">
                <a16:creationId xmlns:a16="http://schemas.microsoft.com/office/drawing/2014/main" id="{8DA0FCF4-3BDF-4E39-AD3C-C2AF2D1AA1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72515" y="549554"/>
            <a:ext cx="1378458" cy="1378458"/>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987" y="5048835"/>
            <a:ext cx="936117" cy="452628"/>
          </a:xfrm>
          <a:prstGeom prst="rect">
            <a:avLst/>
          </a:prstGeom>
        </p:spPr>
      </p:pic>
      <p:sp>
        <p:nvSpPr>
          <p:cNvPr id="9" name="Rectangle 8">
            <a:extLst>
              <a:ext uri="{FF2B5EF4-FFF2-40B4-BE49-F238E27FC236}">
                <a16:creationId xmlns:a16="http://schemas.microsoft.com/office/drawing/2014/main" id="{753566A1-E422-4E20-97FF-144A021DE974}"/>
              </a:ext>
            </a:extLst>
          </p:cNvPr>
          <p:cNvSpPr/>
          <p:nvPr/>
        </p:nvSpPr>
        <p:spPr>
          <a:xfrm>
            <a:off x="1157588" y="4711376"/>
            <a:ext cx="1236664" cy="259923"/>
          </a:xfrm>
          <a:prstGeom prst="rect">
            <a:avLst/>
          </a:prstGeom>
          <a:solidFill>
            <a:srgbClr val="F0F0E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picture containing object, indoor&#10;&#10;Description automatically generated">
            <a:extLst>
              <a:ext uri="{FF2B5EF4-FFF2-40B4-BE49-F238E27FC236}">
                <a16:creationId xmlns:a16="http://schemas.microsoft.com/office/drawing/2014/main" id="{096A8CFC-39DF-4529-827B-CE368222AF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3556" y="4989847"/>
            <a:ext cx="1604772" cy="524637"/>
          </a:xfrm>
          <a:prstGeom prst="rect">
            <a:avLst/>
          </a:prstGeom>
        </p:spPr>
      </p:pic>
      <p:pic>
        <p:nvPicPr>
          <p:cNvPr id="38" name="Line" descr="A close up of a logo&#10;&#10;Description automatically generated">
            <a:extLst>
              <a:ext uri="{FF2B5EF4-FFF2-40B4-BE49-F238E27FC236}">
                <a16:creationId xmlns:a16="http://schemas.microsoft.com/office/drawing/2014/main" id="{ED0715CB-17E9-4E76-800F-DF07A464D6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0499" y="4981371"/>
            <a:ext cx="627507" cy="339471"/>
          </a:xfrm>
          <a:prstGeom prst="rect">
            <a:avLst/>
          </a:prstGeom>
        </p:spPr>
      </p:pic>
      <p:sp>
        <p:nvSpPr>
          <p:cNvPr id="40" name="TextBox 39">
            <a:extLst>
              <a:ext uri="{FF2B5EF4-FFF2-40B4-BE49-F238E27FC236}">
                <a16:creationId xmlns:a16="http://schemas.microsoft.com/office/drawing/2014/main" id="{F158CF21-ECCF-4F07-931B-F337AFECF07A}"/>
              </a:ext>
            </a:extLst>
          </p:cNvPr>
          <p:cNvSpPr txBox="1"/>
          <p:nvPr/>
        </p:nvSpPr>
        <p:spPr>
          <a:xfrm>
            <a:off x="1141334" y="4681216"/>
            <a:ext cx="13248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Convoy</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vehicle</a:t>
            </a:r>
          </a:p>
        </p:txBody>
      </p:sp>
      <p:pic>
        <p:nvPicPr>
          <p:cNvPr id="41" name="car">
            <a:extLst>
              <a:ext uri="{FF2B5EF4-FFF2-40B4-BE49-F238E27FC236}">
                <a16:creationId xmlns:a16="http://schemas.microsoft.com/office/drawing/2014/main" id="{1A1730CF-B80A-43F9-B0E7-4D045CE6271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5345049" y="5858239"/>
            <a:ext cx="750951" cy="329184"/>
          </a:xfrm>
          <a:prstGeom prst="rect">
            <a:avLst/>
          </a:prstGeom>
        </p:spPr>
      </p:pic>
      <p:pic>
        <p:nvPicPr>
          <p:cNvPr id="42" name="car">
            <a:extLst>
              <a:ext uri="{FF2B5EF4-FFF2-40B4-BE49-F238E27FC236}">
                <a16:creationId xmlns:a16="http://schemas.microsoft.com/office/drawing/2014/main" id="{4C9DF821-8C9A-4027-8DE2-92C6D464F14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3534979" y="5720859"/>
            <a:ext cx="781812" cy="339471"/>
          </a:xfrm>
          <a:prstGeom prst="rect">
            <a:avLst/>
          </a:prstGeom>
        </p:spPr>
      </p:pic>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45" name="car">
            <a:extLst>
              <a:ext uri="{FF2B5EF4-FFF2-40B4-BE49-F238E27FC236}">
                <a16:creationId xmlns:a16="http://schemas.microsoft.com/office/drawing/2014/main" id="{6A6457DE-46B4-426F-A060-FE863FCB127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8782853" y="5115700"/>
            <a:ext cx="750951" cy="318897"/>
          </a:xfrm>
          <a:prstGeom prst="rect">
            <a:avLst/>
          </a:prstGeom>
        </p:spPr>
      </p:pic>
      <p:pic>
        <p:nvPicPr>
          <p:cNvPr id="46" name="car">
            <a:extLst>
              <a:ext uri="{FF2B5EF4-FFF2-40B4-BE49-F238E27FC236}">
                <a16:creationId xmlns:a16="http://schemas.microsoft.com/office/drawing/2014/main" id="{B89683B6-0A09-4D3B-A93E-5F95DFCF8C3E}"/>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7981369" y="5470661"/>
            <a:ext cx="750951" cy="308610"/>
          </a:xfrm>
          <a:prstGeom prst="rect">
            <a:avLst/>
          </a:prstGeom>
        </p:spPr>
      </p:pic>
      <p:pic>
        <p:nvPicPr>
          <p:cNvPr id="47" name="car">
            <a:extLst>
              <a:ext uri="{FF2B5EF4-FFF2-40B4-BE49-F238E27FC236}">
                <a16:creationId xmlns:a16="http://schemas.microsoft.com/office/drawing/2014/main" id="{7614D6A0-C1B7-4C07-8B55-490A7736D8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1157372" y="5461733"/>
            <a:ext cx="750951" cy="349758"/>
          </a:xfrm>
          <a:prstGeom prst="rect">
            <a:avLst/>
          </a:prstGeom>
        </p:spPr>
      </p:pic>
      <p:pic>
        <p:nvPicPr>
          <p:cNvPr id="48" name="Picture 47">
            <a:extLst>
              <a:ext uri="{FF2B5EF4-FFF2-40B4-BE49-F238E27FC236}">
                <a16:creationId xmlns:a16="http://schemas.microsoft.com/office/drawing/2014/main" id="{18F56C53-DA74-469A-9E8C-81B31690E3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93578" y="4870240"/>
            <a:ext cx="1080135" cy="802386"/>
          </a:xfrm>
          <a:prstGeom prst="rect">
            <a:avLst/>
          </a:prstGeom>
        </p:spPr>
      </p:pic>
      <p:pic>
        <p:nvPicPr>
          <p:cNvPr id="49" name="Picture 48">
            <a:extLst>
              <a:ext uri="{FF2B5EF4-FFF2-40B4-BE49-F238E27FC236}">
                <a16:creationId xmlns:a16="http://schemas.microsoft.com/office/drawing/2014/main" id="{C40E2C73-F0CC-4400-89EE-26B203D808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62350" y="4790164"/>
            <a:ext cx="1337310" cy="987552"/>
          </a:xfrm>
          <a:prstGeom prst="rect">
            <a:avLst/>
          </a:prstGeom>
        </p:spPr>
      </p:pic>
      <p:pic>
        <p:nvPicPr>
          <p:cNvPr id="32" name="Picture 31">
            <a:extLst>
              <a:ext uri="{FF2B5EF4-FFF2-40B4-BE49-F238E27FC236}">
                <a16:creationId xmlns:a16="http://schemas.microsoft.com/office/drawing/2014/main" id="{BA9A191E-78D8-4465-937C-5E3777DEC92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4075" y="2449236"/>
            <a:ext cx="1080135" cy="802386"/>
          </a:xfrm>
          <a:prstGeom prst="rect">
            <a:avLst/>
          </a:prstGeom>
        </p:spPr>
      </p:pic>
      <p:pic>
        <p:nvPicPr>
          <p:cNvPr id="29" name="Picture 28">
            <a:extLst>
              <a:ext uri="{FF2B5EF4-FFF2-40B4-BE49-F238E27FC236}">
                <a16:creationId xmlns:a16="http://schemas.microsoft.com/office/drawing/2014/main" id="{967C1A63-F44B-41FF-949E-801C4CD8F59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8085" y="2376303"/>
            <a:ext cx="1337310" cy="987552"/>
          </a:xfrm>
          <a:prstGeom prst="rect">
            <a:avLst/>
          </a:prstGeom>
        </p:spPr>
      </p:pic>
    </p:spTree>
    <p:extLst>
      <p:ext uri="{BB962C8B-B14F-4D97-AF65-F5344CB8AC3E}">
        <p14:creationId xmlns:p14="http://schemas.microsoft.com/office/powerpoint/2010/main" val="4651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 tmFilter="0, 0; .2, .5; .8, .5; 1, 0"/>
                                        <p:tgtEl>
                                          <p:spTgt spid="34"/>
                                        </p:tgtEl>
                                      </p:cBhvr>
                                    </p:animEffect>
                                    <p:animScale>
                                      <p:cBhvr>
                                        <p:cTn id="7" dur="100" autoRev="1" fill="hold"/>
                                        <p:tgtEl>
                                          <p:spTgt spid="34"/>
                                        </p:tgtEl>
                                      </p:cBhvr>
                                      <p:by x="105000" y="105000"/>
                                    </p:animScale>
                                  </p:childTnLst>
                                </p:cTn>
                              </p:par>
                              <p:par>
                                <p:cTn id="8" presetID="26" presetClass="emph" presetSubtype="0" fill="hold" nodeType="withEffect">
                                  <p:stCondLst>
                                    <p:cond delay="100"/>
                                  </p:stCondLst>
                                  <p:childTnLst>
                                    <p:animEffect transition="out" filter="fade">
                                      <p:cBhvr>
                                        <p:cTn id="9" dur="200" tmFilter="0, 0; .2, .5; .8, .5; 1, 0"/>
                                        <p:tgtEl>
                                          <p:spTgt spid="23"/>
                                        </p:tgtEl>
                                      </p:cBhvr>
                                    </p:animEffect>
                                    <p:animScale>
                                      <p:cBhvr>
                                        <p:cTn id="10" dur="100" autoRev="1" fill="hold"/>
                                        <p:tgtEl>
                                          <p:spTgt spid="23"/>
                                        </p:tgtEl>
                                      </p:cBhvr>
                                      <p:by x="105000" y="105000"/>
                                    </p:animScale>
                                  </p:childTnLst>
                                </p:cTn>
                              </p:par>
                            </p:childTnLst>
                          </p:cTn>
                        </p:par>
                        <p:par>
                          <p:cTn id="11" fill="hold">
                            <p:stCondLst>
                              <p:cond delay="300"/>
                            </p:stCondLst>
                            <p:childTnLst>
                              <p:par>
                                <p:cTn id="12" presetID="10" presetClass="entr" presetSubtype="0" fill="hold" nodeType="afterEffect">
                                  <p:stCondLst>
                                    <p:cond delay="20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500"/>
                                        <p:tgtEl>
                                          <p:spTgt spid="48"/>
                                        </p:tgtEl>
                                      </p:cBhvr>
                                    </p:animEffect>
                                  </p:childTnLst>
                                </p:cTn>
                              </p:par>
                              <p:par>
                                <p:cTn id="15" presetID="10" presetClass="entr" presetSubtype="0" fill="hold" nodeType="withEffect">
                                  <p:stCondLst>
                                    <p:cond delay="2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600"/>
                                        <p:tgtEl>
                                          <p:spTgt spid="49"/>
                                        </p:tgtEl>
                                      </p:cBhvr>
                                    </p:animEffect>
                                  </p:childTnLst>
                                </p:cTn>
                              </p:par>
                              <p:par>
                                <p:cTn id="18" presetID="26" presetClass="emph" presetSubtype="0" fill="hold" nodeType="withEffect">
                                  <p:stCondLst>
                                    <p:cond delay="800"/>
                                  </p:stCondLst>
                                  <p:childTnLst>
                                    <p:animEffect transition="out" filter="fade">
                                      <p:cBhvr>
                                        <p:cTn id="19" dur="500" tmFilter="0, 0; .2, .5; .8, .5; 1, 0"/>
                                        <p:tgtEl>
                                          <p:spTgt spid="48"/>
                                        </p:tgtEl>
                                      </p:cBhvr>
                                    </p:animEffect>
                                    <p:animScale>
                                      <p:cBhvr>
                                        <p:cTn id="20" dur="250" autoRev="1" fill="hold"/>
                                        <p:tgtEl>
                                          <p:spTgt spid="48"/>
                                        </p:tgtEl>
                                      </p:cBhvr>
                                      <p:by x="105000" y="105000"/>
                                    </p:animScale>
                                  </p:childTnLst>
                                </p:cTn>
                              </p:par>
                              <p:par>
                                <p:cTn id="21" presetID="26" presetClass="emph" presetSubtype="0" fill="hold" nodeType="withEffect">
                                  <p:stCondLst>
                                    <p:cond delay="800"/>
                                  </p:stCondLst>
                                  <p:childTnLst>
                                    <p:animEffect transition="out" filter="fade">
                                      <p:cBhvr>
                                        <p:cTn id="22" dur="500" tmFilter="0, 0; .2, .5; .8, .5; 1, 0"/>
                                        <p:tgtEl>
                                          <p:spTgt spid="49"/>
                                        </p:tgtEl>
                                      </p:cBhvr>
                                    </p:animEffect>
                                    <p:animScale>
                                      <p:cBhvr>
                                        <p:cTn id="23" dur="250" autoRev="1" fill="hold"/>
                                        <p:tgtEl>
                                          <p:spTgt spid="49"/>
                                        </p:tgtEl>
                                      </p:cBhvr>
                                      <p:by x="105000" y="105000"/>
                                    </p:animScale>
                                  </p:childTnLst>
                                </p:cTn>
                              </p:par>
                              <p:par>
                                <p:cTn id="24" presetID="42" presetClass="path" presetSubtype="0" accel="50000" decel="50000" fill="hold" nodeType="withEffect">
                                  <p:stCondLst>
                                    <p:cond delay="800"/>
                                  </p:stCondLst>
                                  <p:childTnLst>
                                    <p:animMotion origin="layout" path="M -2.5E-6 1.48148E-6 L -0.00078 -0.3544 " pathEditMode="relative" rAng="0" ptsTypes="AA">
                                      <p:cBhvr>
                                        <p:cTn id="25" dur="1100" fill="hold"/>
                                        <p:tgtEl>
                                          <p:spTgt spid="48"/>
                                        </p:tgtEl>
                                        <p:attrNameLst>
                                          <p:attrName>ppt_x</p:attrName>
                                          <p:attrName>ppt_y</p:attrName>
                                        </p:attrNameLst>
                                      </p:cBhvr>
                                      <p:rCtr x="-39" y="-17731"/>
                                    </p:animMotion>
                                  </p:childTnLst>
                                </p:cTn>
                              </p:par>
                              <p:par>
                                <p:cTn id="26" presetID="42" presetClass="path" presetSubtype="0" accel="50000" decel="50000" fill="hold" nodeType="withEffect">
                                  <p:stCondLst>
                                    <p:cond delay="800"/>
                                  </p:stCondLst>
                                  <p:childTnLst>
                                    <p:animMotion origin="layout" path="M 0 -3.7037E-7 L -0.0013 -0.35347 " pathEditMode="relative" rAng="0" ptsTypes="AA">
                                      <p:cBhvr>
                                        <p:cTn id="27" dur="1100" fill="hold"/>
                                        <p:tgtEl>
                                          <p:spTgt spid="49"/>
                                        </p:tgtEl>
                                        <p:attrNameLst>
                                          <p:attrName>ppt_x</p:attrName>
                                          <p:attrName>ppt_y</p:attrName>
                                        </p:attrNameLst>
                                      </p:cBhvr>
                                      <p:rCtr x="-65" y="-17685"/>
                                    </p:animMotion>
                                  </p:childTnLst>
                                </p:cTn>
                              </p:par>
                              <p:par>
                                <p:cTn id="28" presetID="1" presetClass="entr" presetSubtype="0" fill="hold" nodeType="withEffect">
                                  <p:stCondLst>
                                    <p:cond delay="189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nodeType="withEffect">
                                  <p:stCondLst>
                                    <p:cond delay="189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xit" presetSubtype="0" fill="hold" nodeType="withEffect">
                                  <p:stCondLst>
                                    <p:cond delay="1890"/>
                                  </p:stCondLst>
                                  <p:childTnLst>
                                    <p:set>
                                      <p:cBhvr>
                                        <p:cTn id="33" dur="1" fill="hold">
                                          <p:stCondLst>
                                            <p:cond delay="0"/>
                                          </p:stCondLst>
                                        </p:cTn>
                                        <p:tgtEl>
                                          <p:spTgt spid="48"/>
                                        </p:tgtEl>
                                        <p:attrNameLst>
                                          <p:attrName>style.visibility</p:attrName>
                                        </p:attrNameLst>
                                      </p:cBhvr>
                                      <p:to>
                                        <p:strVal val="hidden"/>
                                      </p:to>
                                    </p:set>
                                  </p:childTnLst>
                                </p:cTn>
                              </p:par>
                              <p:par>
                                <p:cTn id="34" presetID="1" presetClass="exit" presetSubtype="0" fill="hold" nodeType="withEffect">
                                  <p:stCondLst>
                                    <p:cond delay="1890"/>
                                  </p:stCondLst>
                                  <p:childTnLst>
                                    <p:set>
                                      <p:cBhvr>
                                        <p:cTn id="35" dur="1" fill="hold">
                                          <p:stCondLst>
                                            <p:cond delay="0"/>
                                          </p:stCondLst>
                                        </p:cTn>
                                        <p:tgtEl>
                                          <p:spTgt spid="49"/>
                                        </p:tgtEl>
                                        <p:attrNameLst>
                                          <p:attrName>style.visibility</p:attrName>
                                        </p:attrNameLst>
                                      </p:cBhvr>
                                      <p:to>
                                        <p:strVal val="hidden"/>
                                      </p:to>
                                    </p:set>
                                  </p:childTnLst>
                                </p:cTn>
                              </p:par>
                              <p:par>
                                <p:cTn id="36" presetID="22" presetClass="entr" presetSubtype="4" fill="hold" nodeType="withEffect">
                                  <p:stCondLst>
                                    <p:cond delay="12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1200"/>
                                  </p:stCondLst>
                                  <p:childTnLst>
                                    <p:set>
                                      <p:cBhvr>
                                        <p:cTn id="40" dur="1" fill="hold">
                                          <p:stCondLst>
                                            <p:cond delay="0"/>
                                          </p:stCondLst>
                                        </p:cTn>
                                        <p:tgtEl>
                                          <p:spTgt spid="36"/>
                                        </p:tgtEl>
                                        <p:attrNameLst>
                                          <p:attrName>style.visibility</p:attrName>
                                        </p:attrNameLst>
                                      </p:cBhvr>
                                      <p:to>
                                        <p:strVal val="visible"/>
                                      </p:to>
                                    </p:set>
                                    <p:animEffect transition="in" filter="wipe(down)">
                                      <p:cBhvr>
                                        <p:cTn id="41" dur="500"/>
                                        <p:tgtEl>
                                          <p:spTgt spid="36"/>
                                        </p:tgtEl>
                                      </p:cBhvr>
                                    </p:animEffect>
                                  </p:childTnLst>
                                </p:cTn>
                              </p:par>
                              <p:par>
                                <p:cTn id="42" presetID="22" presetClass="entr" presetSubtype="1" fill="hold" grpId="0" nodeType="withEffect">
                                  <p:stCondLst>
                                    <p:cond delay="2000"/>
                                  </p:stCondLst>
                                  <p:childTnLst>
                                    <p:set>
                                      <p:cBhvr>
                                        <p:cTn id="43" dur="1" fill="hold">
                                          <p:stCondLst>
                                            <p:cond delay="0"/>
                                          </p:stCondLst>
                                        </p:cTn>
                                        <p:tgtEl>
                                          <p:spTgt spid="50"/>
                                        </p:tgtEl>
                                        <p:attrNameLst>
                                          <p:attrName>style.visibility</p:attrName>
                                        </p:attrNameLst>
                                      </p:cBhvr>
                                      <p:to>
                                        <p:strVal val="visible"/>
                                      </p:to>
                                    </p:set>
                                    <p:animEffect transition="in" filter="wipe(up)">
                                      <p:cBhvr>
                                        <p:cTn id="44" dur="3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Isosceles Triangle 49">
            <a:extLst>
              <a:ext uri="{FF2B5EF4-FFF2-40B4-BE49-F238E27FC236}">
                <a16:creationId xmlns:a16="http://schemas.microsoft.com/office/drawing/2014/main" id="{5F55BE01-6A4E-4A76-9363-AE7DD2116ECE}"/>
              </a:ext>
            </a:extLst>
          </p:cNvPr>
          <p:cNvSpPr/>
          <p:nvPr/>
        </p:nvSpPr>
        <p:spPr>
          <a:xfrm>
            <a:off x="2762565"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grpSp>
        <p:nvGrpSpPr>
          <p:cNvPr id="12" name="Group 11">
            <a:extLst>
              <a:ext uri="{FF2B5EF4-FFF2-40B4-BE49-F238E27FC236}">
                <a16:creationId xmlns:a16="http://schemas.microsoft.com/office/drawing/2014/main" id="{2B3B1AE6-EBDD-483C-9E9F-AAA4FA393B69}"/>
              </a:ext>
            </a:extLst>
          </p:cNvPr>
          <p:cNvGrpSpPr/>
          <p:nvPr/>
        </p:nvGrpSpPr>
        <p:grpSpPr>
          <a:xfrm>
            <a:off x="1976159" y="3288101"/>
            <a:ext cx="3936425" cy="2732408"/>
            <a:chOff x="1976159" y="3288101"/>
            <a:chExt cx="3936425" cy="2732408"/>
          </a:xfrm>
        </p:grpSpPr>
        <p:pic>
          <p:nvPicPr>
            <p:cNvPr id="73" name="End of geozone" descr="A close up of a logo&#10;&#10;Description automatically generated">
              <a:extLst>
                <a:ext uri="{FF2B5EF4-FFF2-40B4-BE49-F238E27FC236}">
                  <a16:creationId xmlns:a16="http://schemas.microsoft.com/office/drawing/2014/main" id="{8B0B88F9-2E24-4053-905C-DB6FB81BC191}"/>
                </a:ext>
              </a:extLst>
            </p:cNvPr>
            <p:cNvPicPr>
              <a:picLocks noChangeAspect="1"/>
            </p:cNvPicPr>
            <p:nvPr/>
          </p:nvPicPr>
          <p:blipFill rotWithShape="1">
            <a:blip r:embed="rId3">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74" name="End of geozone" descr="A close up of a logo&#10;&#10;Description automatically generated">
              <a:extLst>
                <a:ext uri="{FF2B5EF4-FFF2-40B4-BE49-F238E27FC236}">
                  <a16:creationId xmlns:a16="http://schemas.microsoft.com/office/drawing/2014/main" id="{71DFA9BF-C364-45A6-A1DC-E9CB1C451C31}"/>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5247813" y="3288101"/>
              <a:ext cx="664771" cy="2489454"/>
            </a:xfrm>
            <a:prstGeom prst="rect">
              <a:avLst/>
            </a:prstGeom>
          </p:spPr>
        </p:pic>
      </p:grpSp>
      <p:grpSp>
        <p:nvGrpSpPr>
          <p:cNvPr id="14" name="Group 13">
            <a:extLst>
              <a:ext uri="{FF2B5EF4-FFF2-40B4-BE49-F238E27FC236}">
                <a16:creationId xmlns:a16="http://schemas.microsoft.com/office/drawing/2014/main" id="{29E9E8A2-3ADD-410E-B792-766C74CC2820}"/>
              </a:ext>
            </a:extLst>
          </p:cNvPr>
          <p:cNvGrpSpPr/>
          <p:nvPr/>
        </p:nvGrpSpPr>
        <p:grpSpPr>
          <a:xfrm>
            <a:off x="1976159" y="3008668"/>
            <a:ext cx="3936755" cy="2732408"/>
            <a:chOff x="1976159" y="3008668"/>
            <a:chExt cx="3936755" cy="2732408"/>
          </a:xfrm>
        </p:grpSpPr>
        <p:pic>
          <p:nvPicPr>
            <p:cNvPr id="8" name="End of geozone" descr="A close up of a logo&#10;&#10;Description automatically generated">
              <a:extLst>
                <a:ext uri="{FF2B5EF4-FFF2-40B4-BE49-F238E27FC236}">
                  <a16:creationId xmlns:a16="http://schemas.microsoft.com/office/drawing/2014/main" id="{193251CF-9F42-499E-92D5-89361DBFB176}"/>
                </a:ext>
              </a:extLst>
            </p:cNvPr>
            <p:cNvPicPr>
              <a:picLocks noChangeAspect="1"/>
            </p:cNvPicPr>
            <p:nvPr/>
          </p:nvPicPr>
          <p:blipFill rotWithShape="1">
            <a:blip r:embed="rId3">
              <a:extLst>
                <a:ext uri="{28A0092B-C50C-407E-A947-70E740481C1C}">
                  <a14:useLocalDpi xmlns:a14="http://schemas.microsoft.com/office/drawing/2010/main" val="0"/>
                </a:ext>
              </a:extLst>
            </a:blip>
            <a:srcRect l="-387" t="9759" r="94396" b="-9759"/>
            <a:stretch>
              <a:fillRect/>
            </a:stretch>
          </p:blipFill>
          <p:spPr>
            <a:xfrm>
              <a:off x="1976159" y="3251622"/>
              <a:ext cx="623726" cy="2489454"/>
            </a:xfrm>
            <a:prstGeom prst="rect">
              <a:avLst/>
            </a:prstGeom>
          </p:spPr>
        </p:pic>
        <p:pic>
          <p:nvPicPr>
            <p:cNvPr id="36" name="End of geozone" descr="A close up of a logo&#10;&#10;Description automatically generated">
              <a:extLst>
                <a:ext uri="{FF2B5EF4-FFF2-40B4-BE49-F238E27FC236}">
                  <a16:creationId xmlns:a16="http://schemas.microsoft.com/office/drawing/2014/main" id="{204BC621-7A0D-4BEC-9A99-0CE99CB719CA}"/>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5248143" y="3008668"/>
              <a:ext cx="664771" cy="2489454"/>
            </a:xfrm>
            <a:prstGeom prst="rect">
              <a:avLst/>
            </a:prstGeom>
          </p:spPr>
        </p:pic>
      </p:grpSp>
      <p:grpSp>
        <p:nvGrpSpPr>
          <p:cNvPr id="6" name="Group 5">
            <a:extLst>
              <a:ext uri="{FF2B5EF4-FFF2-40B4-BE49-F238E27FC236}">
                <a16:creationId xmlns:a16="http://schemas.microsoft.com/office/drawing/2014/main" id="{390B363E-4B94-45FE-9FD6-7D0F3488D430}"/>
              </a:ext>
            </a:extLst>
          </p:cNvPr>
          <p:cNvGrpSpPr/>
          <p:nvPr/>
        </p:nvGrpSpPr>
        <p:grpSpPr>
          <a:xfrm>
            <a:off x="1475649" y="2291663"/>
            <a:ext cx="5011908" cy="1749790"/>
            <a:chOff x="1475649" y="2291663"/>
            <a:chExt cx="5011908" cy="1749790"/>
          </a:xfrm>
        </p:grpSpPr>
        <p:pic>
          <p:nvPicPr>
            <p:cNvPr id="95" name="geozone" descr="A picture containing screenshot&#10;&#10;Description automatically generated">
              <a:extLst>
                <a:ext uri="{FF2B5EF4-FFF2-40B4-BE49-F238E27FC236}">
                  <a16:creationId xmlns:a16="http://schemas.microsoft.com/office/drawing/2014/main" id="{A4B7BA29-B74A-4C8C-9FB9-200B3A315BA9}"/>
                </a:ext>
              </a:extLst>
            </p:cNvPr>
            <p:cNvPicPr>
              <a:picLocks noChangeAspect="1"/>
            </p:cNvPicPr>
            <p:nvPr/>
          </p:nvPicPr>
          <p:blipFill rotWithShape="1">
            <a:blip r:embed="rId4">
              <a:extLst>
                <a:ext uri="{28A0092B-C50C-407E-A947-70E740481C1C}">
                  <a14:useLocalDpi xmlns:a14="http://schemas.microsoft.com/office/drawing/2010/main" val="0"/>
                </a:ext>
              </a:extLst>
            </a:blip>
            <a:srcRect r="62492"/>
            <a:stretch>
              <a:fillRect/>
            </a:stretch>
          </p:blipFill>
          <p:spPr>
            <a:xfrm>
              <a:off x="1475649" y="2291663"/>
              <a:ext cx="4228796" cy="1748790"/>
            </a:xfrm>
            <a:prstGeom prst="rect">
              <a:avLst/>
            </a:prstGeom>
          </p:spPr>
        </p:pic>
        <p:pic>
          <p:nvPicPr>
            <p:cNvPr id="96" name="geozone" descr="A picture containing screenshot&#10;&#10;Description automatically generated">
              <a:extLst>
                <a:ext uri="{FF2B5EF4-FFF2-40B4-BE49-F238E27FC236}">
                  <a16:creationId xmlns:a16="http://schemas.microsoft.com/office/drawing/2014/main" id="{0C6DC982-F059-4037-97DE-D0F8DAAF75FC}"/>
                </a:ext>
              </a:extLst>
            </p:cNvPr>
            <p:cNvPicPr>
              <a:picLocks noChangeAspect="1"/>
            </p:cNvPicPr>
            <p:nvPr/>
          </p:nvPicPr>
          <p:blipFill rotWithShape="1">
            <a:blip r:embed="rId4">
              <a:extLst>
                <a:ext uri="{28A0092B-C50C-407E-A947-70E740481C1C}">
                  <a14:useLocalDpi xmlns:a14="http://schemas.microsoft.com/office/drawing/2010/main" val="0"/>
                </a:ext>
              </a:extLst>
            </a:blip>
            <a:srcRect l="53428"/>
            <a:stretch>
              <a:fillRect/>
            </a:stretch>
          </p:blipFill>
          <p:spPr>
            <a:xfrm>
              <a:off x="1976159" y="2292663"/>
              <a:ext cx="4511398" cy="1748790"/>
            </a:xfrm>
            <a:prstGeom prst="rect">
              <a:avLst/>
            </a:prstGeom>
          </p:spPr>
        </p:pic>
      </p:grpSp>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pic>
        <p:nvPicPr>
          <p:cNvPr id="110" name="Rules machine">
            <a:extLst>
              <a:ext uri="{FF2B5EF4-FFF2-40B4-BE49-F238E27FC236}">
                <a16:creationId xmlns:a16="http://schemas.microsoft.com/office/drawing/2014/main" id="{8DA0FCF4-3BDF-4E39-AD3C-C2AF2D1AA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72515" y="549554"/>
            <a:ext cx="1378458" cy="1378458"/>
          </a:xfrm>
          <a:prstGeom prst="rect">
            <a:avLst/>
          </a:prstGeom>
        </p:spPr>
      </p:pic>
      <p:sp>
        <p:nvSpPr>
          <p:cNvPr id="125" name="Rectangle 124">
            <a:extLst>
              <a:ext uri="{FF2B5EF4-FFF2-40B4-BE49-F238E27FC236}">
                <a16:creationId xmlns:a16="http://schemas.microsoft.com/office/drawing/2014/main" id="{49A84512-EC4C-4D28-9538-FAA21EDE62E1}"/>
              </a:ext>
            </a:extLst>
          </p:cNvPr>
          <p:cNvSpPr/>
          <p:nvPr/>
        </p:nvSpPr>
        <p:spPr>
          <a:xfrm>
            <a:off x="1157588" y="4711376"/>
            <a:ext cx="1236664" cy="259923"/>
          </a:xfrm>
          <a:prstGeom prst="rect">
            <a:avLst/>
          </a:prstGeom>
          <a:solidFill>
            <a:srgbClr val="F0F0E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56D9A8C-4B6A-416B-A1CE-B42C3D48C54D}"/>
              </a:ext>
            </a:extLst>
          </p:cNvPr>
          <p:cNvGrpSpPr/>
          <p:nvPr/>
        </p:nvGrpSpPr>
        <p:grpSpPr>
          <a:xfrm>
            <a:off x="1141334" y="4681216"/>
            <a:ext cx="1622047" cy="639626"/>
            <a:chOff x="1141334" y="4681216"/>
            <a:chExt cx="1622047" cy="639626"/>
          </a:xfrm>
        </p:grpSpPr>
        <p:pic>
          <p:nvPicPr>
            <p:cNvPr id="38" name="Line" descr="A close up of a logo&#10;&#10;Description automatically generated">
              <a:extLst>
                <a:ext uri="{FF2B5EF4-FFF2-40B4-BE49-F238E27FC236}">
                  <a16:creationId xmlns:a16="http://schemas.microsoft.com/office/drawing/2014/main" id="{ED0715CB-17E9-4E76-800F-DF07A464D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0499" y="4981371"/>
              <a:ext cx="627507" cy="339471"/>
            </a:xfrm>
            <a:prstGeom prst="rect">
              <a:avLst/>
            </a:prstGeom>
          </p:spPr>
        </p:pic>
        <p:sp>
          <p:nvSpPr>
            <p:cNvPr id="40" name="TextBox 39">
              <a:extLst>
                <a:ext uri="{FF2B5EF4-FFF2-40B4-BE49-F238E27FC236}">
                  <a16:creationId xmlns:a16="http://schemas.microsoft.com/office/drawing/2014/main" id="{F158CF21-ECCF-4F07-931B-F337AFECF07A}"/>
                </a:ext>
              </a:extLst>
            </p:cNvPr>
            <p:cNvSpPr txBox="1"/>
            <p:nvPr/>
          </p:nvSpPr>
          <p:spPr>
            <a:xfrm>
              <a:off x="1141334" y="4681216"/>
              <a:ext cx="16220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Convoy</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vehicle</a:t>
              </a:r>
            </a:p>
          </p:txBody>
        </p:sp>
      </p:grpSp>
      <p:pic>
        <p:nvPicPr>
          <p:cNvPr id="41" name="car">
            <a:extLst>
              <a:ext uri="{FF2B5EF4-FFF2-40B4-BE49-F238E27FC236}">
                <a16:creationId xmlns:a16="http://schemas.microsoft.com/office/drawing/2014/main" id="{1A1730CF-B80A-43F9-B0E7-4D045CE6271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345049" y="5858239"/>
            <a:ext cx="750951" cy="329184"/>
          </a:xfrm>
          <a:prstGeom prst="rect">
            <a:avLst/>
          </a:prstGeom>
        </p:spPr>
      </p:pic>
      <p:pic>
        <p:nvPicPr>
          <p:cNvPr id="42" name="car">
            <a:extLst>
              <a:ext uri="{FF2B5EF4-FFF2-40B4-BE49-F238E27FC236}">
                <a16:creationId xmlns:a16="http://schemas.microsoft.com/office/drawing/2014/main" id="{4C9DF821-8C9A-4027-8DE2-92C6D464F1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534979" y="5720859"/>
            <a:ext cx="781812" cy="339471"/>
          </a:xfrm>
          <a:prstGeom prst="rect">
            <a:avLst/>
          </a:prstGeom>
        </p:spPr>
      </p:pic>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45" name="car">
            <a:extLst>
              <a:ext uri="{FF2B5EF4-FFF2-40B4-BE49-F238E27FC236}">
                <a16:creationId xmlns:a16="http://schemas.microsoft.com/office/drawing/2014/main" id="{6A6457DE-46B4-426F-A060-FE863FCB127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8782853" y="5115700"/>
            <a:ext cx="750951" cy="318897"/>
          </a:xfrm>
          <a:prstGeom prst="rect">
            <a:avLst/>
          </a:prstGeom>
        </p:spPr>
      </p:pic>
      <p:pic>
        <p:nvPicPr>
          <p:cNvPr id="47" name="car">
            <a:extLst>
              <a:ext uri="{FF2B5EF4-FFF2-40B4-BE49-F238E27FC236}">
                <a16:creationId xmlns:a16="http://schemas.microsoft.com/office/drawing/2014/main" id="{7614D6A0-C1B7-4C07-8B55-490A7736D82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157372" y="5461733"/>
            <a:ext cx="750951" cy="349758"/>
          </a:xfrm>
          <a:prstGeom prst="rect">
            <a:avLst/>
          </a:prstGeom>
        </p:spPr>
      </p:pic>
      <p:grpSp>
        <p:nvGrpSpPr>
          <p:cNvPr id="13" name="Group 12">
            <a:extLst>
              <a:ext uri="{FF2B5EF4-FFF2-40B4-BE49-F238E27FC236}">
                <a16:creationId xmlns:a16="http://schemas.microsoft.com/office/drawing/2014/main" id="{4BEEC620-B05E-4476-BD4F-A4F48E099278}"/>
              </a:ext>
            </a:extLst>
          </p:cNvPr>
          <p:cNvGrpSpPr/>
          <p:nvPr/>
        </p:nvGrpSpPr>
        <p:grpSpPr>
          <a:xfrm>
            <a:off x="1984075" y="2376303"/>
            <a:ext cx="3808365" cy="3138181"/>
            <a:chOff x="1984075" y="2376303"/>
            <a:chExt cx="3808365" cy="3138181"/>
          </a:xfrm>
        </p:grpSpPr>
        <p:grpSp>
          <p:nvGrpSpPr>
            <p:cNvPr id="24" name="Van">
              <a:extLst>
                <a:ext uri="{FF2B5EF4-FFF2-40B4-BE49-F238E27FC236}">
                  <a16:creationId xmlns:a16="http://schemas.microsoft.com/office/drawing/2014/main" id="{3715C293-6C59-41B4-8856-32DBA3F980D6}"/>
                </a:ext>
              </a:extLst>
            </p:cNvPr>
            <p:cNvGrpSpPr/>
            <p:nvPr/>
          </p:nvGrpSpPr>
          <p:grpSpPr>
            <a:xfrm>
              <a:off x="1984075" y="2449236"/>
              <a:ext cx="1080135" cy="3052227"/>
              <a:chOff x="1558555" y="2729045"/>
              <a:chExt cx="1080135" cy="3052227"/>
            </a:xfrm>
          </p:grpSpPr>
          <p:pic>
            <p:nvPicPr>
              <p:cNvPr id="16" name="Picture 15">
                <a:extLst>
                  <a:ext uri="{FF2B5EF4-FFF2-40B4-BE49-F238E27FC236}">
                    <a16:creationId xmlns:a16="http://schemas.microsoft.com/office/drawing/2014/main" id="{CE95A1F3-DFCC-46B9-BE47-BC1475E369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grpSp>
          <p:nvGrpSpPr>
            <p:cNvPr id="32" name="van with cones">
              <a:extLst>
                <a:ext uri="{FF2B5EF4-FFF2-40B4-BE49-F238E27FC236}">
                  <a16:creationId xmlns:a16="http://schemas.microsoft.com/office/drawing/2014/main" id="{DD3E08B9-9DEF-4AA3-8A86-E360711C7185}"/>
                </a:ext>
              </a:extLst>
            </p:cNvPr>
            <p:cNvGrpSpPr/>
            <p:nvPr/>
          </p:nvGrpSpPr>
          <p:grpSpPr>
            <a:xfrm>
              <a:off x="4187668" y="2376303"/>
              <a:ext cx="1604772" cy="3138181"/>
              <a:chOff x="8508530" y="2679096"/>
              <a:chExt cx="1604772" cy="3138181"/>
            </a:xfrm>
          </p:grpSpPr>
          <p:pic>
            <p:nvPicPr>
              <p:cNvPr id="33" name="digitruck">
                <a:extLst>
                  <a:ext uri="{FF2B5EF4-FFF2-40B4-BE49-F238E27FC236}">
                    <a16:creationId xmlns:a16="http://schemas.microsoft.com/office/drawing/2014/main" id="{6120FABF-D583-45CC-9B11-3601F53342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66709" y="2679096"/>
                <a:ext cx="1337310" cy="987552"/>
              </a:xfrm>
              <a:prstGeom prst="rect">
                <a:avLst/>
              </a:prstGeom>
            </p:spPr>
          </p:pic>
          <p:pic>
            <p:nvPicPr>
              <p:cNvPr id="34" name="truck" descr="A picture containing object, indoor&#10;&#10;Description automatically generated">
                <a:extLst>
                  <a:ext uri="{FF2B5EF4-FFF2-40B4-BE49-F238E27FC236}">
                    <a16:creationId xmlns:a16="http://schemas.microsoft.com/office/drawing/2014/main" id="{096A8CFC-39DF-4529-827B-CE368222AF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08530" y="5292640"/>
                <a:ext cx="1604772" cy="524637"/>
              </a:xfrm>
              <a:prstGeom prst="rect">
                <a:avLst/>
              </a:prstGeom>
            </p:spPr>
          </p:pic>
        </p:grpSp>
      </p:grpSp>
      <p:sp>
        <p:nvSpPr>
          <p:cNvPr id="60" name="Rectangle 59">
            <a:extLst>
              <a:ext uri="{FF2B5EF4-FFF2-40B4-BE49-F238E27FC236}">
                <a16:creationId xmlns:a16="http://schemas.microsoft.com/office/drawing/2014/main" id="{4F8232EF-8C06-4DAC-A12C-8A1C6301D974}"/>
              </a:ext>
            </a:extLst>
          </p:cNvPr>
          <p:cNvSpPr/>
          <p:nvPr/>
        </p:nvSpPr>
        <p:spPr>
          <a:xfrm>
            <a:off x="1155479" y="4625962"/>
            <a:ext cx="1236664" cy="259923"/>
          </a:xfrm>
          <a:prstGeom prst="rect">
            <a:avLst/>
          </a:prstGeom>
          <a:solidFill>
            <a:srgbClr val="F0F0E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29F19F7-034D-4892-A4D9-D5E4402F917E}"/>
              </a:ext>
            </a:extLst>
          </p:cNvPr>
          <p:cNvGrpSpPr/>
          <p:nvPr/>
        </p:nvGrpSpPr>
        <p:grpSpPr>
          <a:xfrm>
            <a:off x="1984075" y="2655736"/>
            <a:ext cx="3814066" cy="3138181"/>
            <a:chOff x="1984075" y="2655736"/>
            <a:chExt cx="3814066" cy="3138181"/>
          </a:xfrm>
        </p:grpSpPr>
        <p:grpSp>
          <p:nvGrpSpPr>
            <p:cNvPr id="78" name="van with cones">
              <a:extLst>
                <a:ext uri="{FF2B5EF4-FFF2-40B4-BE49-F238E27FC236}">
                  <a16:creationId xmlns:a16="http://schemas.microsoft.com/office/drawing/2014/main" id="{D952A7E5-3AEB-4CC1-83EC-2C6CFF6CCB45}"/>
                </a:ext>
              </a:extLst>
            </p:cNvPr>
            <p:cNvGrpSpPr/>
            <p:nvPr/>
          </p:nvGrpSpPr>
          <p:grpSpPr>
            <a:xfrm>
              <a:off x="4193369" y="2655736"/>
              <a:ext cx="1604772" cy="3138181"/>
              <a:chOff x="8514231" y="2679096"/>
              <a:chExt cx="1604772" cy="3138181"/>
            </a:xfrm>
          </p:grpSpPr>
          <p:pic>
            <p:nvPicPr>
              <p:cNvPr id="81" name="digitruck">
                <a:extLst>
                  <a:ext uri="{FF2B5EF4-FFF2-40B4-BE49-F238E27FC236}">
                    <a16:creationId xmlns:a16="http://schemas.microsoft.com/office/drawing/2014/main" id="{E64E3826-BD41-4A35-9E93-BAC7B77710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73494" y="2679096"/>
                <a:ext cx="1337310" cy="987552"/>
              </a:xfrm>
              <a:prstGeom prst="rect">
                <a:avLst/>
              </a:prstGeom>
            </p:spPr>
          </p:pic>
          <p:pic>
            <p:nvPicPr>
              <p:cNvPr id="83" name="truck" descr="A picture containing object, indoor&#10;&#10;Description automatically generated">
                <a:extLst>
                  <a:ext uri="{FF2B5EF4-FFF2-40B4-BE49-F238E27FC236}">
                    <a16:creationId xmlns:a16="http://schemas.microsoft.com/office/drawing/2014/main" id="{417FAA8E-CB0D-4627-A5C7-6F70FF5240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14231" y="5292640"/>
                <a:ext cx="1604772" cy="524637"/>
              </a:xfrm>
              <a:prstGeom prst="rect">
                <a:avLst/>
              </a:prstGeom>
            </p:spPr>
          </p:pic>
        </p:grpSp>
        <p:grpSp>
          <p:nvGrpSpPr>
            <p:cNvPr id="77" name="Van">
              <a:extLst>
                <a:ext uri="{FF2B5EF4-FFF2-40B4-BE49-F238E27FC236}">
                  <a16:creationId xmlns:a16="http://schemas.microsoft.com/office/drawing/2014/main" id="{F91F23A8-F825-4BD4-8942-48179FA47F6F}"/>
                </a:ext>
              </a:extLst>
            </p:cNvPr>
            <p:cNvGrpSpPr/>
            <p:nvPr/>
          </p:nvGrpSpPr>
          <p:grpSpPr>
            <a:xfrm>
              <a:off x="1984075" y="2728669"/>
              <a:ext cx="1080135" cy="3052227"/>
              <a:chOff x="1558555" y="2729045"/>
              <a:chExt cx="1080135" cy="3052227"/>
            </a:xfrm>
          </p:grpSpPr>
          <p:pic>
            <p:nvPicPr>
              <p:cNvPr id="84" name="Picture 83">
                <a:extLst>
                  <a:ext uri="{FF2B5EF4-FFF2-40B4-BE49-F238E27FC236}">
                    <a16:creationId xmlns:a16="http://schemas.microsoft.com/office/drawing/2014/main" id="{F3C8318A-2867-4B23-BE76-D5193CDCBC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85" name="Picture 84" descr="A close up of a logo&#10;&#10;Description automatically generated">
                <a:extLst>
                  <a:ext uri="{FF2B5EF4-FFF2-40B4-BE49-F238E27FC236}">
                    <a16:creationId xmlns:a16="http://schemas.microsoft.com/office/drawing/2014/main" id="{53BC6356-8819-4A66-8EFA-C36920DD78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grpSp>
      <p:sp>
        <p:nvSpPr>
          <p:cNvPr id="59" name="Rectangle 58">
            <a:extLst>
              <a:ext uri="{FF2B5EF4-FFF2-40B4-BE49-F238E27FC236}">
                <a16:creationId xmlns:a16="http://schemas.microsoft.com/office/drawing/2014/main" id="{8D010B84-0EBE-42E0-9087-086DBA31B04C}"/>
              </a:ext>
            </a:extLst>
          </p:cNvPr>
          <p:cNvSpPr/>
          <p:nvPr/>
        </p:nvSpPr>
        <p:spPr>
          <a:xfrm>
            <a:off x="1155479" y="4937056"/>
            <a:ext cx="1236664" cy="259923"/>
          </a:xfrm>
          <a:prstGeom prst="rect">
            <a:avLst/>
          </a:prstGeom>
          <a:solidFill>
            <a:srgbClr val="F0F0E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42B57506-441D-4FC4-A923-46B5FE75FC55}"/>
              </a:ext>
            </a:extLst>
          </p:cNvPr>
          <p:cNvGrpSpPr/>
          <p:nvPr/>
        </p:nvGrpSpPr>
        <p:grpSpPr>
          <a:xfrm>
            <a:off x="1238096" y="4697768"/>
            <a:ext cx="1090422" cy="622271"/>
            <a:chOff x="-2397864" y="108932"/>
            <a:chExt cx="1090422" cy="622271"/>
          </a:xfrm>
        </p:grpSpPr>
        <p:pic>
          <p:nvPicPr>
            <p:cNvPr id="97" name="Move to position" descr="A close up of a logo&#10;&#10;Description automatically generated">
              <a:extLst>
                <a:ext uri="{FF2B5EF4-FFF2-40B4-BE49-F238E27FC236}">
                  <a16:creationId xmlns:a16="http://schemas.microsoft.com/office/drawing/2014/main" id="{C7D5E8A1-5818-4F1C-A082-3BBE569D1D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97864" y="108932"/>
              <a:ext cx="1090422" cy="174879"/>
            </a:xfrm>
            <a:prstGeom prst="rect">
              <a:avLst/>
            </a:prstGeom>
          </p:spPr>
        </p:pic>
        <p:pic>
          <p:nvPicPr>
            <p:cNvPr id="98" name="Line" descr="A close up of a logo&#10;&#10;Description automatically generated">
              <a:extLst>
                <a:ext uri="{FF2B5EF4-FFF2-40B4-BE49-F238E27FC236}">
                  <a16:creationId xmlns:a16="http://schemas.microsoft.com/office/drawing/2014/main" id="{06B6B5D0-834C-416D-B13F-F09552233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4949" y="391732"/>
              <a:ext cx="627507" cy="339471"/>
            </a:xfrm>
            <a:prstGeom prst="rect">
              <a:avLst/>
            </a:prstGeom>
          </p:spPr>
        </p:pic>
      </p:grpSp>
      <p:grpSp>
        <p:nvGrpSpPr>
          <p:cNvPr id="99" name="Group 98">
            <a:extLst>
              <a:ext uri="{FF2B5EF4-FFF2-40B4-BE49-F238E27FC236}">
                <a16:creationId xmlns:a16="http://schemas.microsoft.com/office/drawing/2014/main" id="{D4A95B84-384A-4206-867F-4BDF3F05D00F}"/>
              </a:ext>
            </a:extLst>
          </p:cNvPr>
          <p:cNvGrpSpPr/>
          <p:nvPr/>
        </p:nvGrpSpPr>
        <p:grpSpPr>
          <a:xfrm>
            <a:off x="1238096" y="4983087"/>
            <a:ext cx="1090422" cy="622271"/>
            <a:chOff x="-2397864" y="108932"/>
            <a:chExt cx="1090422" cy="622271"/>
          </a:xfrm>
        </p:grpSpPr>
        <p:pic>
          <p:nvPicPr>
            <p:cNvPr id="103" name="Move to position" descr="A close up of a logo&#10;&#10;Description automatically generated">
              <a:extLst>
                <a:ext uri="{FF2B5EF4-FFF2-40B4-BE49-F238E27FC236}">
                  <a16:creationId xmlns:a16="http://schemas.microsoft.com/office/drawing/2014/main" id="{7B72712A-B436-4D96-A96B-10069D04376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97864" y="108932"/>
              <a:ext cx="1090422" cy="174879"/>
            </a:xfrm>
            <a:prstGeom prst="rect">
              <a:avLst/>
            </a:prstGeom>
          </p:spPr>
        </p:pic>
        <p:pic>
          <p:nvPicPr>
            <p:cNvPr id="104" name="Line" descr="A close up of a logo&#10;&#10;Description automatically generated">
              <a:extLst>
                <a:ext uri="{FF2B5EF4-FFF2-40B4-BE49-F238E27FC236}">
                  <a16:creationId xmlns:a16="http://schemas.microsoft.com/office/drawing/2014/main" id="{3C7925E7-6E0B-48B5-8D71-FDC00BCD26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4949" y="391732"/>
              <a:ext cx="627507" cy="339471"/>
            </a:xfrm>
            <a:prstGeom prst="rect">
              <a:avLst/>
            </a:prstGeom>
          </p:spPr>
        </p:pic>
      </p:grpSp>
      <p:pic>
        <p:nvPicPr>
          <p:cNvPr id="105" name="car">
            <a:extLst>
              <a:ext uri="{FF2B5EF4-FFF2-40B4-BE49-F238E27FC236}">
                <a16:creationId xmlns:a16="http://schemas.microsoft.com/office/drawing/2014/main" id="{45304AE1-D789-426F-A7A2-33AC96A053C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981369" y="5470661"/>
            <a:ext cx="750951" cy="308610"/>
          </a:xfrm>
          <a:prstGeom prst="rect">
            <a:avLst/>
          </a:prstGeom>
        </p:spPr>
      </p:pic>
    </p:spTree>
    <p:extLst>
      <p:ext uri="{BB962C8B-B14F-4D97-AF65-F5344CB8AC3E}">
        <p14:creationId xmlns:p14="http://schemas.microsoft.com/office/powerpoint/2010/main" val="7219769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5"/>
                                        </p:tgtEl>
                                      </p:cBhvr>
                                    </p:animEffect>
                                    <p:set>
                                      <p:cBhvr>
                                        <p:cTn id="7" dur="1" fill="hold">
                                          <p:stCondLst>
                                            <p:cond delay="499"/>
                                          </p:stCondLst>
                                        </p:cTn>
                                        <p:tgtEl>
                                          <p:spTgt spid="1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par>
                                <p:cTn id="18" presetID="42" presetClass="path" presetSubtype="0" accel="50000" decel="50000" fill="hold" nodeType="withEffect">
                                  <p:stCondLst>
                                    <p:cond delay="0"/>
                                  </p:stCondLst>
                                  <p:childTnLst>
                                    <p:animMotion origin="layout" path="M -3.95833E-6 -4.07407E-6 L -3.95833E-6 0.0419 " pathEditMode="relative" rAng="0" ptsTypes="AA">
                                      <p:cBhvr>
                                        <p:cTn id="19" dur="250" fill="hold"/>
                                        <p:tgtEl>
                                          <p:spTgt spid="90"/>
                                        </p:tgtEl>
                                        <p:attrNameLst>
                                          <p:attrName>ppt_x</p:attrName>
                                          <p:attrName>ppt_y</p:attrName>
                                        </p:attrNameLst>
                                      </p:cBhvr>
                                      <p:rCtr x="0" y="2083"/>
                                    </p:animMotion>
                                  </p:childTnLst>
                                </p:cTn>
                              </p:par>
                              <p:par>
                                <p:cTn id="20" presetID="42" presetClass="path" presetSubtype="0" accel="50000" decel="50000" fill="hold" nodeType="withEffect">
                                  <p:stCondLst>
                                    <p:cond delay="0"/>
                                  </p:stCondLst>
                                  <p:childTnLst>
                                    <p:animMotion origin="layout" path="M -4.79167E-6 2.59259E-6 L -4.79167E-6 0.0419 " pathEditMode="relative" rAng="0" ptsTypes="AA">
                                      <p:cBhvr>
                                        <p:cTn id="21" dur="250" fill="hold"/>
                                        <p:tgtEl>
                                          <p:spTgt spid="14"/>
                                        </p:tgtEl>
                                        <p:attrNameLst>
                                          <p:attrName>ppt_x</p:attrName>
                                          <p:attrName>ppt_y</p:attrName>
                                        </p:attrNameLst>
                                      </p:cBhvr>
                                      <p:rCtr x="0" y="2083"/>
                                    </p:animMotion>
                                  </p:childTnLst>
                                </p:cTn>
                              </p:par>
                              <p:par>
                                <p:cTn id="22" presetID="42" presetClass="path" presetSubtype="0" accel="50000" decel="50000" fill="hold" nodeType="withEffect">
                                  <p:stCondLst>
                                    <p:cond delay="0"/>
                                  </p:stCondLst>
                                  <p:childTnLst>
                                    <p:animMotion origin="layout" path="M -2.08333E-7 -1.48148E-6 L -2.08333E-7 0.0419 " pathEditMode="relative" rAng="0" ptsTypes="AA">
                                      <p:cBhvr>
                                        <p:cTn id="23" dur="250" fill="hold"/>
                                        <p:tgtEl>
                                          <p:spTgt spid="13"/>
                                        </p:tgtEl>
                                        <p:attrNameLst>
                                          <p:attrName>ppt_x</p:attrName>
                                          <p:attrName>ppt_y</p:attrName>
                                        </p:attrNameLst>
                                      </p:cBhvr>
                                      <p:rCtr x="0" y="2083"/>
                                    </p:animMotion>
                                  </p:childTnLst>
                                </p:cTn>
                              </p:par>
                              <p:par>
                                <p:cTn id="24" presetID="1" presetClass="entr" presetSubtype="0" fill="hold" nodeType="withEffect">
                                  <p:stCondLst>
                                    <p:cond delay="240"/>
                                  </p:stCondLst>
                                  <p:childTnLst>
                                    <p:set>
                                      <p:cBhvr>
                                        <p:cTn id="25" dur="1" fill="hold">
                                          <p:stCondLst>
                                            <p:cond delay="0"/>
                                          </p:stCondLst>
                                        </p:cTn>
                                        <p:tgtEl>
                                          <p:spTgt spid="99"/>
                                        </p:tgtEl>
                                        <p:attrNameLst>
                                          <p:attrName>style.visibility</p:attrName>
                                        </p:attrNameLst>
                                      </p:cBhvr>
                                      <p:to>
                                        <p:strVal val="visible"/>
                                      </p:to>
                                    </p:set>
                                  </p:childTnLst>
                                </p:cTn>
                              </p:par>
                              <p:par>
                                <p:cTn id="26" presetID="1" presetClass="exit" presetSubtype="0" fill="hold" nodeType="withEffect">
                                  <p:stCondLst>
                                    <p:cond delay="240"/>
                                  </p:stCondLst>
                                  <p:childTnLst>
                                    <p:set>
                                      <p:cBhvr>
                                        <p:cTn id="27" dur="1" fill="hold">
                                          <p:stCondLst>
                                            <p:cond delay="0"/>
                                          </p:stCondLst>
                                        </p:cTn>
                                        <p:tgtEl>
                                          <p:spTgt spid="90"/>
                                        </p:tgtEl>
                                        <p:attrNameLst>
                                          <p:attrName>style.visibility</p:attrName>
                                        </p:attrNameLst>
                                      </p:cBhvr>
                                      <p:to>
                                        <p:strVal val="hidden"/>
                                      </p:to>
                                    </p:set>
                                  </p:childTnLst>
                                </p:cTn>
                              </p:par>
                              <p:par>
                                <p:cTn id="28" presetID="1" presetClass="exit" presetSubtype="0" fill="hold" nodeType="withEffect">
                                  <p:stCondLst>
                                    <p:cond delay="240"/>
                                  </p:stCondLst>
                                  <p:childTnLst>
                                    <p:set>
                                      <p:cBhvr>
                                        <p:cTn id="29" dur="1" fill="hold">
                                          <p:stCondLst>
                                            <p:cond delay="0"/>
                                          </p:stCondLst>
                                        </p:cTn>
                                        <p:tgtEl>
                                          <p:spTgt spid="13"/>
                                        </p:tgtEl>
                                        <p:attrNameLst>
                                          <p:attrName>style.visibility</p:attrName>
                                        </p:attrNameLst>
                                      </p:cBhvr>
                                      <p:to>
                                        <p:strVal val="hidden"/>
                                      </p:to>
                                    </p:set>
                                  </p:childTnLst>
                                </p:cTn>
                              </p:par>
                              <p:par>
                                <p:cTn id="30" presetID="1" presetClass="entr" presetSubtype="0" fill="hold" nodeType="withEffect">
                                  <p:stCondLst>
                                    <p:cond delay="24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nodeType="withEffect">
                                  <p:stCondLst>
                                    <p:cond delay="24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xit" presetSubtype="0" fill="hold" nodeType="withEffect">
                                  <p:stCondLst>
                                    <p:cond delay="240"/>
                                  </p:stCondLst>
                                  <p:childTnLst>
                                    <p:set>
                                      <p:cBhvr>
                                        <p:cTn id="35" dur="1" fill="hold">
                                          <p:stCondLst>
                                            <p:cond delay="0"/>
                                          </p:stCondLst>
                                        </p:cTn>
                                        <p:tgtEl>
                                          <p:spTgt spid="14"/>
                                        </p:tgtEl>
                                        <p:attrNameLst>
                                          <p:attrName>style.visibility</p:attrName>
                                        </p:attrNameLst>
                                      </p:cBhvr>
                                      <p:to>
                                        <p:strVal val="hidden"/>
                                      </p:to>
                                    </p:set>
                                  </p:childTnLst>
                                </p:cTn>
                              </p:par>
                              <p:par>
                                <p:cTn id="36" presetID="42" presetClass="path" presetSubtype="0" accel="50000" decel="50000" fill="hold" grpId="1" nodeType="withEffect">
                                  <p:stCondLst>
                                    <p:cond delay="0"/>
                                  </p:stCondLst>
                                  <p:childTnLst>
                                    <p:animMotion origin="layout" path="M -2.70833E-6 1.48148E-6 L -2.70833E-6 0.0419 " pathEditMode="relative" rAng="0" ptsTypes="AA">
                                      <p:cBhvr>
                                        <p:cTn id="37" dur="250" fill="hold"/>
                                        <p:tgtEl>
                                          <p:spTgt spid="60"/>
                                        </p:tgtEl>
                                        <p:attrNameLst>
                                          <p:attrName>ppt_x</p:attrName>
                                          <p:attrName>ppt_y</p:attrName>
                                        </p:attrNameLst>
                                      </p:cBhvr>
                                      <p:rCtr x="0" y="2083"/>
                                    </p:animMotion>
                                  </p:childTnLst>
                                </p:cTn>
                              </p:par>
                              <p:par>
                                <p:cTn id="38" presetID="1" presetClass="exit" presetSubtype="0" fill="hold" grpId="2" nodeType="withEffect">
                                  <p:stCondLst>
                                    <p:cond delay="240"/>
                                  </p:stCondLst>
                                  <p:childTnLst>
                                    <p:set>
                                      <p:cBhvr>
                                        <p:cTn id="39" dur="1" fill="hold">
                                          <p:stCondLst>
                                            <p:cond delay="0"/>
                                          </p:stCondLst>
                                        </p:cTn>
                                        <p:tgtEl>
                                          <p:spTgt spid="60"/>
                                        </p:tgtEl>
                                        <p:attrNameLst>
                                          <p:attrName>style.visibility</p:attrName>
                                        </p:attrNameLst>
                                      </p:cBhvr>
                                      <p:to>
                                        <p:strVal val="hidden"/>
                                      </p:to>
                                    </p:set>
                                  </p:childTnLst>
                                </p:cTn>
                              </p:par>
                              <p:par>
                                <p:cTn id="40" presetID="1" presetClass="entr" presetSubtype="0" fill="hold" grpId="0" nodeType="withEffect">
                                  <p:stCondLst>
                                    <p:cond delay="240"/>
                                  </p:stCondLst>
                                  <p:childTnLst>
                                    <p:set>
                                      <p:cBhvr>
                                        <p:cTn id="4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60" grpId="0" animBg="1"/>
      <p:bldP spid="60" grpId="1" animBg="1"/>
      <p:bldP spid="60" grpId="2"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5C9E-FFA8-4CA9-92FE-253911C0AAB1}"/>
              </a:ext>
            </a:extLst>
          </p:cNvPr>
          <p:cNvSpPr>
            <a:spLocks noGrp="1"/>
          </p:cNvSpPr>
          <p:nvPr>
            <p:ph type="ctrTitle"/>
          </p:nvPr>
        </p:nvSpPr>
        <p:spPr>
          <a:xfrm>
            <a:off x="1843042" y="2986580"/>
            <a:ext cx="8505915" cy="1876362"/>
          </a:xfrm>
        </p:spPr>
        <p:txBody>
          <a:bodyPr/>
          <a:lstStyle/>
          <a:p>
            <a:pPr algn="ctr"/>
            <a:r>
              <a:rPr lang="en-GB" dirty="0"/>
              <a:t>A1 Morpeth to Ellingham</a:t>
            </a:r>
          </a:p>
        </p:txBody>
      </p:sp>
    </p:spTree>
    <p:extLst>
      <p:ext uri="{BB962C8B-B14F-4D97-AF65-F5344CB8AC3E}">
        <p14:creationId xmlns:p14="http://schemas.microsoft.com/office/powerpoint/2010/main" val="208153716"/>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grpSp>
        <p:nvGrpSpPr>
          <p:cNvPr id="8" name="Group 7">
            <a:extLst>
              <a:ext uri="{FF2B5EF4-FFF2-40B4-BE49-F238E27FC236}">
                <a16:creationId xmlns:a16="http://schemas.microsoft.com/office/drawing/2014/main" id="{A260A693-17C2-4F99-B87F-74FB4287561A}"/>
              </a:ext>
            </a:extLst>
          </p:cNvPr>
          <p:cNvGrpSpPr/>
          <p:nvPr/>
        </p:nvGrpSpPr>
        <p:grpSpPr>
          <a:xfrm>
            <a:off x="2769814" y="549554"/>
            <a:ext cx="2315911" cy="2219284"/>
            <a:chOff x="2769814" y="549554"/>
            <a:chExt cx="2315911" cy="2219284"/>
          </a:xfrm>
        </p:grpSpPr>
        <p:sp>
          <p:nvSpPr>
            <p:cNvPr id="40" name="Isosceles Triangle 39">
              <a:extLst>
                <a:ext uri="{FF2B5EF4-FFF2-40B4-BE49-F238E27FC236}">
                  <a16:creationId xmlns:a16="http://schemas.microsoft.com/office/drawing/2014/main" id="{0904F30D-0AA5-4159-A20F-1E1F1B48620A}"/>
                </a:ext>
              </a:extLst>
            </p:cNvPr>
            <p:cNvSpPr/>
            <p:nvPr/>
          </p:nvSpPr>
          <p:spPr>
            <a:xfrm>
              <a:off x="2769814"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Rules machine">
              <a:extLst>
                <a:ext uri="{FF2B5EF4-FFF2-40B4-BE49-F238E27FC236}">
                  <a16:creationId xmlns:a16="http://schemas.microsoft.com/office/drawing/2014/main" id="{8DA0FCF4-3BDF-4E39-AD3C-C2AF2D1AA1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72515" y="549554"/>
              <a:ext cx="1378458" cy="1378458"/>
            </a:xfrm>
            <a:prstGeom prst="rect">
              <a:avLst/>
            </a:prstGeom>
          </p:spPr>
        </p:pic>
      </p:grpSp>
      <p:pic>
        <p:nvPicPr>
          <p:cNvPr id="73" name="End of geozone" descr="A close up of a logo&#10;&#10;Description automatically generated">
            <a:extLst>
              <a:ext uri="{FF2B5EF4-FFF2-40B4-BE49-F238E27FC236}">
                <a16:creationId xmlns:a16="http://schemas.microsoft.com/office/drawing/2014/main" id="{8B0B88F9-2E24-4053-905C-DB6FB81BC191}"/>
              </a:ext>
            </a:extLst>
          </p:cNvPr>
          <p:cNvPicPr>
            <a:picLocks noChangeAspect="1"/>
          </p:cNvPicPr>
          <p:nvPr/>
        </p:nvPicPr>
        <p:blipFill rotWithShape="1">
          <a:blip r:embed="rId4">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74" name="End of geozone" descr="A close up of a logo&#10;&#10;Description automatically generated">
            <a:extLst>
              <a:ext uri="{FF2B5EF4-FFF2-40B4-BE49-F238E27FC236}">
                <a16:creationId xmlns:a16="http://schemas.microsoft.com/office/drawing/2014/main" id="{71DFA9BF-C364-45A6-A1DC-E9CB1C451C31}"/>
              </a:ext>
            </a:extLst>
          </p:cNvPr>
          <p:cNvPicPr>
            <a:picLocks noChangeAspect="1"/>
          </p:cNvPicPr>
          <p:nvPr/>
        </p:nvPicPr>
        <p:blipFill rotWithShape="1">
          <a:blip r:embed="rId4">
            <a:extLst>
              <a:ext uri="{28A0092B-C50C-407E-A947-70E740481C1C}">
                <a14:useLocalDpi xmlns:a14="http://schemas.microsoft.com/office/drawing/2010/main" val="0"/>
              </a:ext>
            </a:extLst>
          </a:blip>
          <a:srcRect l="93614"/>
          <a:stretch>
            <a:fillRect/>
          </a:stretch>
        </p:blipFill>
        <p:spPr>
          <a:xfrm>
            <a:off x="5248143" y="3288101"/>
            <a:ext cx="664771" cy="2489454"/>
          </a:xfrm>
          <a:prstGeom prst="rect">
            <a:avLst/>
          </a:prstGeom>
        </p:spPr>
      </p:pic>
      <p:pic>
        <p:nvPicPr>
          <p:cNvPr id="117" name="geozone" descr="A picture containing screenshot&#10;&#10;Description automatically generated">
            <a:extLst>
              <a:ext uri="{FF2B5EF4-FFF2-40B4-BE49-F238E27FC236}">
                <a16:creationId xmlns:a16="http://schemas.microsoft.com/office/drawing/2014/main" id="{8602734D-F508-423E-B67A-C5482B8B1B5D}"/>
              </a:ext>
            </a:extLst>
          </p:cNvPr>
          <p:cNvPicPr>
            <a:picLocks noChangeAspect="1"/>
          </p:cNvPicPr>
          <p:nvPr/>
        </p:nvPicPr>
        <p:blipFill rotWithShape="1">
          <a:blip r:embed="rId5">
            <a:extLst>
              <a:ext uri="{28A0092B-C50C-407E-A947-70E740481C1C}">
                <a14:useLocalDpi xmlns:a14="http://schemas.microsoft.com/office/drawing/2010/main" val="0"/>
              </a:ext>
            </a:extLst>
          </a:blip>
          <a:srcRect r="62492"/>
          <a:stretch>
            <a:fillRect/>
          </a:stretch>
        </p:blipFill>
        <p:spPr>
          <a:xfrm>
            <a:off x="1477215" y="2291857"/>
            <a:ext cx="4228796" cy="1748790"/>
          </a:xfrm>
          <a:prstGeom prst="rect">
            <a:avLst/>
          </a:prstGeom>
        </p:spPr>
      </p:pic>
      <p:pic>
        <p:nvPicPr>
          <p:cNvPr id="120" name="geozone" descr="A picture containing screenshot&#10;&#10;Description automatically generated">
            <a:extLst>
              <a:ext uri="{FF2B5EF4-FFF2-40B4-BE49-F238E27FC236}">
                <a16:creationId xmlns:a16="http://schemas.microsoft.com/office/drawing/2014/main" id="{1700A1FB-6A66-4979-BF4D-FD63B0CDB2BD}"/>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a:stretch>
            <a:fillRect/>
          </a:stretch>
        </p:blipFill>
        <p:spPr>
          <a:xfrm>
            <a:off x="1976159" y="2292663"/>
            <a:ext cx="4511398" cy="1748790"/>
          </a:xfrm>
          <a:prstGeom prst="rect">
            <a:avLst/>
          </a:prstGeom>
        </p:spPr>
      </p:pic>
      <p:grpSp>
        <p:nvGrpSpPr>
          <p:cNvPr id="77" name="Van">
            <a:extLst>
              <a:ext uri="{FF2B5EF4-FFF2-40B4-BE49-F238E27FC236}">
                <a16:creationId xmlns:a16="http://schemas.microsoft.com/office/drawing/2014/main" id="{F91F23A8-F825-4BD4-8942-48179FA47F6F}"/>
              </a:ext>
            </a:extLst>
          </p:cNvPr>
          <p:cNvGrpSpPr/>
          <p:nvPr/>
        </p:nvGrpSpPr>
        <p:grpSpPr>
          <a:xfrm>
            <a:off x="1984075" y="2728669"/>
            <a:ext cx="1080135" cy="3052227"/>
            <a:chOff x="1558555" y="2729045"/>
            <a:chExt cx="1080135" cy="3052227"/>
          </a:xfrm>
        </p:grpSpPr>
        <p:pic>
          <p:nvPicPr>
            <p:cNvPr id="84" name="Picture 83">
              <a:extLst>
                <a:ext uri="{FF2B5EF4-FFF2-40B4-BE49-F238E27FC236}">
                  <a16:creationId xmlns:a16="http://schemas.microsoft.com/office/drawing/2014/main" id="{F3C8318A-2867-4B23-BE76-D5193CDCB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85" name="Picture 84" descr="A close up of a logo&#10;&#10;Description automatically generated">
              <a:extLst>
                <a:ext uri="{FF2B5EF4-FFF2-40B4-BE49-F238E27FC236}">
                  <a16:creationId xmlns:a16="http://schemas.microsoft.com/office/drawing/2014/main" id="{53BC6356-8819-4A66-8EFA-C36920DD7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grpSp>
        <p:nvGrpSpPr>
          <p:cNvPr id="78" name="van with cones">
            <a:extLst>
              <a:ext uri="{FF2B5EF4-FFF2-40B4-BE49-F238E27FC236}">
                <a16:creationId xmlns:a16="http://schemas.microsoft.com/office/drawing/2014/main" id="{D952A7E5-3AEB-4CC1-83EC-2C6CFF6CCB45}"/>
              </a:ext>
            </a:extLst>
          </p:cNvPr>
          <p:cNvGrpSpPr/>
          <p:nvPr/>
        </p:nvGrpSpPr>
        <p:grpSpPr>
          <a:xfrm>
            <a:off x="4194123" y="2655736"/>
            <a:ext cx="1604772" cy="3138181"/>
            <a:chOff x="8514985" y="2679096"/>
            <a:chExt cx="1604772" cy="3138181"/>
          </a:xfrm>
        </p:grpSpPr>
        <p:pic>
          <p:nvPicPr>
            <p:cNvPr id="81" name="Picture 80">
              <a:extLst>
                <a:ext uri="{FF2B5EF4-FFF2-40B4-BE49-F238E27FC236}">
                  <a16:creationId xmlns:a16="http://schemas.microsoft.com/office/drawing/2014/main" id="{E64E3826-BD41-4A35-9E93-BAC7B77710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3494" y="2679096"/>
              <a:ext cx="1337310" cy="987552"/>
            </a:xfrm>
            <a:prstGeom prst="rect">
              <a:avLst/>
            </a:prstGeom>
          </p:spPr>
        </p:pic>
        <p:pic>
          <p:nvPicPr>
            <p:cNvPr id="83" name="truck" descr="A picture containing object, indoor&#10;&#10;Description automatically generated">
              <a:extLst>
                <a:ext uri="{FF2B5EF4-FFF2-40B4-BE49-F238E27FC236}">
                  <a16:creationId xmlns:a16="http://schemas.microsoft.com/office/drawing/2014/main" id="{417FAA8E-CB0D-4627-A5C7-6F70FF5240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4985" y="5292640"/>
              <a:ext cx="1604772" cy="524637"/>
            </a:xfrm>
            <a:prstGeom prst="rect">
              <a:avLst/>
            </a:prstGeom>
          </p:spPr>
        </p:pic>
      </p:grpSp>
      <p:pic>
        <p:nvPicPr>
          <p:cNvPr id="64" name="Geofence grey">
            <a:extLst>
              <a:ext uri="{FF2B5EF4-FFF2-40B4-BE49-F238E27FC236}">
                <a16:creationId xmlns:a16="http://schemas.microsoft.com/office/drawing/2014/main" id="{50EC766D-E574-4E71-8362-08F328AB823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2288022" y="-1228120"/>
            <a:ext cx="8372665" cy="1203110"/>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sp>
        <p:nvSpPr>
          <p:cNvPr id="48" name="Rectangle 47">
            <a:extLst>
              <a:ext uri="{FF2B5EF4-FFF2-40B4-BE49-F238E27FC236}">
                <a16:creationId xmlns:a16="http://schemas.microsoft.com/office/drawing/2014/main" id="{F6A31CE7-926D-4735-A96B-111A1C0B3709}"/>
              </a:ext>
            </a:extLst>
          </p:cNvPr>
          <p:cNvSpPr/>
          <p:nvPr/>
        </p:nvSpPr>
        <p:spPr>
          <a:xfrm>
            <a:off x="1155479" y="4937056"/>
            <a:ext cx="1236664" cy="259923"/>
          </a:xfrm>
          <a:prstGeom prst="rect">
            <a:avLst/>
          </a:prstGeom>
          <a:solidFill>
            <a:srgbClr val="F0F0E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Callout" descr="A close up of a logo&#10;&#10;Description automatically generated">
            <a:extLst>
              <a:ext uri="{FF2B5EF4-FFF2-40B4-BE49-F238E27FC236}">
                <a16:creationId xmlns:a16="http://schemas.microsoft.com/office/drawing/2014/main" id="{95784906-A2C2-42A3-9A93-CD8B42836D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2626" y="4907460"/>
            <a:ext cx="555498" cy="606933"/>
          </a:xfrm>
          <a:prstGeom prst="rect">
            <a:avLst/>
          </a:prstGeom>
        </p:spPr>
      </p:pic>
      <p:grpSp>
        <p:nvGrpSpPr>
          <p:cNvPr id="6" name="Group 5">
            <a:extLst>
              <a:ext uri="{FF2B5EF4-FFF2-40B4-BE49-F238E27FC236}">
                <a16:creationId xmlns:a16="http://schemas.microsoft.com/office/drawing/2014/main" id="{0712D600-32F2-44B7-A838-0B125AFF9757}"/>
              </a:ext>
            </a:extLst>
          </p:cNvPr>
          <p:cNvGrpSpPr/>
          <p:nvPr/>
        </p:nvGrpSpPr>
        <p:grpSpPr>
          <a:xfrm>
            <a:off x="3534979" y="5720859"/>
            <a:ext cx="2561021" cy="466564"/>
            <a:chOff x="3534979" y="5720859"/>
            <a:chExt cx="2561021" cy="466564"/>
          </a:xfrm>
        </p:grpSpPr>
        <p:pic>
          <p:nvPicPr>
            <p:cNvPr id="41" name="car">
              <a:extLst>
                <a:ext uri="{FF2B5EF4-FFF2-40B4-BE49-F238E27FC236}">
                  <a16:creationId xmlns:a16="http://schemas.microsoft.com/office/drawing/2014/main" id="{1A1730CF-B80A-43F9-B0E7-4D045CE6271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5345049" y="5858239"/>
              <a:ext cx="750951" cy="329184"/>
            </a:xfrm>
            <a:prstGeom prst="rect">
              <a:avLst/>
            </a:prstGeom>
          </p:spPr>
        </p:pic>
        <p:pic>
          <p:nvPicPr>
            <p:cNvPr id="42" name="car">
              <a:extLst>
                <a:ext uri="{FF2B5EF4-FFF2-40B4-BE49-F238E27FC236}">
                  <a16:creationId xmlns:a16="http://schemas.microsoft.com/office/drawing/2014/main" id="{4C9DF821-8C9A-4027-8DE2-92C6D464F14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3534979" y="5720859"/>
              <a:ext cx="781812" cy="339471"/>
            </a:xfrm>
            <a:prstGeom prst="rect">
              <a:avLst/>
            </a:prstGeom>
          </p:spPr>
        </p:pic>
      </p:grpSp>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45" name="car">
            <a:extLst>
              <a:ext uri="{FF2B5EF4-FFF2-40B4-BE49-F238E27FC236}">
                <a16:creationId xmlns:a16="http://schemas.microsoft.com/office/drawing/2014/main" id="{6A6457DE-46B4-426F-A060-FE863FCB127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8782853" y="5115700"/>
            <a:ext cx="750951" cy="318897"/>
          </a:xfrm>
          <a:prstGeom prst="rect">
            <a:avLst/>
          </a:prstGeom>
        </p:spPr>
      </p:pic>
      <p:pic>
        <p:nvPicPr>
          <p:cNvPr id="47" name="car">
            <a:extLst>
              <a:ext uri="{FF2B5EF4-FFF2-40B4-BE49-F238E27FC236}">
                <a16:creationId xmlns:a16="http://schemas.microsoft.com/office/drawing/2014/main" id="{7614D6A0-C1B7-4C07-8B55-490A7736D82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11157372" y="5461733"/>
            <a:ext cx="750951" cy="349758"/>
          </a:xfrm>
          <a:prstGeom prst="rect">
            <a:avLst/>
          </a:prstGeom>
        </p:spPr>
      </p:pic>
      <p:pic>
        <p:nvPicPr>
          <p:cNvPr id="107" name="Screen request block" descr="A screenshot of a cell phone&#10;&#10;Description automatically generated">
            <a:extLst>
              <a:ext uri="{FF2B5EF4-FFF2-40B4-BE49-F238E27FC236}">
                <a16:creationId xmlns:a16="http://schemas.microsoft.com/office/drawing/2014/main" id="{5B3C62AE-B1E4-48EB-A8FB-9A48498014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50501" y="3593798"/>
            <a:ext cx="1666494" cy="1820799"/>
          </a:xfrm>
          <a:prstGeom prst="rect">
            <a:avLst/>
          </a:prstGeom>
        </p:spPr>
      </p:pic>
      <p:grpSp>
        <p:nvGrpSpPr>
          <p:cNvPr id="99" name="Group 98">
            <a:extLst>
              <a:ext uri="{FF2B5EF4-FFF2-40B4-BE49-F238E27FC236}">
                <a16:creationId xmlns:a16="http://schemas.microsoft.com/office/drawing/2014/main" id="{D4A95B84-384A-4206-867F-4BDF3F05D00F}"/>
              </a:ext>
            </a:extLst>
          </p:cNvPr>
          <p:cNvGrpSpPr/>
          <p:nvPr/>
        </p:nvGrpSpPr>
        <p:grpSpPr>
          <a:xfrm>
            <a:off x="1238096" y="4983087"/>
            <a:ext cx="1090422" cy="622271"/>
            <a:chOff x="-2397864" y="108932"/>
            <a:chExt cx="1090422" cy="622271"/>
          </a:xfrm>
        </p:grpSpPr>
        <p:pic>
          <p:nvPicPr>
            <p:cNvPr id="103" name="Move to position" descr="A close up of a logo&#10;&#10;Description automatically generated">
              <a:extLst>
                <a:ext uri="{FF2B5EF4-FFF2-40B4-BE49-F238E27FC236}">
                  <a16:creationId xmlns:a16="http://schemas.microsoft.com/office/drawing/2014/main" id="{7B72712A-B436-4D96-A96B-10069D0437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7864" y="108932"/>
              <a:ext cx="1090422" cy="174879"/>
            </a:xfrm>
            <a:prstGeom prst="rect">
              <a:avLst/>
            </a:prstGeom>
          </p:spPr>
        </p:pic>
        <p:pic>
          <p:nvPicPr>
            <p:cNvPr id="104" name="Line" descr="A close up of a logo&#10;&#10;Description automatically generated">
              <a:extLst>
                <a:ext uri="{FF2B5EF4-FFF2-40B4-BE49-F238E27FC236}">
                  <a16:creationId xmlns:a16="http://schemas.microsoft.com/office/drawing/2014/main" id="{3C7925E7-6E0B-48B5-8D71-FDC00BCD26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34949" y="391732"/>
              <a:ext cx="627507" cy="339471"/>
            </a:xfrm>
            <a:prstGeom prst="rect">
              <a:avLst/>
            </a:prstGeom>
          </p:spPr>
        </p:pic>
      </p:grpSp>
      <p:pic>
        <p:nvPicPr>
          <p:cNvPr id="105" name="car">
            <a:extLst>
              <a:ext uri="{FF2B5EF4-FFF2-40B4-BE49-F238E27FC236}">
                <a16:creationId xmlns:a16="http://schemas.microsoft.com/office/drawing/2014/main" id="{45304AE1-D789-426F-A7A2-33AC96A053C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981369" y="5470661"/>
            <a:ext cx="750951" cy="308610"/>
          </a:xfrm>
          <a:prstGeom prst="rect">
            <a:avLst/>
          </a:prstGeom>
        </p:spPr>
      </p:pic>
      <p:pic>
        <p:nvPicPr>
          <p:cNvPr id="65" name="Callout" descr="A close up of a logo&#10;&#10;Description automatically generated">
            <a:extLst>
              <a:ext uri="{FF2B5EF4-FFF2-40B4-BE49-F238E27FC236}">
                <a16:creationId xmlns:a16="http://schemas.microsoft.com/office/drawing/2014/main" id="{E1CDBB65-BF01-4B06-8127-2421222776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05144" y="4968938"/>
            <a:ext cx="565785" cy="596646"/>
          </a:xfrm>
          <a:prstGeom prst="rect">
            <a:avLst/>
          </a:prstGeom>
        </p:spPr>
      </p:pic>
      <p:pic>
        <p:nvPicPr>
          <p:cNvPr id="66" name="Screen request block" descr="A screenshot of a cell phone&#10;&#10;Description automatically generated">
            <a:extLst>
              <a:ext uri="{FF2B5EF4-FFF2-40B4-BE49-F238E27FC236}">
                <a16:creationId xmlns:a16="http://schemas.microsoft.com/office/drawing/2014/main" id="{A27C2C07-EE05-4A41-B48D-CBF9E2E07A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28645" y="3593441"/>
            <a:ext cx="1666494" cy="1820799"/>
          </a:xfrm>
          <a:prstGeom prst="rect">
            <a:avLst/>
          </a:prstGeom>
        </p:spPr>
      </p:pic>
      <p:pic>
        <p:nvPicPr>
          <p:cNvPr id="67" name="Glow">
            <a:extLst>
              <a:ext uri="{FF2B5EF4-FFF2-40B4-BE49-F238E27FC236}">
                <a16:creationId xmlns:a16="http://schemas.microsoft.com/office/drawing/2014/main" id="{0ACEEA5B-C169-4CC4-A51E-47DF7B3F947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61195" y="3746189"/>
            <a:ext cx="1357884" cy="1234440"/>
          </a:xfrm>
          <a:prstGeom prst="rect">
            <a:avLst/>
          </a:prstGeom>
        </p:spPr>
      </p:pic>
      <p:pic>
        <p:nvPicPr>
          <p:cNvPr id="68" name="On grey">
            <a:extLst>
              <a:ext uri="{FF2B5EF4-FFF2-40B4-BE49-F238E27FC236}">
                <a16:creationId xmlns:a16="http://schemas.microsoft.com/office/drawing/2014/main" id="{DF1034DB-C95C-486C-A306-081EF101C42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82539" y="4203028"/>
            <a:ext cx="277749" cy="267462"/>
          </a:xfrm>
          <a:prstGeom prst="rect">
            <a:avLst/>
          </a:prstGeom>
        </p:spPr>
      </p:pic>
      <p:pic>
        <p:nvPicPr>
          <p:cNvPr id="69" name="On orange">
            <a:extLst>
              <a:ext uri="{FF2B5EF4-FFF2-40B4-BE49-F238E27FC236}">
                <a16:creationId xmlns:a16="http://schemas.microsoft.com/office/drawing/2014/main" id="{614D6CA9-F197-49F7-B25E-535A98A0F78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82539" y="4197885"/>
            <a:ext cx="277749" cy="277749"/>
          </a:xfrm>
          <a:prstGeom prst="rect">
            <a:avLst/>
          </a:prstGeom>
        </p:spPr>
      </p:pic>
      <p:pic>
        <p:nvPicPr>
          <p:cNvPr id="70" name="Emphasise">
            <a:extLst>
              <a:ext uri="{FF2B5EF4-FFF2-40B4-BE49-F238E27FC236}">
                <a16:creationId xmlns:a16="http://schemas.microsoft.com/office/drawing/2014/main" id="{C93E0DF7-16EC-419C-80F6-8706ED89FB2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77835" y="4088229"/>
            <a:ext cx="483489" cy="483489"/>
          </a:xfrm>
          <a:prstGeom prst="rect">
            <a:avLst/>
          </a:prstGeom>
        </p:spPr>
      </p:pic>
      <p:pic>
        <p:nvPicPr>
          <p:cNvPr id="108" name="Glow">
            <a:extLst>
              <a:ext uri="{FF2B5EF4-FFF2-40B4-BE49-F238E27FC236}">
                <a16:creationId xmlns:a16="http://schemas.microsoft.com/office/drawing/2014/main" id="{C584DC36-771E-4074-B2D1-B2F4C57EEEC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83051" y="3746546"/>
            <a:ext cx="1357884" cy="1234440"/>
          </a:xfrm>
          <a:prstGeom prst="rect">
            <a:avLst/>
          </a:prstGeom>
        </p:spPr>
      </p:pic>
      <p:pic>
        <p:nvPicPr>
          <p:cNvPr id="109" name="On grey">
            <a:extLst>
              <a:ext uri="{FF2B5EF4-FFF2-40B4-BE49-F238E27FC236}">
                <a16:creationId xmlns:a16="http://schemas.microsoft.com/office/drawing/2014/main" id="{93B9E1A4-938C-44B0-84BA-CA734E7CEF6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94465" y="4207864"/>
            <a:ext cx="277749" cy="267462"/>
          </a:xfrm>
          <a:prstGeom prst="rect">
            <a:avLst/>
          </a:prstGeom>
        </p:spPr>
      </p:pic>
      <p:pic>
        <p:nvPicPr>
          <p:cNvPr id="111" name="On orange">
            <a:extLst>
              <a:ext uri="{FF2B5EF4-FFF2-40B4-BE49-F238E27FC236}">
                <a16:creationId xmlns:a16="http://schemas.microsoft.com/office/drawing/2014/main" id="{CBDEAFA8-6AA4-43E0-8642-2FE95FACC69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91606" y="4202486"/>
            <a:ext cx="277749" cy="277749"/>
          </a:xfrm>
          <a:prstGeom prst="rect">
            <a:avLst/>
          </a:prstGeom>
        </p:spPr>
      </p:pic>
      <p:pic>
        <p:nvPicPr>
          <p:cNvPr id="112" name="Hand" descr="A close up of a logo&#10;&#10;Description automatically generated">
            <a:extLst>
              <a:ext uri="{FF2B5EF4-FFF2-40B4-BE49-F238E27FC236}">
                <a16:creationId xmlns:a16="http://schemas.microsoft.com/office/drawing/2014/main" id="{37213443-2D56-431B-BD4E-7A3C20FEDB9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191106" y="4882167"/>
            <a:ext cx="411480" cy="586359"/>
          </a:xfrm>
          <a:prstGeom prst="rect">
            <a:avLst/>
          </a:prstGeom>
        </p:spPr>
      </p:pic>
      <p:grpSp>
        <p:nvGrpSpPr>
          <p:cNvPr id="128" name="Group 127" hidden="1">
            <a:extLst>
              <a:ext uri="{FF2B5EF4-FFF2-40B4-BE49-F238E27FC236}">
                <a16:creationId xmlns:a16="http://schemas.microsoft.com/office/drawing/2014/main" id="{9485A00F-819F-4902-B47D-1BFE46EF39A6}"/>
              </a:ext>
            </a:extLst>
          </p:cNvPr>
          <p:cNvGrpSpPr/>
          <p:nvPr/>
        </p:nvGrpSpPr>
        <p:grpSpPr>
          <a:xfrm>
            <a:off x="7382722" y="5713327"/>
            <a:ext cx="2561021" cy="466564"/>
            <a:chOff x="3534979" y="5720859"/>
            <a:chExt cx="2561021" cy="466564"/>
          </a:xfrm>
        </p:grpSpPr>
        <p:pic>
          <p:nvPicPr>
            <p:cNvPr id="129" name="car">
              <a:extLst>
                <a:ext uri="{FF2B5EF4-FFF2-40B4-BE49-F238E27FC236}">
                  <a16:creationId xmlns:a16="http://schemas.microsoft.com/office/drawing/2014/main" id="{0124D9D3-15CA-4F76-9955-1ED0196F0DA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5345049" y="5858239"/>
              <a:ext cx="750951" cy="329184"/>
            </a:xfrm>
            <a:prstGeom prst="rect">
              <a:avLst/>
            </a:prstGeom>
          </p:spPr>
        </p:pic>
        <p:pic>
          <p:nvPicPr>
            <p:cNvPr id="130" name="car">
              <a:extLst>
                <a:ext uri="{FF2B5EF4-FFF2-40B4-BE49-F238E27FC236}">
                  <a16:creationId xmlns:a16="http://schemas.microsoft.com/office/drawing/2014/main" id="{7C3C56DA-E3DF-4B4E-BFA4-B65287F16C4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3534979" y="5720859"/>
              <a:ext cx="781812" cy="339471"/>
            </a:xfrm>
            <a:prstGeom prst="rect">
              <a:avLst/>
            </a:prstGeom>
          </p:spPr>
        </p:pic>
      </p:grpSp>
    </p:spTree>
    <p:extLst>
      <p:ext uri="{BB962C8B-B14F-4D97-AF65-F5344CB8AC3E}">
        <p14:creationId xmlns:p14="http://schemas.microsoft.com/office/powerpoint/2010/main" val="356995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58333E-6 4.44444E-6 L 0.11796 0.00023 " pathEditMode="relative" rAng="0" ptsTypes="AA">
                                      <p:cBhvr>
                                        <p:cTn id="6" dur="700" fill="hold"/>
                                        <p:tgtEl>
                                          <p:spTgt spid="120"/>
                                        </p:tgtEl>
                                        <p:attrNameLst>
                                          <p:attrName>ppt_x</p:attrName>
                                          <p:attrName>ppt_y</p:attrName>
                                        </p:attrNameLst>
                                      </p:cBhvr>
                                      <p:rCtr x="5898" y="0"/>
                                    </p:animMotion>
                                  </p:childTnLst>
                                </p:cTn>
                              </p:par>
                              <p:par>
                                <p:cTn id="7" presetID="42" presetClass="path" presetSubtype="0" accel="50000" decel="50000" fill="hold" nodeType="withEffect">
                                  <p:stCondLst>
                                    <p:cond delay="0"/>
                                  </p:stCondLst>
                                  <p:childTnLst>
                                    <p:animMotion origin="layout" path="M 4.375E-6 -2.22222E-6 L 0.12851 -0.00046 " pathEditMode="relative" rAng="0" ptsTypes="AA">
                                      <p:cBhvr>
                                        <p:cTn id="8" dur="700" fill="hold"/>
                                        <p:tgtEl>
                                          <p:spTgt spid="78"/>
                                        </p:tgtEl>
                                        <p:attrNameLst>
                                          <p:attrName>ppt_x</p:attrName>
                                          <p:attrName>ppt_y</p:attrName>
                                        </p:attrNameLst>
                                      </p:cBhvr>
                                      <p:rCtr x="6419" y="-23"/>
                                    </p:animMotion>
                                  </p:childTnLst>
                                </p:cTn>
                              </p:par>
                              <p:par>
                                <p:cTn id="9" presetID="42" presetClass="path" presetSubtype="0" accel="50000" decel="50000" fill="hold" nodeType="withEffect">
                                  <p:stCondLst>
                                    <p:cond delay="0"/>
                                  </p:stCondLst>
                                  <p:childTnLst>
                                    <p:animMotion origin="layout" path="M -2.29167E-6 3.7037E-7 L 0.13373 0.00046 " pathEditMode="relative" rAng="0" ptsTypes="AA">
                                      <p:cBhvr>
                                        <p:cTn id="10" dur="700" fill="hold"/>
                                        <p:tgtEl>
                                          <p:spTgt spid="74"/>
                                        </p:tgtEl>
                                        <p:attrNameLst>
                                          <p:attrName>ppt_x</p:attrName>
                                          <p:attrName>ppt_y</p:attrName>
                                        </p:attrNameLst>
                                      </p:cBhvr>
                                      <p:rCtr x="6680" y="23"/>
                                    </p:animMotion>
                                  </p:childTnLst>
                                </p:cTn>
                              </p:par>
                              <p:par>
                                <p:cTn id="11" presetID="42" presetClass="path" presetSubtype="0" accel="50000" decel="50000" fill="hold" nodeType="withEffect">
                                  <p:stCondLst>
                                    <p:cond delay="0"/>
                                  </p:stCondLst>
                                  <p:childTnLst>
                                    <p:animMotion origin="layout" path="M -1.875E-6 2.96296E-6 L 0.31511 -0.00116 " pathEditMode="relative" rAng="0" ptsTypes="AA">
                                      <p:cBhvr>
                                        <p:cTn id="12" dur="700" fill="hold"/>
                                        <p:tgtEl>
                                          <p:spTgt spid="6"/>
                                        </p:tgtEl>
                                        <p:attrNameLst>
                                          <p:attrName>ppt_x</p:attrName>
                                          <p:attrName>ppt_y</p:attrName>
                                        </p:attrNameLst>
                                      </p:cBhvr>
                                      <p:rCtr x="15755" y="-69"/>
                                    </p:animMotion>
                                  </p:childTnLst>
                                </p:cTn>
                              </p:par>
                              <p:par>
                                <p:cTn id="13" presetID="42" presetClass="path" presetSubtype="0" accel="50000" decel="50000" fill="hold" nodeType="withEffect">
                                  <p:stCondLst>
                                    <p:cond delay="0"/>
                                  </p:stCondLst>
                                  <p:childTnLst>
                                    <p:animMotion origin="layout" path="M 3.33333E-6 1.11111E-6 L 0.07604 0.00023 " pathEditMode="relative" rAng="0" ptsTypes="AA">
                                      <p:cBhvr>
                                        <p:cTn id="14" dur="600" fill="hold"/>
                                        <p:tgtEl>
                                          <p:spTgt spid="105"/>
                                        </p:tgtEl>
                                        <p:attrNameLst>
                                          <p:attrName>ppt_x</p:attrName>
                                          <p:attrName>ppt_y</p:attrName>
                                        </p:attrNameLst>
                                      </p:cBhvr>
                                      <p:rCtr x="3802" y="0"/>
                                    </p:animMotion>
                                  </p:childTnLst>
                                </p:cTn>
                              </p:par>
                              <p:par>
                                <p:cTn id="15" presetID="42" presetClass="path" presetSubtype="0" accel="50000" decel="50000" fill="hold" nodeType="withEffect">
                                  <p:stCondLst>
                                    <p:cond delay="0"/>
                                  </p:stCondLst>
                                  <p:childTnLst>
                                    <p:animMotion origin="layout" path="M 4.58333E-6 1.85185E-6 L 0.05338 -0.00023 " pathEditMode="relative" rAng="0" ptsTypes="AA">
                                      <p:cBhvr>
                                        <p:cTn id="16" dur="750" fill="hold"/>
                                        <p:tgtEl>
                                          <p:spTgt spid="8"/>
                                        </p:tgtEl>
                                        <p:attrNameLst>
                                          <p:attrName>ppt_x</p:attrName>
                                          <p:attrName>ppt_y</p:attrName>
                                        </p:attrNameLst>
                                      </p:cBhvr>
                                      <p:rCtr x="2669" y="-23"/>
                                    </p:animMotion>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down)">
                                      <p:cBhvr>
                                        <p:cTn id="20" dur="250"/>
                                        <p:tgtEl>
                                          <p:spTgt spid="65"/>
                                        </p:tgtEl>
                                      </p:cBhvr>
                                    </p:animEffect>
                                  </p:childTnLst>
                                </p:cTn>
                              </p:par>
                              <p:par>
                                <p:cTn id="21" presetID="22" presetClass="entr" presetSubtype="4"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wipe(down)">
                                      <p:cBhvr>
                                        <p:cTn id="23" dur="250"/>
                                        <p:tgtEl>
                                          <p:spTgt spid="7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xit" presetSubtype="0" fill="hold" nodeType="withEffect">
                                  <p:stCondLst>
                                    <p:cond delay="0"/>
                                  </p:stCondLst>
                                  <p:childTnLst>
                                    <p:animEffect transition="out" filter="fade">
                                      <p:cBhvr>
                                        <p:cTn id="29" dur="500"/>
                                        <p:tgtEl>
                                          <p:spTgt spid="99"/>
                                        </p:tgtEl>
                                      </p:cBhvr>
                                    </p:animEffect>
                                    <p:set>
                                      <p:cBhvr>
                                        <p:cTn id="30" dur="1" fill="hold">
                                          <p:stCondLst>
                                            <p:cond delay="499"/>
                                          </p:stCondLst>
                                        </p:cTn>
                                        <p:tgtEl>
                                          <p:spTgt spid="99"/>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500"/>
                                        <p:tgtEl>
                                          <p:spTgt spid="107"/>
                                        </p:tgtEl>
                                      </p:cBhvr>
                                    </p:animEffect>
                                  </p:childTnLst>
                                </p:cTn>
                              </p:par>
                              <p:par>
                                <p:cTn id="37" presetID="10" presetClass="entr" presetSubtype="0" fill="hold" nodeType="withEffect">
                                  <p:stCondLst>
                                    <p:cond delay="0"/>
                                  </p:stCondLst>
                                  <p:childTnLst>
                                    <p:set>
                                      <p:cBhvr>
                                        <p:cTn id="38" dur="1" fill="hold">
                                          <p:stCondLst>
                                            <p:cond delay="0"/>
                                          </p:stCondLst>
                                        </p:cTn>
                                        <p:tgtEl>
                                          <p:spTgt spid="109"/>
                                        </p:tgtEl>
                                        <p:attrNameLst>
                                          <p:attrName>style.visibility</p:attrName>
                                        </p:attrNameLst>
                                      </p:cBhvr>
                                      <p:to>
                                        <p:strVal val="visible"/>
                                      </p:to>
                                    </p:set>
                                    <p:animEffect transition="in" filter="fade">
                                      <p:cBhvr>
                                        <p:cTn id="39" dur="500"/>
                                        <p:tgtEl>
                                          <p:spTgt spid="109"/>
                                        </p:tgtEl>
                                      </p:cBhvr>
                                    </p:animEffect>
                                  </p:childTnLst>
                                </p:cTn>
                              </p:par>
                              <p:par>
                                <p:cTn id="40" presetID="10" presetClass="entr" presetSubtype="0" fill="hold"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par>
                                <p:cTn id="43" presetID="23" presetClass="entr" presetSubtype="16" fill="hold" nodeType="withEffect">
                                  <p:stCondLst>
                                    <p:cond delay="0"/>
                                  </p:stCondLst>
                                  <p:childTnLst>
                                    <p:set>
                                      <p:cBhvr>
                                        <p:cTn id="44" dur="1" fill="hold">
                                          <p:stCondLst>
                                            <p:cond delay="0"/>
                                          </p:stCondLst>
                                        </p:cTn>
                                        <p:tgtEl>
                                          <p:spTgt spid="112"/>
                                        </p:tgtEl>
                                        <p:attrNameLst>
                                          <p:attrName>style.visibility</p:attrName>
                                        </p:attrNameLst>
                                      </p:cBhvr>
                                      <p:to>
                                        <p:strVal val="visible"/>
                                      </p:to>
                                    </p:set>
                                    <p:anim calcmode="lin" valueType="num">
                                      <p:cBhvr>
                                        <p:cTn id="45" dur="500" fill="hold"/>
                                        <p:tgtEl>
                                          <p:spTgt spid="112"/>
                                        </p:tgtEl>
                                        <p:attrNameLst>
                                          <p:attrName>ppt_w</p:attrName>
                                        </p:attrNameLst>
                                      </p:cBhvr>
                                      <p:tavLst>
                                        <p:tav tm="0">
                                          <p:val>
                                            <p:fltVal val="0"/>
                                          </p:val>
                                        </p:tav>
                                        <p:tav tm="100000">
                                          <p:val>
                                            <p:strVal val="#ppt_w"/>
                                          </p:val>
                                        </p:tav>
                                      </p:tavLst>
                                    </p:anim>
                                    <p:anim calcmode="lin" valueType="num">
                                      <p:cBhvr>
                                        <p:cTn id="46" dur="500" fill="hold"/>
                                        <p:tgtEl>
                                          <p:spTgt spid="112"/>
                                        </p:tgtEl>
                                        <p:attrNameLst>
                                          <p:attrName>ppt_h</p:attrName>
                                        </p:attrNameLst>
                                      </p:cBhvr>
                                      <p:tavLst>
                                        <p:tav tm="0">
                                          <p:val>
                                            <p:fltVal val="0"/>
                                          </p:val>
                                        </p:tav>
                                        <p:tav tm="100000">
                                          <p:val>
                                            <p:strVal val="#ppt_h"/>
                                          </p:val>
                                        </p:tav>
                                      </p:tavLst>
                                    </p:anim>
                                  </p:childTnLst>
                                </p:cTn>
                              </p:par>
                              <p:par>
                                <p:cTn id="47" presetID="42" presetClass="path" presetSubtype="0" fill="hold" nodeType="withEffect">
                                  <p:stCondLst>
                                    <p:cond delay="0"/>
                                  </p:stCondLst>
                                  <p:childTnLst>
                                    <p:animMotion origin="layout" path="M -6.25E-7 3.7037E-7 L -6.25E-7 -0.09491 " pathEditMode="relative" rAng="0" ptsTypes="AA">
                                      <p:cBhvr>
                                        <p:cTn id="48" dur="500" fill="hold"/>
                                        <p:tgtEl>
                                          <p:spTgt spid="112"/>
                                        </p:tgtEl>
                                        <p:attrNameLst>
                                          <p:attrName>ppt_x</p:attrName>
                                          <p:attrName>ppt_y</p:attrName>
                                        </p:attrNameLst>
                                      </p:cBhvr>
                                      <p:rCtr x="0" y="-4745"/>
                                    </p:animMotion>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250"/>
                                        <p:tgtEl>
                                          <p:spTgt spid="112"/>
                                        </p:tgtEl>
                                      </p:cBhvr>
                                    </p:animEffect>
                                    <p:set>
                                      <p:cBhvr>
                                        <p:cTn id="52" dur="1" fill="hold">
                                          <p:stCondLst>
                                            <p:cond delay="249"/>
                                          </p:stCondLst>
                                        </p:cTn>
                                        <p:tgtEl>
                                          <p:spTgt spid="112"/>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6" presetClass="entr" presetSubtype="32" fill="hold" nodeType="withEffect">
                                  <p:stCondLst>
                                    <p:cond delay="250"/>
                                  </p:stCondLst>
                                  <p:childTnLst>
                                    <p:set>
                                      <p:cBhvr>
                                        <p:cTn id="57" dur="1" fill="hold">
                                          <p:stCondLst>
                                            <p:cond delay="0"/>
                                          </p:stCondLst>
                                        </p:cTn>
                                        <p:tgtEl>
                                          <p:spTgt spid="67"/>
                                        </p:tgtEl>
                                        <p:attrNameLst>
                                          <p:attrName>style.visibility</p:attrName>
                                        </p:attrNameLst>
                                      </p:cBhvr>
                                      <p:to>
                                        <p:strVal val="visible"/>
                                      </p:to>
                                    </p:set>
                                    <p:animEffect transition="in" filter="circle(out)">
                                      <p:cBhvr>
                                        <p:cTn id="58" dur="250"/>
                                        <p:tgtEl>
                                          <p:spTgt spid="67"/>
                                        </p:tgtEl>
                                      </p:cBhvr>
                                    </p:animEffect>
                                  </p:childTnLst>
                                </p:cTn>
                              </p:par>
                              <p:par>
                                <p:cTn id="59" presetID="9" presetClass="emph" presetSubtype="0" nodeType="withEffect">
                                  <p:stCondLst>
                                    <p:cond delay="250"/>
                                  </p:stCondLst>
                                  <p:childTnLst>
                                    <p:set>
                                      <p:cBhvr>
                                        <p:cTn id="60" dur="indefinite"/>
                                        <p:tgtEl>
                                          <p:spTgt spid="67"/>
                                        </p:tgtEl>
                                        <p:attrNameLst>
                                          <p:attrName>style.opacity</p:attrName>
                                        </p:attrNameLst>
                                      </p:cBhvr>
                                      <p:to>
                                        <p:strVal val="0.25"/>
                                      </p:to>
                                    </p:set>
                                    <p:animEffect filter="image" prLst="opacity: 0.25">
                                      <p:cBhvr rctx="IE">
                                        <p:cTn id="61" dur="indefinite"/>
                                        <p:tgtEl>
                                          <p:spTgt spid="67"/>
                                        </p:tgtEl>
                                      </p:cBhvr>
                                    </p:animEffect>
                                  </p:childTnLst>
                                </p:cTn>
                              </p:par>
                              <p:par>
                                <p:cTn id="62" presetID="53" presetClass="entr" presetSubtype="16" fill="hold" nodeType="withEffect">
                                  <p:stCondLst>
                                    <p:cond delay="250"/>
                                  </p:stCondLst>
                                  <p:childTnLst>
                                    <p:set>
                                      <p:cBhvr>
                                        <p:cTn id="63" dur="1" fill="hold">
                                          <p:stCondLst>
                                            <p:cond delay="0"/>
                                          </p:stCondLst>
                                        </p:cTn>
                                        <p:tgtEl>
                                          <p:spTgt spid="70"/>
                                        </p:tgtEl>
                                        <p:attrNameLst>
                                          <p:attrName>style.visibility</p:attrName>
                                        </p:attrNameLst>
                                      </p:cBhvr>
                                      <p:to>
                                        <p:strVal val="visible"/>
                                      </p:to>
                                    </p:set>
                                    <p:anim calcmode="lin" valueType="num">
                                      <p:cBhvr>
                                        <p:cTn id="64" dur="500" fill="hold"/>
                                        <p:tgtEl>
                                          <p:spTgt spid="70"/>
                                        </p:tgtEl>
                                        <p:attrNameLst>
                                          <p:attrName>ppt_w</p:attrName>
                                        </p:attrNameLst>
                                      </p:cBhvr>
                                      <p:tavLst>
                                        <p:tav tm="0">
                                          <p:val>
                                            <p:fltVal val="0"/>
                                          </p:val>
                                        </p:tav>
                                        <p:tav tm="100000">
                                          <p:val>
                                            <p:strVal val="#ppt_w"/>
                                          </p:val>
                                        </p:tav>
                                      </p:tavLst>
                                    </p:anim>
                                    <p:anim calcmode="lin" valueType="num">
                                      <p:cBhvr>
                                        <p:cTn id="65" dur="500" fill="hold"/>
                                        <p:tgtEl>
                                          <p:spTgt spid="70"/>
                                        </p:tgtEl>
                                        <p:attrNameLst>
                                          <p:attrName>ppt_h</p:attrName>
                                        </p:attrNameLst>
                                      </p:cBhvr>
                                      <p:tavLst>
                                        <p:tav tm="0">
                                          <p:val>
                                            <p:fltVal val="0"/>
                                          </p:val>
                                        </p:tav>
                                        <p:tav tm="100000">
                                          <p:val>
                                            <p:strVal val="#ppt_h"/>
                                          </p:val>
                                        </p:tav>
                                      </p:tavLst>
                                    </p:anim>
                                    <p:animEffect transition="in" filter="fade">
                                      <p:cBhvr>
                                        <p:cTn id="66" dur="500"/>
                                        <p:tgtEl>
                                          <p:spTgt spid="70"/>
                                        </p:tgtEl>
                                      </p:cBhvr>
                                    </p:animEffect>
                                  </p:childTnLst>
                                </p:cTn>
                              </p:par>
                              <p:par>
                                <p:cTn id="67" presetID="10" presetClass="entr" presetSubtype="0" fill="hold" nodeType="with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fade">
                                      <p:cBhvr>
                                        <p:cTn id="69" dur="500"/>
                                        <p:tgtEl>
                                          <p:spTgt spid="111"/>
                                        </p:tgtEl>
                                      </p:cBhvr>
                                    </p:animEffect>
                                  </p:childTnLst>
                                </p:cTn>
                              </p:par>
                              <p:par>
                                <p:cTn id="70" presetID="6" presetClass="entr" presetSubtype="32" fill="hold" nodeType="withEffect">
                                  <p:stCondLst>
                                    <p:cond delay="250"/>
                                  </p:stCondLst>
                                  <p:childTnLst>
                                    <p:set>
                                      <p:cBhvr>
                                        <p:cTn id="71" dur="1" fill="hold">
                                          <p:stCondLst>
                                            <p:cond delay="0"/>
                                          </p:stCondLst>
                                        </p:cTn>
                                        <p:tgtEl>
                                          <p:spTgt spid="108"/>
                                        </p:tgtEl>
                                        <p:attrNameLst>
                                          <p:attrName>style.visibility</p:attrName>
                                        </p:attrNameLst>
                                      </p:cBhvr>
                                      <p:to>
                                        <p:strVal val="visible"/>
                                      </p:to>
                                    </p:set>
                                    <p:animEffect transition="in" filter="circle(out)">
                                      <p:cBhvr>
                                        <p:cTn id="72" dur="250"/>
                                        <p:tgtEl>
                                          <p:spTgt spid="108"/>
                                        </p:tgtEl>
                                      </p:cBhvr>
                                    </p:animEffect>
                                  </p:childTnLst>
                                </p:cTn>
                              </p:par>
                              <p:par>
                                <p:cTn id="73" presetID="9" presetClass="emph" presetSubtype="0" nodeType="withEffect">
                                  <p:stCondLst>
                                    <p:cond delay="250"/>
                                  </p:stCondLst>
                                  <p:childTnLst>
                                    <p:set>
                                      <p:cBhvr>
                                        <p:cTn id="74" dur="indefinite"/>
                                        <p:tgtEl>
                                          <p:spTgt spid="108"/>
                                        </p:tgtEl>
                                        <p:attrNameLst>
                                          <p:attrName>style.opacity</p:attrName>
                                        </p:attrNameLst>
                                      </p:cBhvr>
                                      <p:to>
                                        <p:strVal val="0.25"/>
                                      </p:to>
                                    </p:set>
                                    <p:animEffect filter="image" prLst="opacity: 0.25">
                                      <p:cBhvr rctx="IE">
                                        <p:cTn id="75" dur="indefinite"/>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Isosceles Triangle 57">
            <a:extLst>
              <a:ext uri="{FF2B5EF4-FFF2-40B4-BE49-F238E27FC236}">
                <a16:creationId xmlns:a16="http://schemas.microsoft.com/office/drawing/2014/main" id="{00D12D27-1920-4E57-BD53-06B8706DF927}"/>
              </a:ext>
            </a:extLst>
          </p:cNvPr>
          <p:cNvSpPr/>
          <p:nvPr/>
        </p:nvSpPr>
        <p:spPr>
          <a:xfrm>
            <a:off x="3423184"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91" name="geozone" descr="A picture containing screenshot&#10;&#10;Description automatically generated">
            <a:extLst>
              <a:ext uri="{FF2B5EF4-FFF2-40B4-BE49-F238E27FC236}">
                <a16:creationId xmlns:a16="http://schemas.microsoft.com/office/drawing/2014/main" id="{E2868FF7-DB47-46D1-9BDE-4C1ECE7D4960}"/>
              </a:ext>
            </a:extLst>
          </p:cNvPr>
          <p:cNvPicPr>
            <a:picLocks noChangeAspect="1"/>
          </p:cNvPicPr>
          <p:nvPr/>
        </p:nvPicPr>
        <p:blipFill rotWithShape="1">
          <a:blip r:embed="rId3">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pic>
        <p:nvPicPr>
          <p:cNvPr id="73" name="End of geozone" descr="A close up of a logo&#10;&#10;Description automatically generated">
            <a:extLst>
              <a:ext uri="{FF2B5EF4-FFF2-40B4-BE49-F238E27FC236}">
                <a16:creationId xmlns:a16="http://schemas.microsoft.com/office/drawing/2014/main" id="{8B0B88F9-2E24-4053-905C-DB6FB81BC191}"/>
              </a:ext>
            </a:extLst>
          </p:cNvPr>
          <p:cNvPicPr>
            <a:picLocks noChangeAspect="1"/>
          </p:cNvPicPr>
          <p:nvPr/>
        </p:nvPicPr>
        <p:blipFill rotWithShape="1">
          <a:blip r:embed="rId4">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74" name="End of geozone" descr="A close up of a logo&#10;&#10;Description automatically generated">
            <a:extLst>
              <a:ext uri="{FF2B5EF4-FFF2-40B4-BE49-F238E27FC236}">
                <a16:creationId xmlns:a16="http://schemas.microsoft.com/office/drawing/2014/main" id="{71DFA9BF-C364-45A6-A1DC-E9CB1C451C31}"/>
              </a:ext>
            </a:extLst>
          </p:cNvPr>
          <p:cNvPicPr>
            <a:picLocks noChangeAspect="1"/>
          </p:cNvPicPr>
          <p:nvPr/>
        </p:nvPicPr>
        <p:blipFill rotWithShape="1">
          <a:blip r:embed="rId4">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72" name="geozone" descr="A picture containing screenshot&#10;&#10;Description automatically generated">
            <a:extLst>
              <a:ext uri="{FF2B5EF4-FFF2-40B4-BE49-F238E27FC236}">
                <a16:creationId xmlns:a16="http://schemas.microsoft.com/office/drawing/2014/main" id="{F9A1D987-28E9-4852-B574-12DBC0A3BE51}"/>
              </a:ext>
            </a:extLst>
          </p:cNvPr>
          <p:cNvPicPr>
            <a:picLocks noChangeAspect="1"/>
          </p:cNvPicPr>
          <p:nvPr/>
        </p:nvPicPr>
        <p:blipFill rotWithShape="1">
          <a:blip r:embed="rId3">
            <a:extLst>
              <a:ext uri="{28A0092B-C50C-407E-A947-70E740481C1C}">
                <a14:useLocalDpi xmlns:a14="http://schemas.microsoft.com/office/drawing/2010/main" val="0"/>
              </a:ext>
            </a:extLst>
          </a:blip>
          <a:srcRect r="62492"/>
          <a:stretch>
            <a:fillRect/>
          </a:stretch>
        </p:blipFill>
        <p:spPr>
          <a:xfrm>
            <a:off x="1474855" y="2291663"/>
            <a:ext cx="4228796" cy="1748790"/>
          </a:xfrm>
          <a:prstGeom prst="rect">
            <a:avLst/>
          </a:prstGeom>
        </p:spPr>
      </p:pic>
      <p:grpSp>
        <p:nvGrpSpPr>
          <p:cNvPr id="77" name="Van">
            <a:extLst>
              <a:ext uri="{FF2B5EF4-FFF2-40B4-BE49-F238E27FC236}">
                <a16:creationId xmlns:a16="http://schemas.microsoft.com/office/drawing/2014/main" id="{F91F23A8-F825-4BD4-8942-48179FA47F6F}"/>
              </a:ext>
            </a:extLst>
          </p:cNvPr>
          <p:cNvGrpSpPr/>
          <p:nvPr/>
        </p:nvGrpSpPr>
        <p:grpSpPr>
          <a:xfrm>
            <a:off x="1984075" y="2728669"/>
            <a:ext cx="1080135" cy="3052227"/>
            <a:chOff x="1558555" y="2729045"/>
            <a:chExt cx="1080135" cy="3052227"/>
          </a:xfrm>
        </p:grpSpPr>
        <p:pic>
          <p:nvPicPr>
            <p:cNvPr id="84" name="Picture 83">
              <a:extLst>
                <a:ext uri="{FF2B5EF4-FFF2-40B4-BE49-F238E27FC236}">
                  <a16:creationId xmlns:a16="http://schemas.microsoft.com/office/drawing/2014/main" id="{F3C8318A-2867-4B23-BE76-D5193CDCB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85" name="Picture 84" descr="A close up of a logo&#10;&#10;Description automatically generated">
              <a:extLst>
                <a:ext uri="{FF2B5EF4-FFF2-40B4-BE49-F238E27FC236}">
                  <a16:creationId xmlns:a16="http://schemas.microsoft.com/office/drawing/2014/main" id="{53BC6356-8819-4A66-8EFA-C36920DD78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grpSp>
        <p:nvGrpSpPr>
          <p:cNvPr id="78" name="van with cones">
            <a:extLst>
              <a:ext uri="{FF2B5EF4-FFF2-40B4-BE49-F238E27FC236}">
                <a16:creationId xmlns:a16="http://schemas.microsoft.com/office/drawing/2014/main" id="{D952A7E5-3AEB-4CC1-83EC-2C6CFF6CCB45}"/>
              </a:ext>
            </a:extLst>
          </p:cNvPr>
          <p:cNvGrpSpPr/>
          <p:nvPr/>
        </p:nvGrpSpPr>
        <p:grpSpPr>
          <a:xfrm>
            <a:off x="5758570" y="2655736"/>
            <a:ext cx="1604772" cy="3138181"/>
            <a:chOff x="10079432" y="2679096"/>
            <a:chExt cx="1604772" cy="3138181"/>
          </a:xfrm>
        </p:grpSpPr>
        <p:pic>
          <p:nvPicPr>
            <p:cNvPr id="81" name="Picture 80">
              <a:extLst>
                <a:ext uri="{FF2B5EF4-FFF2-40B4-BE49-F238E27FC236}">
                  <a16:creationId xmlns:a16="http://schemas.microsoft.com/office/drawing/2014/main" id="{E64E3826-BD41-4A35-9E93-BAC7B7771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83" name="Picture 82" descr="A picture containing object, indoor&#10;&#10;Description automatically generated">
              <a:extLst>
                <a:ext uri="{FF2B5EF4-FFF2-40B4-BE49-F238E27FC236}">
                  <a16:creationId xmlns:a16="http://schemas.microsoft.com/office/drawing/2014/main" id="{417FAA8E-CB0D-4627-A5C7-6F70FF5240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9432" y="5292640"/>
              <a:ext cx="1604772" cy="524637"/>
            </a:xfrm>
            <a:prstGeom prst="rect">
              <a:avLst/>
            </a:prstGeom>
          </p:spPr>
        </p:pic>
      </p:grpSp>
      <p:pic>
        <p:nvPicPr>
          <p:cNvPr id="64" name="Geofence grey">
            <a:extLst>
              <a:ext uri="{FF2B5EF4-FFF2-40B4-BE49-F238E27FC236}">
                <a16:creationId xmlns:a16="http://schemas.microsoft.com/office/drawing/2014/main" id="{50EC766D-E574-4E71-8362-08F328AB823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288022" y="-1228120"/>
            <a:ext cx="8372665" cy="1203110"/>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pic>
        <p:nvPicPr>
          <p:cNvPr id="110" name="Rules machine">
            <a:extLst>
              <a:ext uri="{FF2B5EF4-FFF2-40B4-BE49-F238E27FC236}">
                <a16:creationId xmlns:a16="http://schemas.microsoft.com/office/drawing/2014/main" id="{8DA0FCF4-3BDF-4E39-AD3C-C2AF2D1AA1D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3925885" y="549554"/>
            <a:ext cx="1378458" cy="1378458"/>
          </a:xfrm>
          <a:prstGeom prst="rect">
            <a:avLst/>
          </a:prstGeom>
        </p:spPr>
      </p:pic>
      <p:pic>
        <p:nvPicPr>
          <p:cNvPr id="71" name="Callout" descr="A close up of a logo&#10;&#10;Description automatically generated">
            <a:extLst>
              <a:ext uri="{FF2B5EF4-FFF2-40B4-BE49-F238E27FC236}">
                <a16:creationId xmlns:a16="http://schemas.microsoft.com/office/drawing/2014/main" id="{95784906-A2C2-42A3-9A93-CD8B42836D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54174" y="4902512"/>
            <a:ext cx="555498" cy="606933"/>
          </a:xfrm>
          <a:prstGeom prst="rect">
            <a:avLst/>
          </a:prstGeom>
        </p:spPr>
      </p:pic>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45" name="car">
            <a:extLst>
              <a:ext uri="{FF2B5EF4-FFF2-40B4-BE49-F238E27FC236}">
                <a16:creationId xmlns:a16="http://schemas.microsoft.com/office/drawing/2014/main" id="{6A6457DE-46B4-426F-A060-FE863FCB127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8782853" y="5115700"/>
            <a:ext cx="750951" cy="318897"/>
          </a:xfrm>
          <a:prstGeom prst="rect">
            <a:avLst/>
          </a:prstGeom>
        </p:spPr>
      </p:pic>
      <p:pic>
        <p:nvPicPr>
          <p:cNvPr id="47" name="car">
            <a:extLst>
              <a:ext uri="{FF2B5EF4-FFF2-40B4-BE49-F238E27FC236}">
                <a16:creationId xmlns:a16="http://schemas.microsoft.com/office/drawing/2014/main" id="{7614D6A0-C1B7-4C07-8B55-490A7736D8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1157372" y="5461733"/>
            <a:ext cx="750951" cy="349758"/>
          </a:xfrm>
          <a:prstGeom prst="rect">
            <a:avLst/>
          </a:prstGeom>
        </p:spPr>
      </p:pic>
      <p:pic>
        <p:nvPicPr>
          <p:cNvPr id="105" name="car">
            <a:extLst>
              <a:ext uri="{FF2B5EF4-FFF2-40B4-BE49-F238E27FC236}">
                <a16:creationId xmlns:a16="http://schemas.microsoft.com/office/drawing/2014/main" id="{45304AE1-D789-426F-A7A2-33AC96A053C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8910001" y="5470661"/>
            <a:ext cx="750951" cy="308610"/>
          </a:xfrm>
          <a:prstGeom prst="rect">
            <a:avLst/>
          </a:prstGeom>
        </p:spPr>
      </p:pic>
      <p:pic>
        <p:nvPicPr>
          <p:cNvPr id="65" name="Callout" descr="A close up of a logo&#10;&#10;Description automatically generated">
            <a:extLst>
              <a:ext uri="{FF2B5EF4-FFF2-40B4-BE49-F238E27FC236}">
                <a16:creationId xmlns:a16="http://schemas.microsoft.com/office/drawing/2014/main" id="{E1CDBB65-BF01-4B06-8127-2421222776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05144" y="4968938"/>
            <a:ext cx="565785" cy="596646"/>
          </a:xfrm>
          <a:prstGeom prst="rect">
            <a:avLst/>
          </a:prstGeom>
        </p:spPr>
      </p:pic>
      <p:grpSp>
        <p:nvGrpSpPr>
          <p:cNvPr id="6" name="Group 5">
            <a:extLst>
              <a:ext uri="{FF2B5EF4-FFF2-40B4-BE49-F238E27FC236}">
                <a16:creationId xmlns:a16="http://schemas.microsoft.com/office/drawing/2014/main" id="{37D0AF2C-4BD8-4128-B0F5-03AA41BC16F7}"/>
              </a:ext>
            </a:extLst>
          </p:cNvPr>
          <p:cNvGrpSpPr/>
          <p:nvPr/>
        </p:nvGrpSpPr>
        <p:grpSpPr>
          <a:xfrm>
            <a:off x="2428645" y="3593441"/>
            <a:ext cx="1666494" cy="1820799"/>
            <a:chOff x="2428645" y="3593441"/>
            <a:chExt cx="1666494" cy="1820799"/>
          </a:xfrm>
        </p:grpSpPr>
        <p:pic>
          <p:nvPicPr>
            <p:cNvPr id="66" name="Screen request block" descr="A screenshot of a cell phone&#10;&#10;Description automatically generated">
              <a:extLst>
                <a:ext uri="{FF2B5EF4-FFF2-40B4-BE49-F238E27FC236}">
                  <a16:creationId xmlns:a16="http://schemas.microsoft.com/office/drawing/2014/main" id="{A27C2C07-EE05-4A41-B48D-CBF9E2E07A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28645" y="3593441"/>
              <a:ext cx="1666494" cy="1820799"/>
            </a:xfrm>
            <a:prstGeom prst="rect">
              <a:avLst/>
            </a:prstGeom>
          </p:spPr>
        </p:pic>
        <p:pic>
          <p:nvPicPr>
            <p:cNvPr id="68" name="On grey">
              <a:extLst>
                <a:ext uri="{FF2B5EF4-FFF2-40B4-BE49-F238E27FC236}">
                  <a16:creationId xmlns:a16="http://schemas.microsoft.com/office/drawing/2014/main" id="{DF1034DB-C95C-486C-A306-081EF101C4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82539" y="4203028"/>
              <a:ext cx="277749" cy="267462"/>
            </a:xfrm>
            <a:prstGeom prst="rect">
              <a:avLst/>
            </a:prstGeom>
          </p:spPr>
        </p:pic>
      </p:grpSp>
      <p:grpSp>
        <p:nvGrpSpPr>
          <p:cNvPr id="8" name="Group 7">
            <a:extLst>
              <a:ext uri="{FF2B5EF4-FFF2-40B4-BE49-F238E27FC236}">
                <a16:creationId xmlns:a16="http://schemas.microsoft.com/office/drawing/2014/main" id="{74B1FDEA-2C78-4DD3-A5D7-4533790DE330}"/>
              </a:ext>
            </a:extLst>
          </p:cNvPr>
          <p:cNvGrpSpPr/>
          <p:nvPr/>
        </p:nvGrpSpPr>
        <p:grpSpPr>
          <a:xfrm>
            <a:off x="6749162" y="3596110"/>
            <a:ext cx="1666494" cy="1820799"/>
            <a:chOff x="6749162" y="3596110"/>
            <a:chExt cx="1666494" cy="1820799"/>
          </a:xfrm>
        </p:grpSpPr>
        <p:pic>
          <p:nvPicPr>
            <p:cNvPr id="107" name="Screen request block" descr="A screenshot of a cell phone&#10;&#10;Description automatically generated">
              <a:extLst>
                <a:ext uri="{FF2B5EF4-FFF2-40B4-BE49-F238E27FC236}">
                  <a16:creationId xmlns:a16="http://schemas.microsoft.com/office/drawing/2014/main" id="{5B3C62AE-B1E4-48EB-A8FB-9A48498014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49162" y="3596110"/>
              <a:ext cx="1666494" cy="1820799"/>
            </a:xfrm>
            <a:prstGeom prst="rect">
              <a:avLst/>
            </a:prstGeom>
          </p:spPr>
        </p:pic>
        <p:pic>
          <p:nvPicPr>
            <p:cNvPr id="109" name="On grey">
              <a:extLst>
                <a:ext uri="{FF2B5EF4-FFF2-40B4-BE49-F238E27FC236}">
                  <a16:creationId xmlns:a16="http://schemas.microsoft.com/office/drawing/2014/main" id="{93B9E1A4-938C-44B0-84BA-CA734E7CEF6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03056" y="4205697"/>
              <a:ext cx="277749" cy="267462"/>
            </a:xfrm>
            <a:prstGeom prst="rect">
              <a:avLst/>
            </a:prstGeom>
          </p:spPr>
        </p:pic>
      </p:grpSp>
      <p:pic>
        <p:nvPicPr>
          <p:cNvPr id="67" name="Glow">
            <a:extLst>
              <a:ext uri="{FF2B5EF4-FFF2-40B4-BE49-F238E27FC236}">
                <a16:creationId xmlns:a16="http://schemas.microsoft.com/office/drawing/2014/main" id="{0ACEEA5B-C169-4CC4-A51E-47DF7B3F947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61195" y="3746189"/>
            <a:ext cx="1357884" cy="1234440"/>
          </a:xfrm>
          <a:prstGeom prst="rect">
            <a:avLst/>
          </a:prstGeom>
        </p:spPr>
      </p:pic>
      <p:pic>
        <p:nvPicPr>
          <p:cNvPr id="69" name="On orange">
            <a:extLst>
              <a:ext uri="{FF2B5EF4-FFF2-40B4-BE49-F238E27FC236}">
                <a16:creationId xmlns:a16="http://schemas.microsoft.com/office/drawing/2014/main" id="{614D6CA9-F197-49F7-B25E-535A98A0F7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82539" y="4197885"/>
            <a:ext cx="277749" cy="277749"/>
          </a:xfrm>
          <a:prstGeom prst="rect">
            <a:avLst/>
          </a:prstGeom>
        </p:spPr>
      </p:pic>
      <p:pic>
        <p:nvPicPr>
          <p:cNvPr id="70" name="Emphasise">
            <a:extLst>
              <a:ext uri="{FF2B5EF4-FFF2-40B4-BE49-F238E27FC236}">
                <a16:creationId xmlns:a16="http://schemas.microsoft.com/office/drawing/2014/main" id="{C93E0DF7-16EC-419C-80F6-8706ED89FB2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77835" y="4088229"/>
            <a:ext cx="483489" cy="483489"/>
          </a:xfrm>
          <a:prstGeom prst="rect">
            <a:avLst/>
          </a:prstGeom>
        </p:spPr>
      </p:pic>
      <p:pic>
        <p:nvPicPr>
          <p:cNvPr id="108" name="Glow">
            <a:extLst>
              <a:ext uri="{FF2B5EF4-FFF2-40B4-BE49-F238E27FC236}">
                <a16:creationId xmlns:a16="http://schemas.microsoft.com/office/drawing/2014/main" id="{C584DC36-771E-4074-B2D1-B2F4C57EEE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81712" y="3748858"/>
            <a:ext cx="1357884" cy="1234440"/>
          </a:xfrm>
          <a:prstGeom prst="rect">
            <a:avLst/>
          </a:prstGeom>
        </p:spPr>
      </p:pic>
      <p:pic>
        <p:nvPicPr>
          <p:cNvPr id="111" name="On orange">
            <a:extLst>
              <a:ext uri="{FF2B5EF4-FFF2-40B4-BE49-F238E27FC236}">
                <a16:creationId xmlns:a16="http://schemas.microsoft.com/office/drawing/2014/main" id="{CBDEAFA8-6AA4-43E0-8642-2FE95FACC69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03056" y="4200554"/>
            <a:ext cx="277749" cy="277749"/>
          </a:xfrm>
          <a:prstGeom prst="rect">
            <a:avLst/>
          </a:prstGeom>
        </p:spPr>
      </p:pic>
      <p:pic>
        <p:nvPicPr>
          <p:cNvPr id="46" name="Callout" descr="A close up of a logo&#10;&#10;Description automatically generated">
            <a:extLst>
              <a:ext uri="{FF2B5EF4-FFF2-40B4-BE49-F238E27FC236}">
                <a16:creationId xmlns:a16="http://schemas.microsoft.com/office/drawing/2014/main" id="{0F02B9DD-2DA5-436C-847D-66E4FAF202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60504" y="4891637"/>
            <a:ext cx="925830" cy="637794"/>
          </a:xfrm>
          <a:prstGeom prst="rect">
            <a:avLst/>
          </a:prstGeom>
        </p:spPr>
      </p:pic>
      <p:pic>
        <p:nvPicPr>
          <p:cNvPr id="49" name="Line" descr="A close up of a logo&#10;&#10;Description automatically generated">
            <a:extLst>
              <a:ext uri="{FF2B5EF4-FFF2-40B4-BE49-F238E27FC236}">
                <a16:creationId xmlns:a16="http://schemas.microsoft.com/office/drawing/2014/main" id="{6FA9A871-A7A0-4424-B1E4-07B66A180D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2013" y="4289864"/>
            <a:ext cx="627507" cy="113157"/>
          </a:xfrm>
          <a:prstGeom prst="rect">
            <a:avLst/>
          </a:prstGeom>
        </p:spPr>
      </p:pic>
      <p:pic>
        <p:nvPicPr>
          <p:cNvPr id="50" name="Block on" descr="A close up of a logo&#10;&#10;Description automatically generated">
            <a:extLst>
              <a:ext uri="{FF2B5EF4-FFF2-40B4-BE49-F238E27FC236}">
                <a16:creationId xmlns:a16="http://schemas.microsoft.com/office/drawing/2014/main" id="{579CD8CA-8389-4E10-9D9F-313E6B597DF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32631" y="4080397"/>
            <a:ext cx="555498" cy="174879"/>
          </a:xfrm>
          <a:prstGeom prst="rect">
            <a:avLst/>
          </a:prstGeom>
        </p:spPr>
      </p:pic>
      <p:grpSp>
        <p:nvGrpSpPr>
          <p:cNvPr id="51" name="cars">
            <a:extLst>
              <a:ext uri="{FF2B5EF4-FFF2-40B4-BE49-F238E27FC236}">
                <a16:creationId xmlns:a16="http://schemas.microsoft.com/office/drawing/2014/main" id="{ACCBD9FD-97AE-4093-8C22-9CE3B9208FA4}"/>
              </a:ext>
            </a:extLst>
          </p:cNvPr>
          <p:cNvGrpSpPr/>
          <p:nvPr/>
        </p:nvGrpSpPr>
        <p:grpSpPr>
          <a:xfrm>
            <a:off x="-1205731" y="4994808"/>
            <a:ext cx="2666885" cy="1178492"/>
            <a:chOff x="-1205731" y="4994808"/>
            <a:chExt cx="2666885" cy="1178492"/>
          </a:xfrm>
        </p:grpSpPr>
        <p:pic>
          <p:nvPicPr>
            <p:cNvPr id="52" name="car">
              <a:extLst>
                <a:ext uri="{FF2B5EF4-FFF2-40B4-BE49-F238E27FC236}">
                  <a16:creationId xmlns:a16="http://schemas.microsoft.com/office/drawing/2014/main" id="{5ED7BD2E-C372-425F-BEF2-C25920632081}"/>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53" name="car">
              <a:extLst>
                <a:ext uri="{FF2B5EF4-FFF2-40B4-BE49-F238E27FC236}">
                  <a16:creationId xmlns:a16="http://schemas.microsoft.com/office/drawing/2014/main" id="{FB1EB0E8-546E-4E1E-A2CE-1EF2EC5BAB1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54" name="car">
              <a:extLst>
                <a:ext uri="{FF2B5EF4-FFF2-40B4-BE49-F238E27FC236}">
                  <a16:creationId xmlns:a16="http://schemas.microsoft.com/office/drawing/2014/main" id="{DB9D08E8-F227-4128-9968-DE93FF0F9F51}"/>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55" name="car">
              <a:extLst>
                <a:ext uri="{FF2B5EF4-FFF2-40B4-BE49-F238E27FC236}">
                  <a16:creationId xmlns:a16="http://schemas.microsoft.com/office/drawing/2014/main" id="{05638964-0AAE-4239-A879-203A04C9115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56" name="car">
              <a:extLst>
                <a:ext uri="{FF2B5EF4-FFF2-40B4-BE49-F238E27FC236}">
                  <a16:creationId xmlns:a16="http://schemas.microsoft.com/office/drawing/2014/main" id="{30276222-966F-4E5A-8A14-B9AD39A96DB5}"/>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57" name="car">
              <a:extLst>
                <a:ext uri="{FF2B5EF4-FFF2-40B4-BE49-F238E27FC236}">
                  <a16:creationId xmlns:a16="http://schemas.microsoft.com/office/drawing/2014/main" id="{266603A9-46F7-4098-8E65-4657D1974B17}"/>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59" name="car">
              <a:extLst>
                <a:ext uri="{FF2B5EF4-FFF2-40B4-BE49-F238E27FC236}">
                  <a16:creationId xmlns:a16="http://schemas.microsoft.com/office/drawing/2014/main" id="{C8FDF28B-9E9E-407D-8272-4E79E8A760F8}"/>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pic>
        <p:nvPicPr>
          <p:cNvPr id="60" name="On green">
            <a:extLst>
              <a:ext uri="{FF2B5EF4-FFF2-40B4-BE49-F238E27FC236}">
                <a16:creationId xmlns:a16="http://schemas.microsoft.com/office/drawing/2014/main" id="{4297893C-81AC-444A-A3D2-A561515F115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87301" y="4197503"/>
            <a:ext cx="277749" cy="277749"/>
          </a:xfrm>
          <a:prstGeom prst="rect">
            <a:avLst/>
          </a:prstGeom>
        </p:spPr>
      </p:pic>
      <p:pic>
        <p:nvPicPr>
          <p:cNvPr id="61" name="On green">
            <a:extLst>
              <a:ext uri="{FF2B5EF4-FFF2-40B4-BE49-F238E27FC236}">
                <a16:creationId xmlns:a16="http://schemas.microsoft.com/office/drawing/2014/main" id="{80AB0303-A762-483C-8DBF-DAB0F699F31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403056" y="4200767"/>
            <a:ext cx="277749" cy="277749"/>
          </a:xfrm>
          <a:prstGeom prst="rect">
            <a:avLst/>
          </a:prstGeom>
        </p:spPr>
      </p:pic>
      <p:pic>
        <p:nvPicPr>
          <p:cNvPr id="104" name="car">
            <a:extLst>
              <a:ext uri="{FF2B5EF4-FFF2-40B4-BE49-F238E27FC236}">
                <a16:creationId xmlns:a16="http://schemas.microsoft.com/office/drawing/2014/main" id="{37BCCB38-2F35-4B46-9F2B-FE5BAF779EEE}"/>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9192792" y="5850707"/>
            <a:ext cx="750951" cy="329184"/>
          </a:xfrm>
          <a:prstGeom prst="rect">
            <a:avLst/>
          </a:prstGeom>
        </p:spPr>
      </p:pic>
      <p:pic>
        <p:nvPicPr>
          <p:cNvPr id="106" name="car">
            <a:extLst>
              <a:ext uri="{FF2B5EF4-FFF2-40B4-BE49-F238E27FC236}">
                <a16:creationId xmlns:a16="http://schemas.microsoft.com/office/drawing/2014/main" id="{00ED9647-9D02-4C6B-9736-1825A33005D5}"/>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7382722" y="5713327"/>
            <a:ext cx="781812" cy="339471"/>
          </a:xfrm>
          <a:prstGeom prst="rect">
            <a:avLst/>
          </a:prstGeom>
        </p:spPr>
      </p:pic>
      <p:pic>
        <p:nvPicPr>
          <p:cNvPr id="112" name="Van back">
            <a:extLst>
              <a:ext uri="{FF2B5EF4-FFF2-40B4-BE49-F238E27FC236}">
                <a16:creationId xmlns:a16="http://schemas.microsoft.com/office/drawing/2014/main" id="{94A2816B-A677-4E59-B9F1-CE9BE1C4D6C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328316" y="3960811"/>
            <a:ext cx="1085148" cy="1085148"/>
          </a:xfrm>
          <a:prstGeom prst="rect">
            <a:avLst/>
          </a:prstGeom>
        </p:spPr>
      </p:pic>
    </p:spTree>
    <p:extLst>
      <p:ext uri="{BB962C8B-B14F-4D97-AF65-F5344CB8AC3E}">
        <p14:creationId xmlns:p14="http://schemas.microsoft.com/office/powerpoint/2010/main" val="301104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xit" presetSubtype="0" fill="hold" nodeType="withEffect">
                                  <p:stCondLst>
                                    <p:cond delay="0"/>
                                  </p:stCondLst>
                                  <p:childTnLst>
                                    <p:animEffect transition="out" filter="fade">
                                      <p:cBhvr>
                                        <p:cTn id="12" dur="500"/>
                                        <p:tgtEl>
                                          <p:spTgt spid="108"/>
                                        </p:tgtEl>
                                      </p:cBhvr>
                                    </p:animEffect>
                                    <p:set>
                                      <p:cBhvr>
                                        <p:cTn id="13" dur="1" fill="hold">
                                          <p:stCondLst>
                                            <p:cond delay="499"/>
                                          </p:stCondLst>
                                        </p:cTn>
                                        <p:tgtEl>
                                          <p:spTgt spid="10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7"/>
                                        </p:tgtEl>
                                      </p:cBhvr>
                                    </p:animEffect>
                                    <p:set>
                                      <p:cBhvr>
                                        <p:cTn id="16" dur="1" fill="hold">
                                          <p:stCondLst>
                                            <p:cond delay="499"/>
                                          </p:stCondLst>
                                        </p:cTn>
                                        <p:tgtEl>
                                          <p:spTgt spid="6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0"/>
                                        </p:tgtEl>
                                      </p:cBhvr>
                                    </p:animEffect>
                                    <p:set>
                                      <p:cBhvr>
                                        <p:cTn id="19" dur="1" fill="hold">
                                          <p:stCondLst>
                                            <p:cond delay="499"/>
                                          </p:stCondLst>
                                        </p:cTn>
                                        <p:tgtEl>
                                          <p:spTgt spid="70"/>
                                        </p:tgtEl>
                                        <p:attrNameLst>
                                          <p:attrName>style.visibility</p:attrName>
                                        </p:attrNameLst>
                                      </p:cBhvr>
                                      <p:to>
                                        <p:strVal val="hidden"/>
                                      </p:to>
                                    </p:set>
                                  </p:childTnLst>
                                </p:cTn>
                              </p:par>
                              <p:par>
                                <p:cTn id="20" presetID="2" presetClass="exit" presetSubtype="2" fill="hold" nodeType="withEffect">
                                  <p:stCondLst>
                                    <p:cond delay="0"/>
                                  </p:stCondLst>
                                  <p:childTnLst>
                                    <p:anim calcmode="lin" valueType="num">
                                      <p:cBhvr additive="base">
                                        <p:cTn id="21" dur="400"/>
                                        <p:tgtEl>
                                          <p:spTgt spid="105"/>
                                        </p:tgtEl>
                                        <p:attrNameLst>
                                          <p:attrName>ppt_x</p:attrName>
                                        </p:attrNameLst>
                                      </p:cBhvr>
                                      <p:tavLst>
                                        <p:tav tm="0">
                                          <p:val>
                                            <p:strVal val="ppt_x"/>
                                          </p:val>
                                        </p:tav>
                                        <p:tav tm="100000">
                                          <p:val>
                                            <p:strVal val="1+ppt_w/2"/>
                                          </p:val>
                                        </p:tav>
                                      </p:tavLst>
                                    </p:anim>
                                    <p:anim calcmode="lin" valueType="num">
                                      <p:cBhvr additive="base">
                                        <p:cTn id="22" dur="400"/>
                                        <p:tgtEl>
                                          <p:spTgt spid="105"/>
                                        </p:tgtEl>
                                        <p:attrNameLst>
                                          <p:attrName>ppt_y</p:attrName>
                                        </p:attrNameLst>
                                      </p:cBhvr>
                                      <p:tavLst>
                                        <p:tav tm="0">
                                          <p:val>
                                            <p:strVal val="ppt_y"/>
                                          </p:val>
                                        </p:tav>
                                        <p:tav tm="100000">
                                          <p:val>
                                            <p:strVal val="ppt_y"/>
                                          </p:val>
                                        </p:tav>
                                      </p:tavLst>
                                    </p:anim>
                                    <p:set>
                                      <p:cBhvr>
                                        <p:cTn id="23" dur="1" fill="hold">
                                          <p:stCondLst>
                                            <p:cond delay="399"/>
                                          </p:stCondLst>
                                        </p:cTn>
                                        <p:tgtEl>
                                          <p:spTgt spid="105"/>
                                        </p:tgtEl>
                                        <p:attrNameLst>
                                          <p:attrName>style.visibility</p:attrName>
                                        </p:attrNameLst>
                                      </p:cBhvr>
                                      <p:to>
                                        <p:strVal val="hidden"/>
                                      </p:to>
                                    </p:set>
                                  </p:childTnLst>
                                </p:cTn>
                              </p:par>
                              <p:par>
                                <p:cTn id="24" presetID="2" presetClass="exit" presetSubtype="2" fill="hold" nodeType="withEffect">
                                  <p:stCondLst>
                                    <p:cond delay="0"/>
                                  </p:stCondLst>
                                  <p:childTnLst>
                                    <p:anim calcmode="lin" valueType="num">
                                      <p:cBhvr additive="base">
                                        <p:cTn id="25" dur="250"/>
                                        <p:tgtEl>
                                          <p:spTgt spid="47"/>
                                        </p:tgtEl>
                                        <p:attrNameLst>
                                          <p:attrName>ppt_x</p:attrName>
                                        </p:attrNameLst>
                                      </p:cBhvr>
                                      <p:tavLst>
                                        <p:tav tm="0">
                                          <p:val>
                                            <p:strVal val="ppt_x"/>
                                          </p:val>
                                        </p:tav>
                                        <p:tav tm="100000">
                                          <p:val>
                                            <p:strVal val="1+ppt_w/2"/>
                                          </p:val>
                                        </p:tav>
                                      </p:tavLst>
                                    </p:anim>
                                    <p:anim calcmode="lin" valueType="num">
                                      <p:cBhvr additive="base">
                                        <p:cTn id="26" dur="250"/>
                                        <p:tgtEl>
                                          <p:spTgt spid="47"/>
                                        </p:tgtEl>
                                        <p:attrNameLst>
                                          <p:attrName>ppt_y</p:attrName>
                                        </p:attrNameLst>
                                      </p:cBhvr>
                                      <p:tavLst>
                                        <p:tav tm="0">
                                          <p:val>
                                            <p:strVal val="ppt_y"/>
                                          </p:val>
                                        </p:tav>
                                        <p:tav tm="100000">
                                          <p:val>
                                            <p:strVal val="ppt_y"/>
                                          </p:val>
                                        </p:tav>
                                      </p:tavLst>
                                    </p:anim>
                                    <p:set>
                                      <p:cBhvr>
                                        <p:cTn id="27" dur="1" fill="hold">
                                          <p:stCondLst>
                                            <p:cond delay="249"/>
                                          </p:stCondLst>
                                        </p:cTn>
                                        <p:tgtEl>
                                          <p:spTgt spid="47"/>
                                        </p:tgtEl>
                                        <p:attrNameLst>
                                          <p:attrName>style.visibility</p:attrName>
                                        </p:attrNameLst>
                                      </p:cBhvr>
                                      <p:to>
                                        <p:strVal val="hidden"/>
                                      </p:to>
                                    </p:set>
                                  </p:childTnLst>
                                </p:cTn>
                              </p:par>
                              <p:par>
                                <p:cTn id="28" presetID="2" presetClass="exit" presetSubtype="2" fill="hold" nodeType="withEffect">
                                  <p:stCondLst>
                                    <p:cond delay="0"/>
                                  </p:stCondLst>
                                  <p:childTnLst>
                                    <p:anim calcmode="lin" valueType="num">
                                      <p:cBhvr additive="base">
                                        <p:cTn id="29" dur="500"/>
                                        <p:tgtEl>
                                          <p:spTgt spid="45"/>
                                        </p:tgtEl>
                                        <p:attrNameLst>
                                          <p:attrName>ppt_x</p:attrName>
                                        </p:attrNameLst>
                                      </p:cBhvr>
                                      <p:tavLst>
                                        <p:tav tm="0">
                                          <p:val>
                                            <p:strVal val="ppt_x"/>
                                          </p:val>
                                        </p:tav>
                                        <p:tav tm="100000">
                                          <p:val>
                                            <p:strVal val="1+ppt_w/2"/>
                                          </p:val>
                                        </p:tav>
                                      </p:tavLst>
                                    </p:anim>
                                    <p:anim calcmode="lin" valueType="num">
                                      <p:cBhvr additive="base">
                                        <p:cTn id="30" dur="500"/>
                                        <p:tgtEl>
                                          <p:spTgt spid="45"/>
                                        </p:tgtEl>
                                        <p:attrNameLst>
                                          <p:attrName>ppt_y</p:attrName>
                                        </p:attrNameLst>
                                      </p:cBhvr>
                                      <p:tavLst>
                                        <p:tav tm="0">
                                          <p:val>
                                            <p:strVal val="ppt_y"/>
                                          </p:val>
                                        </p:tav>
                                        <p:tav tm="100000">
                                          <p:val>
                                            <p:strVal val="ppt_y"/>
                                          </p:val>
                                        </p:tav>
                                      </p:tavLst>
                                    </p:anim>
                                    <p:set>
                                      <p:cBhvr>
                                        <p:cTn id="31" dur="1" fill="hold">
                                          <p:stCondLst>
                                            <p:cond delay="499"/>
                                          </p:stCondLst>
                                        </p:cTn>
                                        <p:tgtEl>
                                          <p:spTgt spid="45"/>
                                        </p:tgtEl>
                                        <p:attrNameLst>
                                          <p:attrName>style.visibility</p:attrName>
                                        </p:attrNameLst>
                                      </p:cBhvr>
                                      <p:to>
                                        <p:strVal val="hidden"/>
                                      </p:to>
                                    </p:set>
                                  </p:childTnLst>
                                </p:cTn>
                              </p:par>
                              <p:par>
                                <p:cTn id="32" presetID="2" presetClass="exit" presetSubtype="2" fill="hold" nodeType="withEffect">
                                  <p:stCondLst>
                                    <p:cond delay="0"/>
                                  </p:stCondLst>
                                  <p:childTnLst>
                                    <p:anim calcmode="lin" valueType="num">
                                      <p:cBhvr additive="base">
                                        <p:cTn id="33" dur="300"/>
                                        <p:tgtEl>
                                          <p:spTgt spid="104"/>
                                        </p:tgtEl>
                                        <p:attrNameLst>
                                          <p:attrName>ppt_x</p:attrName>
                                        </p:attrNameLst>
                                      </p:cBhvr>
                                      <p:tavLst>
                                        <p:tav tm="0">
                                          <p:val>
                                            <p:strVal val="ppt_x"/>
                                          </p:val>
                                        </p:tav>
                                        <p:tav tm="100000">
                                          <p:val>
                                            <p:strVal val="1+ppt_w/2"/>
                                          </p:val>
                                        </p:tav>
                                      </p:tavLst>
                                    </p:anim>
                                    <p:anim calcmode="lin" valueType="num">
                                      <p:cBhvr additive="base">
                                        <p:cTn id="34" dur="300"/>
                                        <p:tgtEl>
                                          <p:spTgt spid="104"/>
                                        </p:tgtEl>
                                        <p:attrNameLst>
                                          <p:attrName>ppt_y</p:attrName>
                                        </p:attrNameLst>
                                      </p:cBhvr>
                                      <p:tavLst>
                                        <p:tav tm="0">
                                          <p:val>
                                            <p:strVal val="ppt_y"/>
                                          </p:val>
                                        </p:tav>
                                        <p:tav tm="100000">
                                          <p:val>
                                            <p:strVal val="ppt_y"/>
                                          </p:val>
                                        </p:tav>
                                      </p:tavLst>
                                    </p:anim>
                                    <p:set>
                                      <p:cBhvr>
                                        <p:cTn id="35" dur="1" fill="hold">
                                          <p:stCondLst>
                                            <p:cond delay="299"/>
                                          </p:stCondLst>
                                        </p:cTn>
                                        <p:tgtEl>
                                          <p:spTgt spid="104"/>
                                        </p:tgtEl>
                                        <p:attrNameLst>
                                          <p:attrName>style.visibility</p:attrName>
                                        </p:attrNameLst>
                                      </p:cBhvr>
                                      <p:to>
                                        <p:strVal val="hidden"/>
                                      </p:to>
                                    </p:set>
                                  </p:childTnLst>
                                </p:cTn>
                              </p:par>
                              <p:par>
                                <p:cTn id="36" presetID="2" presetClass="exit" presetSubtype="2" fill="hold" nodeType="withEffect">
                                  <p:stCondLst>
                                    <p:cond delay="0"/>
                                  </p:stCondLst>
                                  <p:childTnLst>
                                    <p:anim calcmode="lin" valueType="num">
                                      <p:cBhvr additive="base">
                                        <p:cTn id="37" dur="500"/>
                                        <p:tgtEl>
                                          <p:spTgt spid="106"/>
                                        </p:tgtEl>
                                        <p:attrNameLst>
                                          <p:attrName>ppt_x</p:attrName>
                                        </p:attrNameLst>
                                      </p:cBhvr>
                                      <p:tavLst>
                                        <p:tav tm="0">
                                          <p:val>
                                            <p:strVal val="ppt_x"/>
                                          </p:val>
                                        </p:tav>
                                        <p:tav tm="100000">
                                          <p:val>
                                            <p:strVal val="1+ppt_w/2"/>
                                          </p:val>
                                        </p:tav>
                                      </p:tavLst>
                                    </p:anim>
                                    <p:anim calcmode="lin" valueType="num">
                                      <p:cBhvr additive="base">
                                        <p:cTn id="38" dur="500"/>
                                        <p:tgtEl>
                                          <p:spTgt spid="106"/>
                                        </p:tgtEl>
                                        <p:attrNameLst>
                                          <p:attrName>ppt_y</p:attrName>
                                        </p:attrNameLst>
                                      </p:cBhvr>
                                      <p:tavLst>
                                        <p:tav tm="0">
                                          <p:val>
                                            <p:strVal val="ppt_y"/>
                                          </p:val>
                                        </p:tav>
                                        <p:tav tm="100000">
                                          <p:val>
                                            <p:strVal val="ppt_y"/>
                                          </p:val>
                                        </p:tav>
                                      </p:tavLst>
                                    </p:anim>
                                    <p:set>
                                      <p:cBhvr>
                                        <p:cTn id="39" dur="1" fill="hold">
                                          <p:stCondLst>
                                            <p:cond delay="499"/>
                                          </p:stCondLst>
                                        </p:cTn>
                                        <p:tgtEl>
                                          <p:spTgt spid="106"/>
                                        </p:tgtEl>
                                        <p:attrNameLst>
                                          <p:attrName>style.visibility</p:attrName>
                                        </p:attrNameLst>
                                      </p:cBhvr>
                                      <p:to>
                                        <p:strVal val="hidden"/>
                                      </p:to>
                                    </p:set>
                                  </p:childTnLst>
                                </p:cTn>
                              </p:par>
                              <p:par>
                                <p:cTn id="40" presetID="2" presetClass="entr" presetSubtype="8" fill="hold" nodeType="withEffect">
                                  <p:stCondLst>
                                    <p:cond delay="10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400" fill="hold"/>
                                        <p:tgtEl>
                                          <p:spTgt spid="51"/>
                                        </p:tgtEl>
                                        <p:attrNameLst>
                                          <p:attrName>ppt_x</p:attrName>
                                        </p:attrNameLst>
                                      </p:cBhvr>
                                      <p:tavLst>
                                        <p:tav tm="0">
                                          <p:val>
                                            <p:strVal val="0-#ppt_w/2"/>
                                          </p:val>
                                        </p:tav>
                                        <p:tav tm="100000">
                                          <p:val>
                                            <p:strVal val="#ppt_x"/>
                                          </p:val>
                                        </p:tav>
                                      </p:tavLst>
                                    </p:anim>
                                    <p:anim calcmode="lin" valueType="num">
                                      <p:cBhvr additive="base">
                                        <p:cTn id="43" dur="400" fill="hold"/>
                                        <p:tgtEl>
                                          <p:spTgt spid="5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right)">
                                      <p:cBhvr>
                                        <p:cTn id="47" dur="250"/>
                                        <p:tgtEl>
                                          <p:spTgt spid="49"/>
                                        </p:tgtEl>
                                      </p:cBhvr>
                                    </p:animEffect>
                                  </p:childTnLst>
                                </p:cTn>
                              </p:par>
                              <p:par>
                                <p:cTn id="48" presetID="10" presetClass="entr" presetSubtype="0"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73" name="End of geozone" descr="A close up of a logo&#10;&#10;Description automatically generated">
            <a:extLst>
              <a:ext uri="{FF2B5EF4-FFF2-40B4-BE49-F238E27FC236}">
                <a16:creationId xmlns:a16="http://schemas.microsoft.com/office/drawing/2014/main" id="{8B0B88F9-2E24-4053-905C-DB6FB81BC191}"/>
              </a:ext>
            </a:extLst>
          </p:cNvPr>
          <p:cNvPicPr>
            <a:picLocks noChangeAspect="1"/>
          </p:cNvPicPr>
          <p:nvPr/>
        </p:nvPicPr>
        <p:blipFill rotWithShape="1">
          <a:blip r:embed="rId3">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44" name="Cones" hidden="1">
            <a:extLst>
              <a:ext uri="{FF2B5EF4-FFF2-40B4-BE49-F238E27FC236}">
                <a16:creationId xmlns:a16="http://schemas.microsoft.com/office/drawing/2014/main" id="{C54584CB-6D5F-4526-B6AB-DE14A66DD8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706127" y="5079667"/>
            <a:ext cx="3507867" cy="761238"/>
          </a:xfrm>
          <a:prstGeom prst="rect">
            <a:avLst/>
          </a:prstGeom>
        </p:spPr>
      </p:pic>
      <p:sp>
        <p:nvSpPr>
          <p:cNvPr id="112" name="Isosceles Triangle 111">
            <a:extLst>
              <a:ext uri="{FF2B5EF4-FFF2-40B4-BE49-F238E27FC236}">
                <a16:creationId xmlns:a16="http://schemas.microsoft.com/office/drawing/2014/main" id="{D2627559-9CCA-45AF-84A3-3AB089E49738}"/>
              </a:ext>
            </a:extLst>
          </p:cNvPr>
          <p:cNvSpPr/>
          <p:nvPr/>
        </p:nvSpPr>
        <p:spPr>
          <a:xfrm>
            <a:off x="3423184"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4" name="Rules machine">
            <a:extLst>
              <a:ext uri="{FF2B5EF4-FFF2-40B4-BE49-F238E27FC236}">
                <a16:creationId xmlns:a16="http://schemas.microsoft.com/office/drawing/2014/main" id="{8C4103DD-D0C2-417E-B532-6B49D06FA8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925885" y="549554"/>
            <a:ext cx="1378458" cy="1378458"/>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6">
            <a:extLst>
              <a:ext uri="{28A0092B-C50C-407E-A947-70E740481C1C}">
                <a14:useLocalDpi xmlns:a14="http://schemas.microsoft.com/office/drawing/2010/main" val="0"/>
              </a:ext>
            </a:extLst>
          </a:blip>
          <a:srcRect r="57998"/>
          <a:stretch>
            <a:fillRect/>
          </a:stretch>
        </p:blipFill>
        <p:spPr>
          <a:xfrm>
            <a:off x="1477798" y="2292705"/>
            <a:ext cx="4735498" cy="1748790"/>
          </a:xfrm>
          <a:prstGeom prst="rect">
            <a:avLst/>
          </a:prstGeom>
        </p:spPr>
      </p:pic>
      <p:grpSp>
        <p:nvGrpSpPr>
          <p:cNvPr id="4" name="Group 3">
            <a:extLst>
              <a:ext uri="{FF2B5EF4-FFF2-40B4-BE49-F238E27FC236}">
                <a16:creationId xmlns:a16="http://schemas.microsoft.com/office/drawing/2014/main" id="{8EA00851-2C7C-44D8-93F3-50169E12AC61}"/>
              </a:ext>
            </a:extLst>
          </p:cNvPr>
          <p:cNvGrpSpPr/>
          <p:nvPr/>
        </p:nvGrpSpPr>
        <p:grpSpPr>
          <a:xfrm>
            <a:off x="2736934" y="2292663"/>
            <a:ext cx="5250806" cy="3484892"/>
            <a:chOff x="2736934" y="2292663"/>
            <a:chExt cx="5250806" cy="3484892"/>
          </a:xfrm>
        </p:grpSpPr>
        <p:pic>
          <p:nvPicPr>
            <p:cNvPr id="74" name="End of geozone" descr="A close up of a logo&#10;&#10;Description automatically generated">
              <a:extLst>
                <a:ext uri="{FF2B5EF4-FFF2-40B4-BE49-F238E27FC236}">
                  <a16:creationId xmlns:a16="http://schemas.microsoft.com/office/drawing/2014/main" id="{71DFA9BF-C364-45A6-A1DC-E9CB1C451C31}"/>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31" name="geozone" descr="A picture containing screenshot&#10;&#10;Description automatically generated">
              <a:extLst>
                <a:ext uri="{FF2B5EF4-FFF2-40B4-BE49-F238E27FC236}">
                  <a16:creationId xmlns:a16="http://schemas.microsoft.com/office/drawing/2014/main" id="{F0F92282-A22A-47D2-8029-FE280458BDB0}"/>
                </a:ext>
              </a:extLst>
            </p:cNvPr>
            <p:cNvPicPr>
              <a:picLocks noChangeAspect="1"/>
            </p:cNvPicPr>
            <p:nvPr/>
          </p:nvPicPr>
          <p:blipFill rotWithShape="1">
            <a:blip r:embed="rId6">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grpSp>
      <p:pic>
        <p:nvPicPr>
          <p:cNvPr id="81" name="Picture 80">
            <a:extLst>
              <a:ext uri="{FF2B5EF4-FFF2-40B4-BE49-F238E27FC236}">
                <a16:creationId xmlns:a16="http://schemas.microsoft.com/office/drawing/2014/main" id="{E64E3826-BD41-4A35-9E93-BAC7B7771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3099" y="2655736"/>
            <a:ext cx="1337310" cy="987552"/>
          </a:xfrm>
          <a:prstGeom prst="rect">
            <a:avLst/>
          </a:prstGeom>
        </p:spPr>
      </p:pic>
      <p:pic>
        <p:nvPicPr>
          <p:cNvPr id="58" name="Picture 57" descr="A picture containing indoor, bottle, object&#10;&#10;Description automatically generated">
            <a:extLst>
              <a:ext uri="{FF2B5EF4-FFF2-40B4-BE49-F238E27FC236}">
                <a16:creationId xmlns:a16="http://schemas.microsoft.com/office/drawing/2014/main" id="{90EAEE3E-8DCC-4A39-82EF-606EEECA22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1906" y="5261538"/>
            <a:ext cx="1738503" cy="524637"/>
          </a:xfrm>
          <a:prstGeom prst="rect">
            <a:avLst/>
          </a:prstGeom>
        </p:spPr>
      </p:pic>
      <p:grpSp>
        <p:nvGrpSpPr>
          <p:cNvPr id="77" name="Van">
            <a:extLst>
              <a:ext uri="{FF2B5EF4-FFF2-40B4-BE49-F238E27FC236}">
                <a16:creationId xmlns:a16="http://schemas.microsoft.com/office/drawing/2014/main" id="{F91F23A8-F825-4BD4-8942-48179FA47F6F}"/>
              </a:ext>
            </a:extLst>
          </p:cNvPr>
          <p:cNvGrpSpPr/>
          <p:nvPr/>
        </p:nvGrpSpPr>
        <p:grpSpPr>
          <a:xfrm>
            <a:off x="1984075" y="2728669"/>
            <a:ext cx="1080135" cy="3052227"/>
            <a:chOff x="1558555" y="2729045"/>
            <a:chExt cx="1080135" cy="3052227"/>
          </a:xfrm>
        </p:grpSpPr>
        <p:pic>
          <p:nvPicPr>
            <p:cNvPr id="84" name="Picture 83">
              <a:extLst>
                <a:ext uri="{FF2B5EF4-FFF2-40B4-BE49-F238E27FC236}">
                  <a16:creationId xmlns:a16="http://schemas.microsoft.com/office/drawing/2014/main" id="{F3C8318A-2867-4B23-BE76-D5193CDCBC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85" name="Picture 84" descr="A close up of a logo&#10;&#10;Description automatically generated">
              <a:extLst>
                <a:ext uri="{FF2B5EF4-FFF2-40B4-BE49-F238E27FC236}">
                  <a16:creationId xmlns:a16="http://schemas.microsoft.com/office/drawing/2014/main" id="{53BC6356-8819-4A66-8EFA-C36920DD78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46" name="Callout" descr="A close up of a logo&#10;&#10;Description automatically generated">
            <a:extLst>
              <a:ext uri="{FF2B5EF4-FFF2-40B4-BE49-F238E27FC236}">
                <a16:creationId xmlns:a16="http://schemas.microsoft.com/office/drawing/2014/main" id="{0F02B9DD-2DA5-436C-847D-66E4FAF2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0504" y="4891637"/>
            <a:ext cx="925830" cy="637794"/>
          </a:xfrm>
          <a:prstGeom prst="rect">
            <a:avLst/>
          </a:prstGeom>
        </p:spPr>
      </p:pic>
      <p:pic>
        <p:nvPicPr>
          <p:cNvPr id="49" name="Line" descr="A close up of a logo&#10;&#10;Description automatically generated">
            <a:extLst>
              <a:ext uri="{FF2B5EF4-FFF2-40B4-BE49-F238E27FC236}">
                <a16:creationId xmlns:a16="http://schemas.microsoft.com/office/drawing/2014/main" id="{6FA9A871-A7A0-4424-B1E4-07B66A180D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13" y="4289864"/>
            <a:ext cx="627507" cy="113157"/>
          </a:xfrm>
          <a:prstGeom prst="rect">
            <a:avLst/>
          </a:prstGeom>
        </p:spPr>
      </p:pic>
      <p:pic>
        <p:nvPicPr>
          <p:cNvPr id="50" name="Block on" descr="A close up of a logo&#10;&#10;Description automatically generated">
            <a:extLst>
              <a:ext uri="{FF2B5EF4-FFF2-40B4-BE49-F238E27FC236}">
                <a16:creationId xmlns:a16="http://schemas.microsoft.com/office/drawing/2014/main" id="{579CD8CA-8389-4E10-9D9F-313E6B597D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2631" y="4080397"/>
            <a:ext cx="555498" cy="174879"/>
          </a:xfrm>
          <a:prstGeom prst="rect">
            <a:avLst/>
          </a:prstGeom>
        </p:spPr>
      </p:pic>
      <p:grpSp>
        <p:nvGrpSpPr>
          <p:cNvPr id="51" name="cars">
            <a:extLst>
              <a:ext uri="{FF2B5EF4-FFF2-40B4-BE49-F238E27FC236}">
                <a16:creationId xmlns:a16="http://schemas.microsoft.com/office/drawing/2014/main" id="{ACCBD9FD-97AE-4093-8C22-9CE3B9208FA4}"/>
              </a:ext>
            </a:extLst>
          </p:cNvPr>
          <p:cNvGrpSpPr/>
          <p:nvPr/>
        </p:nvGrpSpPr>
        <p:grpSpPr>
          <a:xfrm>
            <a:off x="-1205731" y="4994808"/>
            <a:ext cx="2666885" cy="1178492"/>
            <a:chOff x="-1205731" y="4994808"/>
            <a:chExt cx="2666885" cy="1178492"/>
          </a:xfrm>
        </p:grpSpPr>
        <p:pic>
          <p:nvPicPr>
            <p:cNvPr id="52" name="car">
              <a:extLst>
                <a:ext uri="{FF2B5EF4-FFF2-40B4-BE49-F238E27FC236}">
                  <a16:creationId xmlns:a16="http://schemas.microsoft.com/office/drawing/2014/main" id="{5ED7BD2E-C372-425F-BEF2-C2592063208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53" name="car">
              <a:extLst>
                <a:ext uri="{FF2B5EF4-FFF2-40B4-BE49-F238E27FC236}">
                  <a16:creationId xmlns:a16="http://schemas.microsoft.com/office/drawing/2014/main" id="{FB1EB0E8-546E-4E1E-A2CE-1EF2EC5BAB11}"/>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54" name="car">
              <a:extLst>
                <a:ext uri="{FF2B5EF4-FFF2-40B4-BE49-F238E27FC236}">
                  <a16:creationId xmlns:a16="http://schemas.microsoft.com/office/drawing/2014/main" id="{DB9D08E8-F227-4128-9968-DE93FF0F9F51}"/>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55" name="car">
              <a:extLst>
                <a:ext uri="{FF2B5EF4-FFF2-40B4-BE49-F238E27FC236}">
                  <a16:creationId xmlns:a16="http://schemas.microsoft.com/office/drawing/2014/main" id="{05638964-0AAE-4239-A879-203A04C9115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56" name="car">
              <a:extLst>
                <a:ext uri="{FF2B5EF4-FFF2-40B4-BE49-F238E27FC236}">
                  <a16:creationId xmlns:a16="http://schemas.microsoft.com/office/drawing/2014/main" id="{30276222-966F-4E5A-8A14-B9AD39A96DB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57" name="car">
              <a:extLst>
                <a:ext uri="{FF2B5EF4-FFF2-40B4-BE49-F238E27FC236}">
                  <a16:creationId xmlns:a16="http://schemas.microsoft.com/office/drawing/2014/main" id="{266603A9-46F7-4098-8E65-4657D1974B1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59" name="car">
              <a:extLst>
                <a:ext uri="{FF2B5EF4-FFF2-40B4-BE49-F238E27FC236}">
                  <a16:creationId xmlns:a16="http://schemas.microsoft.com/office/drawing/2014/main" id="{C8FDF28B-9E9E-407D-8272-4E79E8A760F8}"/>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grpSp>
        <p:nvGrpSpPr>
          <p:cNvPr id="7" name="Group 6">
            <a:extLst>
              <a:ext uri="{FF2B5EF4-FFF2-40B4-BE49-F238E27FC236}">
                <a16:creationId xmlns:a16="http://schemas.microsoft.com/office/drawing/2014/main" id="{4CC8064D-17CE-4E51-BCF7-B652F90402AE}"/>
              </a:ext>
            </a:extLst>
          </p:cNvPr>
          <p:cNvGrpSpPr/>
          <p:nvPr/>
        </p:nvGrpSpPr>
        <p:grpSpPr>
          <a:xfrm>
            <a:off x="2428645" y="3593441"/>
            <a:ext cx="1666494" cy="1972143"/>
            <a:chOff x="2428645" y="3593441"/>
            <a:chExt cx="1666494" cy="1972143"/>
          </a:xfrm>
        </p:grpSpPr>
        <p:pic>
          <p:nvPicPr>
            <p:cNvPr id="65" name="Callout" descr="A close up of a logo&#10;&#10;Description automatically generated">
              <a:extLst>
                <a:ext uri="{FF2B5EF4-FFF2-40B4-BE49-F238E27FC236}">
                  <a16:creationId xmlns:a16="http://schemas.microsoft.com/office/drawing/2014/main" id="{E1CDBB65-BF01-4B06-8127-2421222776E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05144" y="4968938"/>
              <a:ext cx="565785" cy="596646"/>
            </a:xfrm>
            <a:prstGeom prst="rect">
              <a:avLst/>
            </a:prstGeom>
          </p:spPr>
        </p:pic>
        <p:grpSp>
          <p:nvGrpSpPr>
            <p:cNvPr id="6" name="Group 5">
              <a:extLst>
                <a:ext uri="{FF2B5EF4-FFF2-40B4-BE49-F238E27FC236}">
                  <a16:creationId xmlns:a16="http://schemas.microsoft.com/office/drawing/2014/main" id="{37D0AF2C-4BD8-4128-B0F5-03AA41BC16F7}"/>
                </a:ext>
              </a:extLst>
            </p:cNvPr>
            <p:cNvGrpSpPr/>
            <p:nvPr/>
          </p:nvGrpSpPr>
          <p:grpSpPr>
            <a:xfrm>
              <a:off x="2428645" y="3593441"/>
              <a:ext cx="1666494" cy="1820799"/>
              <a:chOff x="2428645" y="3593441"/>
              <a:chExt cx="1666494" cy="1820799"/>
            </a:xfrm>
          </p:grpSpPr>
          <p:pic>
            <p:nvPicPr>
              <p:cNvPr id="66" name="Screen request block" descr="A screenshot of a cell phone&#10;&#10;Description automatically generated">
                <a:extLst>
                  <a:ext uri="{FF2B5EF4-FFF2-40B4-BE49-F238E27FC236}">
                    <a16:creationId xmlns:a16="http://schemas.microsoft.com/office/drawing/2014/main" id="{A27C2C07-EE05-4A41-B48D-CBF9E2E07A7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28645" y="3593441"/>
                <a:ext cx="1666494" cy="1820799"/>
              </a:xfrm>
              <a:prstGeom prst="rect">
                <a:avLst/>
              </a:prstGeom>
            </p:spPr>
          </p:pic>
          <p:pic>
            <p:nvPicPr>
              <p:cNvPr id="68" name="On grey">
                <a:extLst>
                  <a:ext uri="{FF2B5EF4-FFF2-40B4-BE49-F238E27FC236}">
                    <a16:creationId xmlns:a16="http://schemas.microsoft.com/office/drawing/2014/main" id="{DF1034DB-C95C-486C-A306-081EF101C42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82539" y="4203028"/>
                <a:ext cx="277749" cy="267462"/>
              </a:xfrm>
              <a:prstGeom prst="rect">
                <a:avLst/>
              </a:prstGeom>
            </p:spPr>
          </p:pic>
        </p:grpSp>
        <p:pic>
          <p:nvPicPr>
            <p:cNvPr id="60" name="On green">
              <a:extLst>
                <a:ext uri="{FF2B5EF4-FFF2-40B4-BE49-F238E27FC236}">
                  <a16:creationId xmlns:a16="http://schemas.microsoft.com/office/drawing/2014/main" id="{4297893C-81AC-444A-A3D2-A561515F115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087301" y="4197503"/>
              <a:ext cx="277749" cy="277749"/>
            </a:xfrm>
            <a:prstGeom prst="rect">
              <a:avLst/>
            </a:prstGeom>
          </p:spPr>
        </p:pic>
      </p:grpSp>
      <p:pic>
        <p:nvPicPr>
          <p:cNvPr id="104" name="Picture 103" descr="A picture containing object, indoor&#10;&#10;Description automatically generated">
            <a:extLst>
              <a:ext uri="{FF2B5EF4-FFF2-40B4-BE49-F238E27FC236}">
                <a16:creationId xmlns:a16="http://schemas.microsoft.com/office/drawing/2014/main" id="{3B69D2ED-2439-43EB-8949-AA8042331D9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758570" y="5269280"/>
            <a:ext cx="1604772" cy="524637"/>
          </a:xfrm>
          <a:prstGeom prst="rect">
            <a:avLst/>
          </a:prstGeom>
        </p:spPr>
      </p:pic>
      <p:grpSp>
        <p:nvGrpSpPr>
          <p:cNvPr id="10" name="Group 9">
            <a:extLst>
              <a:ext uri="{FF2B5EF4-FFF2-40B4-BE49-F238E27FC236}">
                <a16:creationId xmlns:a16="http://schemas.microsoft.com/office/drawing/2014/main" id="{47104AAC-8224-4689-ADC4-7D20EF58E116}"/>
              </a:ext>
            </a:extLst>
          </p:cNvPr>
          <p:cNvGrpSpPr/>
          <p:nvPr/>
        </p:nvGrpSpPr>
        <p:grpSpPr>
          <a:xfrm>
            <a:off x="6749162" y="3596110"/>
            <a:ext cx="1666494" cy="1913335"/>
            <a:chOff x="6749162" y="3596110"/>
            <a:chExt cx="1666494" cy="1913335"/>
          </a:xfrm>
        </p:grpSpPr>
        <p:pic>
          <p:nvPicPr>
            <p:cNvPr id="119" name="Callout" descr="A close up of a logo&#10;&#10;Description automatically generated">
              <a:extLst>
                <a:ext uri="{FF2B5EF4-FFF2-40B4-BE49-F238E27FC236}">
                  <a16:creationId xmlns:a16="http://schemas.microsoft.com/office/drawing/2014/main" id="{235CCE20-9C46-4C0D-B82B-5426AF372F9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256555" y="4902512"/>
              <a:ext cx="555498" cy="606933"/>
            </a:xfrm>
            <a:prstGeom prst="rect">
              <a:avLst/>
            </a:prstGeom>
          </p:spPr>
        </p:pic>
        <p:grpSp>
          <p:nvGrpSpPr>
            <p:cNvPr id="115" name="Group 114">
              <a:extLst>
                <a:ext uri="{FF2B5EF4-FFF2-40B4-BE49-F238E27FC236}">
                  <a16:creationId xmlns:a16="http://schemas.microsoft.com/office/drawing/2014/main" id="{5A29107E-0938-4257-9DC6-F6D41E89876E}"/>
                </a:ext>
              </a:extLst>
            </p:cNvPr>
            <p:cNvGrpSpPr/>
            <p:nvPr/>
          </p:nvGrpSpPr>
          <p:grpSpPr>
            <a:xfrm>
              <a:off x="6749162" y="3596110"/>
              <a:ext cx="1666494" cy="1820799"/>
              <a:chOff x="6749162" y="3596110"/>
              <a:chExt cx="1666494" cy="1820799"/>
            </a:xfrm>
          </p:grpSpPr>
          <p:pic>
            <p:nvPicPr>
              <p:cNvPr id="116" name="Screen request block" descr="A screenshot of a cell phone&#10;&#10;Description automatically generated">
                <a:extLst>
                  <a:ext uri="{FF2B5EF4-FFF2-40B4-BE49-F238E27FC236}">
                    <a16:creationId xmlns:a16="http://schemas.microsoft.com/office/drawing/2014/main" id="{4C4BF79D-F51F-44AC-8409-97672DD6283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49162" y="3596110"/>
                <a:ext cx="1666494" cy="1820799"/>
              </a:xfrm>
              <a:prstGeom prst="rect">
                <a:avLst/>
              </a:prstGeom>
            </p:spPr>
          </p:pic>
          <p:pic>
            <p:nvPicPr>
              <p:cNvPr id="117" name="On grey">
                <a:extLst>
                  <a:ext uri="{FF2B5EF4-FFF2-40B4-BE49-F238E27FC236}">
                    <a16:creationId xmlns:a16="http://schemas.microsoft.com/office/drawing/2014/main" id="{74E9315B-1865-40C9-98BF-795E02E5990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03056" y="4205697"/>
                <a:ext cx="277749" cy="267462"/>
              </a:xfrm>
              <a:prstGeom prst="rect">
                <a:avLst/>
              </a:prstGeom>
            </p:spPr>
          </p:pic>
        </p:grpSp>
        <p:pic>
          <p:nvPicPr>
            <p:cNvPr id="118" name="On green">
              <a:extLst>
                <a:ext uri="{FF2B5EF4-FFF2-40B4-BE49-F238E27FC236}">
                  <a16:creationId xmlns:a16="http://schemas.microsoft.com/office/drawing/2014/main" id="{52CBE67E-B5AF-4B49-B7B8-79EEE1D6A74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403056" y="4200767"/>
              <a:ext cx="277749" cy="277749"/>
            </a:xfrm>
            <a:prstGeom prst="rect">
              <a:avLst/>
            </a:prstGeom>
          </p:spPr>
        </p:pic>
      </p:grpSp>
      <p:pic>
        <p:nvPicPr>
          <p:cNvPr id="45" name="Van back">
            <a:extLst>
              <a:ext uri="{FF2B5EF4-FFF2-40B4-BE49-F238E27FC236}">
                <a16:creationId xmlns:a16="http://schemas.microsoft.com/office/drawing/2014/main" id="{C4E495C9-8492-4CFC-A5ED-48800EA532A1}"/>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328316" y="3960811"/>
            <a:ext cx="1085148" cy="1085148"/>
          </a:xfrm>
          <a:prstGeom prst="rect">
            <a:avLst/>
          </a:prstGeom>
        </p:spPr>
      </p:pic>
    </p:spTree>
    <p:extLst>
      <p:ext uri="{BB962C8B-B14F-4D97-AF65-F5344CB8AC3E}">
        <p14:creationId xmlns:p14="http://schemas.microsoft.com/office/powerpoint/2010/main" val="22645602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1000"/>
                                        <p:tgtEl>
                                          <p:spTgt spid="44"/>
                                        </p:tgtEl>
                                      </p:cBhvr>
                                    </p:animEffect>
                                  </p:childTnLst>
                                </p:cTn>
                              </p:par>
                              <p:par>
                                <p:cTn id="8" presetID="22" presetClass="exit" presetSubtype="2" fill="hold" nodeType="withEffect">
                                  <p:stCondLst>
                                    <p:cond delay="0"/>
                                  </p:stCondLst>
                                  <p:childTnLst>
                                    <p:animEffect transition="out" filter="wipe(right)">
                                      <p:cBhvr>
                                        <p:cTn id="9" dur="500"/>
                                        <p:tgtEl>
                                          <p:spTgt spid="104"/>
                                        </p:tgtEl>
                                      </p:cBhvr>
                                    </p:animEffect>
                                    <p:set>
                                      <p:cBhvr>
                                        <p:cTn id="10" dur="1" fill="hold">
                                          <p:stCondLst>
                                            <p:cond delay="499"/>
                                          </p:stCondLst>
                                        </p:cTn>
                                        <p:tgtEl>
                                          <p:spTgt spid="104"/>
                                        </p:tgtEl>
                                        <p:attrNameLst>
                                          <p:attrName>style.visibility</p:attrName>
                                        </p:attrNameLst>
                                      </p:cBhvr>
                                      <p:to>
                                        <p:strVal val="hidden"/>
                                      </p:to>
                                    </p:set>
                                  </p:childTnLst>
                                </p:cTn>
                              </p:par>
                              <p:par>
                                <p:cTn id="11" presetID="22" presetClass="entr" presetSubtype="2"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right)">
                                      <p:cBhvr>
                                        <p:cTn id="13" dur="5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Isosceles Triangle 112">
            <a:extLst>
              <a:ext uri="{FF2B5EF4-FFF2-40B4-BE49-F238E27FC236}">
                <a16:creationId xmlns:a16="http://schemas.microsoft.com/office/drawing/2014/main" id="{B60DE663-6691-4B13-A27E-6A176DE4C82E}"/>
              </a:ext>
            </a:extLst>
          </p:cNvPr>
          <p:cNvSpPr/>
          <p:nvPr/>
        </p:nvSpPr>
        <p:spPr>
          <a:xfrm>
            <a:off x="442608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Isosceles Triangle 92">
            <a:extLst>
              <a:ext uri="{FF2B5EF4-FFF2-40B4-BE49-F238E27FC236}">
                <a16:creationId xmlns:a16="http://schemas.microsoft.com/office/drawing/2014/main" id="{EAD056DD-DBC4-47FA-B1D5-D412448124B2}"/>
              </a:ext>
            </a:extLst>
          </p:cNvPr>
          <p:cNvSpPr/>
          <p:nvPr/>
        </p:nvSpPr>
        <p:spPr>
          <a:xfrm>
            <a:off x="3423184"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73" name="End of geozone" descr="A close up of a logo&#10;&#10;Description automatically generated">
            <a:extLst>
              <a:ext uri="{FF2B5EF4-FFF2-40B4-BE49-F238E27FC236}">
                <a16:creationId xmlns:a16="http://schemas.microsoft.com/office/drawing/2014/main" id="{8B0B88F9-2E24-4053-905C-DB6FB81BC191}"/>
              </a:ext>
            </a:extLst>
          </p:cNvPr>
          <p:cNvPicPr>
            <a:picLocks noChangeAspect="1"/>
          </p:cNvPicPr>
          <p:nvPr/>
        </p:nvPicPr>
        <p:blipFill rotWithShape="1">
          <a:blip r:embed="rId3">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44" name="Cones" hidden="1">
            <a:extLst>
              <a:ext uri="{FF2B5EF4-FFF2-40B4-BE49-F238E27FC236}">
                <a16:creationId xmlns:a16="http://schemas.microsoft.com/office/drawing/2014/main" id="{C54584CB-6D5F-4526-B6AB-DE14A66DD8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706127" y="5079667"/>
            <a:ext cx="3507867" cy="761238"/>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5">
            <a:extLst>
              <a:ext uri="{28A0092B-C50C-407E-A947-70E740481C1C}">
                <a14:useLocalDpi xmlns:a14="http://schemas.microsoft.com/office/drawing/2010/main" val="0"/>
              </a:ext>
            </a:extLst>
          </a:blip>
          <a:srcRect r="57998"/>
          <a:stretch>
            <a:fillRect/>
          </a:stretch>
        </p:blipFill>
        <p:spPr>
          <a:xfrm>
            <a:off x="1477798" y="2292705"/>
            <a:ext cx="4735498" cy="1748790"/>
          </a:xfrm>
          <a:prstGeom prst="rect">
            <a:avLst/>
          </a:prstGeom>
        </p:spPr>
      </p:pic>
      <p:grpSp>
        <p:nvGrpSpPr>
          <p:cNvPr id="9" name="Group 8" hidden="1">
            <a:extLst>
              <a:ext uri="{FF2B5EF4-FFF2-40B4-BE49-F238E27FC236}">
                <a16:creationId xmlns:a16="http://schemas.microsoft.com/office/drawing/2014/main" id="{DC05D2B9-5C81-4DA0-B9A2-94F2FAC8B972}"/>
              </a:ext>
            </a:extLst>
          </p:cNvPr>
          <p:cNvGrpSpPr/>
          <p:nvPr/>
        </p:nvGrpSpPr>
        <p:grpSpPr>
          <a:xfrm>
            <a:off x="2736934" y="2292663"/>
            <a:ext cx="5678722" cy="3493512"/>
            <a:chOff x="2736934" y="2292663"/>
            <a:chExt cx="5678722" cy="3493512"/>
          </a:xfrm>
        </p:grpSpPr>
        <p:grpSp>
          <p:nvGrpSpPr>
            <p:cNvPr id="4" name="Group 3">
              <a:extLst>
                <a:ext uri="{FF2B5EF4-FFF2-40B4-BE49-F238E27FC236}">
                  <a16:creationId xmlns:a16="http://schemas.microsoft.com/office/drawing/2014/main" id="{8EA00851-2C7C-44D8-93F3-50169E12AC61}"/>
                </a:ext>
              </a:extLst>
            </p:cNvPr>
            <p:cNvGrpSpPr/>
            <p:nvPr/>
          </p:nvGrpSpPr>
          <p:grpSpPr>
            <a:xfrm>
              <a:off x="2736934" y="2292663"/>
              <a:ext cx="5250806" cy="3484892"/>
              <a:chOff x="2736934" y="2292663"/>
              <a:chExt cx="5250806" cy="3484892"/>
            </a:xfrm>
          </p:grpSpPr>
          <p:pic>
            <p:nvPicPr>
              <p:cNvPr id="74" name="End of geozone" descr="A close up of a logo&#10;&#10;Description automatically generated">
                <a:extLst>
                  <a:ext uri="{FF2B5EF4-FFF2-40B4-BE49-F238E27FC236}">
                    <a16:creationId xmlns:a16="http://schemas.microsoft.com/office/drawing/2014/main" id="{71DFA9BF-C364-45A6-A1DC-E9CB1C451C31}"/>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31" name="geozone" descr="A picture containing screenshot&#10;&#10;Description automatically generated">
                <a:extLst>
                  <a:ext uri="{FF2B5EF4-FFF2-40B4-BE49-F238E27FC236}">
                    <a16:creationId xmlns:a16="http://schemas.microsoft.com/office/drawing/2014/main" id="{F0F92282-A22A-47D2-8029-FE280458BDB0}"/>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grpSp>
        <p:grpSp>
          <p:nvGrpSpPr>
            <p:cNvPr id="2" name="Group 1">
              <a:extLst>
                <a:ext uri="{FF2B5EF4-FFF2-40B4-BE49-F238E27FC236}">
                  <a16:creationId xmlns:a16="http://schemas.microsoft.com/office/drawing/2014/main" id="{D68301D8-E683-47EF-B9FD-078F607262F9}"/>
                </a:ext>
              </a:extLst>
            </p:cNvPr>
            <p:cNvGrpSpPr/>
            <p:nvPr/>
          </p:nvGrpSpPr>
          <p:grpSpPr>
            <a:xfrm>
              <a:off x="5621906" y="2655736"/>
              <a:ext cx="1738503" cy="3130439"/>
              <a:chOff x="5621906" y="2655736"/>
              <a:chExt cx="1738503" cy="3130439"/>
            </a:xfrm>
          </p:grpSpPr>
          <p:pic>
            <p:nvPicPr>
              <p:cNvPr id="81" name="Picture 80">
                <a:extLst>
                  <a:ext uri="{FF2B5EF4-FFF2-40B4-BE49-F238E27FC236}">
                    <a16:creationId xmlns:a16="http://schemas.microsoft.com/office/drawing/2014/main" id="{E64E3826-BD41-4A35-9E93-BAC7B7771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3099" y="2655736"/>
                <a:ext cx="1337310" cy="987552"/>
              </a:xfrm>
              <a:prstGeom prst="rect">
                <a:avLst/>
              </a:prstGeom>
            </p:spPr>
          </p:pic>
          <p:pic>
            <p:nvPicPr>
              <p:cNvPr id="58" name="Picture 57" descr="A picture containing indoor, bottle, object&#10;&#10;Description automatically generated">
                <a:extLst>
                  <a:ext uri="{FF2B5EF4-FFF2-40B4-BE49-F238E27FC236}">
                    <a16:creationId xmlns:a16="http://schemas.microsoft.com/office/drawing/2014/main" id="{90EAEE3E-8DCC-4A39-82EF-606EEECA22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06" y="5261538"/>
                <a:ext cx="1738503" cy="524637"/>
              </a:xfrm>
              <a:prstGeom prst="rect">
                <a:avLst/>
              </a:prstGeom>
            </p:spPr>
          </p:pic>
        </p:grpSp>
        <p:grpSp>
          <p:nvGrpSpPr>
            <p:cNvPr id="3" name="Group 2">
              <a:extLst>
                <a:ext uri="{FF2B5EF4-FFF2-40B4-BE49-F238E27FC236}">
                  <a16:creationId xmlns:a16="http://schemas.microsoft.com/office/drawing/2014/main" id="{8DE69FE2-140C-469C-895D-D18BDCD6084F}"/>
                </a:ext>
              </a:extLst>
            </p:cNvPr>
            <p:cNvGrpSpPr/>
            <p:nvPr/>
          </p:nvGrpSpPr>
          <p:grpSpPr>
            <a:xfrm>
              <a:off x="6749162" y="3596110"/>
              <a:ext cx="1666494" cy="1913335"/>
              <a:chOff x="6749162" y="3596110"/>
              <a:chExt cx="1666494" cy="1913335"/>
            </a:xfrm>
          </p:grpSpPr>
          <p:pic>
            <p:nvPicPr>
              <p:cNvPr id="71" name="Callout" descr="A close up of a logo&#10;&#10;Description automatically generated">
                <a:extLst>
                  <a:ext uri="{FF2B5EF4-FFF2-40B4-BE49-F238E27FC236}">
                    <a16:creationId xmlns:a16="http://schemas.microsoft.com/office/drawing/2014/main" id="{95784906-A2C2-42A3-9A93-CD8B42836D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6555" y="4902512"/>
                <a:ext cx="555498" cy="606933"/>
              </a:xfrm>
              <a:prstGeom prst="rect">
                <a:avLst/>
              </a:prstGeom>
            </p:spPr>
          </p:pic>
          <p:grpSp>
            <p:nvGrpSpPr>
              <p:cNvPr id="8" name="Group 7">
                <a:extLst>
                  <a:ext uri="{FF2B5EF4-FFF2-40B4-BE49-F238E27FC236}">
                    <a16:creationId xmlns:a16="http://schemas.microsoft.com/office/drawing/2014/main" id="{74B1FDEA-2C78-4DD3-A5D7-4533790DE330}"/>
                  </a:ext>
                </a:extLst>
              </p:cNvPr>
              <p:cNvGrpSpPr/>
              <p:nvPr/>
            </p:nvGrpSpPr>
            <p:grpSpPr>
              <a:xfrm>
                <a:off x="6749162" y="3596110"/>
                <a:ext cx="1666494" cy="1820799"/>
                <a:chOff x="6749162" y="3596110"/>
                <a:chExt cx="1666494" cy="1820799"/>
              </a:xfrm>
            </p:grpSpPr>
            <p:pic>
              <p:nvPicPr>
                <p:cNvPr id="107" name="Screen request block" descr="A screenshot of a cell phone&#10;&#10;Description automatically generated">
                  <a:extLst>
                    <a:ext uri="{FF2B5EF4-FFF2-40B4-BE49-F238E27FC236}">
                      <a16:creationId xmlns:a16="http://schemas.microsoft.com/office/drawing/2014/main" id="{5B3C62AE-B1E4-48EB-A8FB-9A4849801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9162" y="3596110"/>
                  <a:ext cx="1666494" cy="1820799"/>
                </a:xfrm>
                <a:prstGeom prst="rect">
                  <a:avLst/>
                </a:prstGeom>
              </p:spPr>
            </p:pic>
            <p:pic>
              <p:nvPicPr>
                <p:cNvPr id="109" name="On grey">
                  <a:extLst>
                    <a:ext uri="{FF2B5EF4-FFF2-40B4-BE49-F238E27FC236}">
                      <a16:creationId xmlns:a16="http://schemas.microsoft.com/office/drawing/2014/main" id="{93B9E1A4-938C-44B0-84BA-CA734E7CEF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3056" y="4205697"/>
                  <a:ext cx="277749" cy="267462"/>
                </a:xfrm>
                <a:prstGeom prst="rect">
                  <a:avLst/>
                </a:prstGeom>
              </p:spPr>
            </p:pic>
          </p:grpSp>
          <p:pic>
            <p:nvPicPr>
              <p:cNvPr id="61" name="On green">
                <a:extLst>
                  <a:ext uri="{FF2B5EF4-FFF2-40B4-BE49-F238E27FC236}">
                    <a16:creationId xmlns:a16="http://schemas.microsoft.com/office/drawing/2014/main" id="{80AB0303-A762-483C-8DBF-DAB0F699F3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3056" y="4200767"/>
                <a:ext cx="277749" cy="277749"/>
              </a:xfrm>
              <a:prstGeom prst="rect">
                <a:avLst/>
              </a:prstGeom>
            </p:spPr>
          </p:pic>
        </p:grpSp>
      </p:grpSp>
      <p:pic>
        <p:nvPicPr>
          <p:cNvPr id="100" name="geozone" descr="A picture containing screenshot&#10;&#10;Description automatically generated">
            <a:extLst>
              <a:ext uri="{FF2B5EF4-FFF2-40B4-BE49-F238E27FC236}">
                <a16:creationId xmlns:a16="http://schemas.microsoft.com/office/drawing/2014/main" id="{F4172EC3-1E87-438C-AFF8-FA1F80914677}"/>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r="-1"/>
          <a:stretch>
            <a:fillRect/>
          </a:stretch>
        </p:blipFill>
        <p:spPr>
          <a:xfrm>
            <a:off x="2736935" y="2292663"/>
            <a:ext cx="5250805" cy="1748790"/>
          </a:xfrm>
          <a:prstGeom prst="rect">
            <a:avLst/>
          </a:prstGeom>
        </p:spPr>
      </p:pic>
      <p:grpSp>
        <p:nvGrpSpPr>
          <p:cNvPr id="77" name="Van">
            <a:extLst>
              <a:ext uri="{FF2B5EF4-FFF2-40B4-BE49-F238E27FC236}">
                <a16:creationId xmlns:a16="http://schemas.microsoft.com/office/drawing/2014/main" id="{F91F23A8-F825-4BD4-8942-48179FA47F6F}"/>
              </a:ext>
            </a:extLst>
          </p:cNvPr>
          <p:cNvGrpSpPr/>
          <p:nvPr/>
        </p:nvGrpSpPr>
        <p:grpSpPr>
          <a:xfrm>
            <a:off x="1984075" y="2728669"/>
            <a:ext cx="1080135" cy="3052227"/>
            <a:chOff x="1558555" y="2729045"/>
            <a:chExt cx="1080135" cy="3052227"/>
          </a:xfrm>
        </p:grpSpPr>
        <p:pic>
          <p:nvPicPr>
            <p:cNvPr id="84" name="Picture 83">
              <a:extLst>
                <a:ext uri="{FF2B5EF4-FFF2-40B4-BE49-F238E27FC236}">
                  <a16:creationId xmlns:a16="http://schemas.microsoft.com/office/drawing/2014/main" id="{F3C8318A-2867-4B23-BE76-D5193CDCBC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85" name="Picture 84" descr="A close up of a logo&#10;&#10;Description automatically generated">
              <a:extLst>
                <a:ext uri="{FF2B5EF4-FFF2-40B4-BE49-F238E27FC236}">
                  <a16:creationId xmlns:a16="http://schemas.microsoft.com/office/drawing/2014/main" id="{53BC6356-8819-4A66-8EFA-C36920DD78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pic>
        <p:nvPicPr>
          <p:cNvPr id="110" name="Rules machine">
            <a:extLst>
              <a:ext uri="{FF2B5EF4-FFF2-40B4-BE49-F238E27FC236}">
                <a16:creationId xmlns:a16="http://schemas.microsoft.com/office/drawing/2014/main" id="{8DA0FCF4-3BDF-4E39-AD3C-C2AF2D1AA1DB}"/>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3925885" y="549554"/>
            <a:ext cx="1378458" cy="1378458"/>
          </a:xfrm>
          <a:prstGeom prst="rect">
            <a:avLst/>
          </a:prstGeom>
        </p:spPr>
      </p:pic>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46" name="Callout" descr="A close up of a logo&#10;&#10;Description automatically generated">
            <a:extLst>
              <a:ext uri="{FF2B5EF4-FFF2-40B4-BE49-F238E27FC236}">
                <a16:creationId xmlns:a16="http://schemas.microsoft.com/office/drawing/2014/main" id="{0F02B9DD-2DA5-436C-847D-66E4FAF202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0504" y="4891637"/>
            <a:ext cx="925830" cy="637794"/>
          </a:xfrm>
          <a:prstGeom prst="rect">
            <a:avLst/>
          </a:prstGeom>
        </p:spPr>
      </p:pic>
      <p:pic>
        <p:nvPicPr>
          <p:cNvPr id="49" name="Line" descr="A close up of a logo&#10;&#10;Description automatically generated">
            <a:extLst>
              <a:ext uri="{FF2B5EF4-FFF2-40B4-BE49-F238E27FC236}">
                <a16:creationId xmlns:a16="http://schemas.microsoft.com/office/drawing/2014/main" id="{6FA9A871-A7A0-4424-B1E4-07B66A180DB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2013" y="4289864"/>
            <a:ext cx="627507" cy="113157"/>
          </a:xfrm>
          <a:prstGeom prst="rect">
            <a:avLst/>
          </a:prstGeom>
        </p:spPr>
      </p:pic>
      <p:pic>
        <p:nvPicPr>
          <p:cNvPr id="50" name="Block on" descr="A close up of a logo&#10;&#10;Description automatically generated">
            <a:extLst>
              <a:ext uri="{FF2B5EF4-FFF2-40B4-BE49-F238E27FC236}">
                <a16:creationId xmlns:a16="http://schemas.microsoft.com/office/drawing/2014/main" id="{579CD8CA-8389-4E10-9D9F-313E6B597DF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2631" y="4080397"/>
            <a:ext cx="555498" cy="174879"/>
          </a:xfrm>
          <a:prstGeom prst="rect">
            <a:avLst/>
          </a:prstGeom>
        </p:spPr>
      </p:pic>
      <p:pic>
        <p:nvPicPr>
          <p:cNvPr id="95" name="End of geozone" descr="A close up of a logo&#10;&#10;Description automatically generated">
            <a:extLst>
              <a:ext uri="{FF2B5EF4-FFF2-40B4-BE49-F238E27FC236}">
                <a16:creationId xmlns:a16="http://schemas.microsoft.com/office/drawing/2014/main" id="{85D11AB8-08D0-4E4F-A2BE-5F8FE445A990}"/>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grpSp>
        <p:nvGrpSpPr>
          <p:cNvPr id="51" name="cars">
            <a:extLst>
              <a:ext uri="{FF2B5EF4-FFF2-40B4-BE49-F238E27FC236}">
                <a16:creationId xmlns:a16="http://schemas.microsoft.com/office/drawing/2014/main" id="{ACCBD9FD-97AE-4093-8C22-9CE3B9208FA4}"/>
              </a:ext>
            </a:extLst>
          </p:cNvPr>
          <p:cNvGrpSpPr/>
          <p:nvPr/>
        </p:nvGrpSpPr>
        <p:grpSpPr>
          <a:xfrm>
            <a:off x="-1205731" y="4994808"/>
            <a:ext cx="2666885" cy="1178492"/>
            <a:chOff x="-1205731" y="4994808"/>
            <a:chExt cx="2666885" cy="1178492"/>
          </a:xfrm>
        </p:grpSpPr>
        <p:pic>
          <p:nvPicPr>
            <p:cNvPr id="52" name="car">
              <a:extLst>
                <a:ext uri="{FF2B5EF4-FFF2-40B4-BE49-F238E27FC236}">
                  <a16:creationId xmlns:a16="http://schemas.microsoft.com/office/drawing/2014/main" id="{5ED7BD2E-C372-425F-BEF2-C25920632081}"/>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53" name="car">
              <a:extLst>
                <a:ext uri="{FF2B5EF4-FFF2-40B4-BE49-F238E27FC236}">
                  <a16:creationId xmlns:a16="http://schemas.microsoft.com/office/drawing/2014/main" id="{FB1EB0E8-546E-4E1E-A2CE-1EF2EC5BAB11}"/>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54" name="car">
              <a:extLst>
                <a:ext uri="{FF2B5EF4-FFF2-40B4-BE49-F238E27FC236}">
                  <a16:creationId xmlns:a16="http://schemas.microsoft.com/office/drawing/2014/main" id="{DB9D08E8-F227-4128-9968-DE93FF0F9F51}"/>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55" name="car">
              <a:extLst>
                <a:ext uri="{FF2B5EF4-FFF2-40B4-BE49-F238E27FC236}">
                  <a16:creationId xmlns:a16="http://schemas.microsoft.com/office/drawing/2014/main" id="{05638964-0AAE-4239-A879-203A04C9115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56" name="car">
              <a:extLst>
                <a:ext uri="{FF2B5EF4-FFF2-40B4-BE49-F238E27FC236}">
                  <a16:creationId xmlns:a16="http://schemas.microsoft.com/office/drawing/2014/main" id="{30276222-966F-4E5A-8A14-B9AD39A96DB5}"/>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57" name="car">
              <a:extLst>
                <a:ext uri="{FF2B5EF4-FFF2-40B4-BE49-F238E27FC236}">
                  <a16:creationId xmlns:a16="http://schemas.microsoft.com/office/drawing/2014/main" id="{266603A9-46F7-4098-8E65-4657D1974B17}"/>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59" name="car">
              <a:extLst>
                <a:ext uri="{FF2B5EF4-FFF2-40B4-BE49-F238E27FC236}">
                  <a16:creationId xmlns:a16="http://schemas.microsoft.com/office/drawing/2014/main" id="{C8FDF28B-9E9E-407D-8272-4E79E8A760F8}"/>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grpSp>
        <p:nvGrpSpPr>
          <p:cNvPr id="7" name="Group 6">
            <a:extLst>
              <a:ext uri="{FF2B5EF4-FFF2-40B4-BE49-F238E27FC236}">
                <a16:creationId xmlns:a16="http://schemas.microsoft.com/office/drawing/2014/main" id="{4CC8064D-17CE-4E51-BCF7-B652F90402AE}"/>
              </a:ext>
            </a:extLst>
          </p:cNvPr>
          <p:cNvGrpSpPr/>
          <p:nvPr/>
        </p:nvGrpSpPr>
        <p:grpSpPr>
          <a:xfrm>
            <a:off x="2428645" y="3593441"/>
            <a:ext cx="1666494" cy="1972143"/>
            <a:chOff x="2428645" y="3593441"/>
            <a:chExt cx="1666494" cy="1972143"/>
          </a:xfrm>
        </p:grpSpPr>
        <p:pic>
          <p:nvPicPr>
            <p:cNvPr id="65" name="Callout" descr="A close up of a logo&#10;&#10;Description automatically generated">
              <a:extLst>
                <a:ext uri="{FF2B5EF4-FFF2-40B4-BE49-F238E27FC236}">
                  <a16:creationId xmlns:a16="http://schemas.microsoft.com/office/drawing/2014/main" id="{E1CDBB65-BF01-4B06-8127-2421222776E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05144" y="4968938"/>
              <a:ext cx="565785" cy="596646"/>
            </a:xfrm>
            <a:prstGeom prst="rect">
              <a:avLst/>
            </a:prstGeom>
          </p:spPr>
        </p:pic>
        <p:grpSp>
          <p:nvGrpSpPr>
            <p:cNvPr id="6" name="Group 5">
              <a:extLst>
                <a:ext uri="{FF2B5EF4-FFF2-40B4-BE49-F238E27FC236}">
                  <a16:creationId xmlns:a16="http://schemas.microsoft.com/office/drawing/2014/main" id="{37D0AF2C-4BD8-4128-B0F5-03AA41BC16F7}"/>
                </a:ext>
              </a:extLst>
            </p:cNvPr>
            <p:cNvGrpSpPr/>
            <p:nvPr/>
          </p:nvGrpSpPr>
          <p:grpSpPr>
            <a:xfrm>
              <a:off x="2428645" y="3593441"/>
              <a:ext cx="1666494" cy="1820799"/>
              <a:chOff x="2428645" y="3593441"/>
              <a:chExt cx="1666494" cy="1820799"/>
            </a:xfrm>
          </p:grpSpPr>
          <p:pic>
            <p:nvPicPr>
              <p:cNvPr id="66" name="Screen request block" descr="A screenshot of a cell phone&#10;&#10;Description automatically generated">
                <a:extLst>
                  <a:ext uri="{FF2B5EF4-FFF2-40B4-BE49-F238E27FC236}">
                    <a16:creationId xmlns:a16="http://schemas.microsoft.com/office/drawing/2014/main" id="{A27C2C07-EE05-4A41-B48D-CBF9E2E07A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8645" y="3593441"/>
                <a:ext cx="1666494" cy="1820799"/>
              </a:xfrm>
              <a:prstGeom prst="rect">
                <a:avLst/>
              </a:prstGeom>
            </p:spPr>
          </p:pic>
          <p:pic>
            <p:nvPicPr>
              <p:cNvPr id="68" name="On grey">
                <a:extLst>
                  <a:ext uri="{FF2B5EF4-FFF2-40B4-BE49-F238E27FC236}">
                    <a16:creationId xmlns:a16="http://schemas.microsoft.com/office/drawing/2014/main" id="{DF1034DB-C95C-486C-A306-081EF101C4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82539" y="4203028"/>
                <a:ext cx="277749" cy="267462"/>
              </a:xfrm>
              <a:prstGeom prst="rect">
                <a:avLst/>
              </a:prstGeom>
            </p:spPr>
          </p:pic>
        </p:grpSp>
        <p:pic>
          <p:nvPicPr>
            <p:cNvPr id="60" name="On green">
              <a:extLst>
                <a:ext uri="{FF2B5EF4-FFF2-40B4-BE49-F238E27FC236}">
                  <a16:creationId xmlns:a16="http://schemas.microsoft.com/office/drawing/2014/main" id="{4297893C-81AC-444A-A3D2-A561515F11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7301" y="4197503"/>
              <a:ext cx="277749" cy="277749"/>
            </a:xfrm>
            <a:prstGeom prst="rect">
              <a:avLst/>
            </a:prstGeom>
          </p:spPr>
        </p:pic>
      </p:grpSp>
      <p:grpSp>
        <p:nvGrpSpPr>
          <p:cNvPr id="45" name="Group 44">
            <a:extLst>
              <a:ext uri="{FF2B5EF4-FFF2-40B4-BE49-F238E27FC236}">
                <a16:creationId xmlns:a16="http://schemas.microsoft.com/office/drawing/2014/main" id="{315F17C6-D169-40A8-BCA4-54CC40C34DD2}"/>
              </a:ext>
            </a:extLst>
          </p:cNvPr>
          <p:cNvGrpSpPr/>
          <p:nvPr/>
        </p:nvGrpSpPr>
        <p:grpSpPr>
          <a:xfrm>
            <a:off x="4204285" y="2292663"/>
            <a:ext cx="5678722" cy="3493512"/>
            <a:chOff x="2736934" y="2292663"/>
            <a:chExt cx="5678722" cy="3493512"/>
          </a:xfrm>
        </p:grpSpPr>
        <p:grpSp>
          <p:nvGrpSpPr>
            <p:cNvPr id="47" name="Group 46">
              <a:extLst>
                <a:ext uri="{FF2B5EF4-FFF2-40B4-BE49-F238E27FC236}">
                  <a16:creationId xmlns:a16="http://schemas.microsoft.com/office/drawing/2014/main" id="{B0D08A9C-C6E6-451A-A08F-A96855E509EF}"/>
                </a:ext>
              </a:extLst>
            </p:cNvPr>
            <p:cNvGrpSpPr/>
            <p:nvPr/>
          </p:nvGrpSpPr>
          <p:grpSpPr>
            <a:xfrm>
              <a:off x="2736934" y="2292663"/>
              <a:ext cx="5250806" cy="3484892"/>
              <a:chOff x="2736934" y="2292663"/>
              <a:chExt cx="5250806" cy="3484892"/>
            </a:xfrm>
          </p:grpSpPr>
          <p:pic>
            <p:nvPicPr>
              <p:cNvPr id="79" name="End of geozone" descr="A close up of a logo&#10;&#10;Description automatically generated">
                <a:extLst>
                  <a:ext uri="{FF2B5EF4-FFF2-40B4-BE49-F238E27FC236}">
                    <a16:creationId xmlns:a16="http://schemas.microsoft.com/office/drawing/2014/main" id="{398E5EA4-5BA4-4CA9-B680-6CD456D2AA06}"/>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80" name="geozone" descr="A picture containing screenshot&#10;&#10;Description automatically generated">
                <a:extLst>
                  <a:ext uri="{FF2B5EF4-FFF2-40B4-BE49-F238E27FC236}">
                    <a16:creationId xmlns:a16="http://schemas.microsoft.com/office/drawing/2014/main" id="{BAC8FA98-7DCE-4F36-A653-35DFEE23DAC3}"/>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grpSp>
        <p:grpSp>
          <p:nvGrpSpPr>
            <p:cNvPr id="62" name="Group 61">
              <a:extLst>
                <a:ext uri="{FF2B5EF4-FFF2-40B4-BE49-F238E27FC236}">
                  <a16:creationId xmlns:a16="http://schemas.microsoft.com/office/drawing/2014/main" id="{900EE1F2-17B3-49BE-B713-FCC4E6F447A2}"/>
                </a:ext>
              </a:extLst>
            </p:cNvPr>
            <p:cNvGrpSpPr/>
            <p:nvPr/>
          </p:nvGrpSpPr>
          <p:grpSpPr>
            <a:xfrm>
              <a:off x="5621906" y="2655736"/>
              <a:ext cx="1738503" cy="3130439"/>
              <a:chOff x="5621906" y="2655736"/>
              <a:chExt cx="1738503" cy="3130439"/>
            </a:xfrm>
          </p:grpSpPr>
          <p:pic>
            <p:nvPicPr>
              <p:cNvPr id="76" name="Picture 75">
                <a:extLst>
                  <a:ext uri="{FF2B5EF4-FFF2-40B4-BE49-F238E27FC236}">
                    <a16:creationId xmlns:a16="http://schemas.microsoft.com/office/drawing/2014/main" id="{E8062240-4EDB-41F6-85B9-A0F407425E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3099" y="2655736"/>
                <a:ext cx="1337310" cy="987552"/>
              </a:xfrm>
              <a:prstGeom prst="rect">
                <a:avLst/>
              </a:prstGeom>
            </p:spPr>
          </p:pic>
          <p:pic>
            <p:nvPicPr>
              <p:cNvPr id="78" name="Picture 77" descr="A picture containing indoor, bottle, object&#10;&#10;Description automatically generated">
                <a:extLst>
                  <a:ext uri="{FF2B5EF4-FFF2-40B4-BE49-F238E27FC236}">
                    <a16:creationId xmlns:a16="http://schemas.microsoft.com/office/drawing/2014/main" id="{2D806FA6-493B-4415-8858-88AA24D18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1906" y="5261538"/>
                <a:ext cx="1738503" cy="524637"/>
              </a:xfrm>
              <a:prstGeom prst="rect">
                <a:avLst/>
              </a:prstGeom>
            </p:spPr>
          </p:pic>
        </p:grpSp>
        <p:grpSp>
          <p:nvGrpSpPr>
            <p:cNvPr id="63" name="Group 62">
              <a:extLst>
                <a:ext uri="{FF2B5EF4-FFF2-40B4-BE49-F238E27FC236}">
                  <a16:creationId xmlns:a16="http://schemas.microsoft.com/office/drawing/2014/main" id="{A75511D9-5A81-45A6-A8AA-DB1B05F5AC20}"/>
                </a:ext>
              </a:extLst>
            </p:cNvPr>
            <p:cNvGrpSpPr/>
            <p:nvPr/>
          </p:nvGrpSpPr>
          <p:grpSpPr>
            <a:xfrm>
              <a:off x="6749162" y="3596110"/>
              <a:ext cx="1666494" cy="1913335"/>
              <a:chOff x="6749162" y="3596110"/>
              <a:chExt cx="1666494" cy="1913335"/>
            </a:xfrm>
          </p:grpSpPr>
          <p:pic>
            <p:nvPicPr>
              <p:cNvPr id="67" name="Callout" descr="A close up of a logo&#10;&#10;Description automatically generated">
                <a:extLst>
                  <a:ext uri="{FF2B5EF4-FFF2-40B4-BE49-F238E27FC236}">
                    <a16:creationId xmlns:a16="http://schemas.microsoft.com/office/drawing/2014/main" id="{1F735367-6079-4C89-B4D1-D2046F237D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6555" y="4902512"/>
                <a:ext cx="555498" cy="606933"/>
              </a:xfrm>
              <a:prstGeom prst="rect">
                <a:avLst/>
              </a:prstGeom>
            </p:spPr>
          </p:pic>
          <p:grpSp>
            <p:nvGrpSpPr>
              <p:cNvPr id="69" name="Group 68">
                <a:extLst>
                  <a:ext uri="{FF2B5EF4-FFF2-40B4-BE49-F238E27FC236}">
                    <a16:creationId xmlns:a16="http://schemas.microsoft.com/office/drawing/2014/main" id="{8C4113F3-A85C-4BB5-9119-F7C23C533555}"/>
                  </a:ext>
                </a:extLst>
              </p:cNvPr>
              <p:cNvGrpSpPr/>
              <p:nvPr/>
            </p:nvGrpSpPr>
            <p:grpSpPr>
              <a:xfrm>
                <a:off x="6749162" y="3596110"/>
                <a:ext cx="1666494" cy="1820799"/>
                <a:chOff x="6749162" y="3596110"/>
                <a:chExt cx="1666494" cy="1820799"/>
              </a:xfrm>
            </p:grpSpPr>
            <p:pic>
              <p:nvPicPr>
                <p:cNvPr id="72" name="Screen request block" descr="A screenshot of a cell phone&#10;&#10;Description automatically generated">
                  <a:extLst>
                    <a:ext uri="{FF2B5EF4-FFF2-40B4-BE49-F238E27FC236}">
                      <a16:creationId xmlns:a16="http://schemas.microsoft.com/office/drawing/2014/main" id="{424521A4-3555-4548-BCBB-5E8DD2CD3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9162" y="3596110"/>
                  <a:ext cx="1666494" cy="1820799"/>
                </a:xfrm>
                <a:prstGeom prst="rect">
                  <a:avLst/>
                </a:prstGeom>
              </p:spPr>
            </p:pic>
            <p:pic>
              <p:nvPicPr>
                <p:cNvPr id="75" name="On grey">
                  <a:extLst>
                    <a:ext uri="{FF2B5EF4-FFF2-40B4-BE49-F238E27FC236}">
                      <a16:creationId xmlns:a16="http://schemas.microsoft.com/office/drawing/2014/main" id="{4AB1291B-93E2-4996-AA20-4F1623E1CB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3056" y="4205697"/>
                  <a:ext cx="277749" cy="267462"/>
                </a:xfrm>
                <a:prstGeom prst="rect">
                  <a:avLst/>
                </a:prstGeom>
              </p:spPr>
            </p:pic>
          </p:grpSp>
          <p:pic>
            <p:nvPicPr>
              <p:cNvPr id="70" name="On green">
                <a:extLst>
                  <a:ext uri="{FF2B5EF4-FFF2-40B4-BE49-F238E27FC236}">
                    <a16:creationId xmlns:a16="http://schemas.microsoft.com/office/drawing/2014/main" id="{A3A7D2E1-7671-4B53-940D-361C820247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3056" y="4200767"/>
                <a:ext cx="277749" cy="277749"/>
              </a:xfrm>
              <a:prstGeom prst="rect">
                <a:avLst/>
              </a:prstGeom>
            </p:spPr>
          </p:pic>
        </p:grpSp>
      </p:grpSp>
      <p:pic>
        <p:nvPicPr>
          <p:cNvPr id="89" name="Grey zone">
            <a:extLst>
              <a:ext uri="{FF2B5EF4-FFF2-40B4-BE49-F238E27FC236}">
                <a16:creationId xmlns:a16="http://schemas.microsoft.com/office/drawing/2014/main" id="{A0059A1A-761E-4F37-B93A-14626621240E}"/>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5325372" y="2282840"/>
            <a:ext cx="2139696" cy="1512189"/>
          </a:xfrm>
          <a:prstGeom prst="rect">
            <a:avLst/>
          </a:prstGeom>
        </p:spPr>
      </p:pic>
      <p:pic>
        <p:nvPicPr>
          <p:cNvPr id="96" name="Grey zone">
            <a:extLst>
              <a:ext uri="{FF2B5EF4-FFF2-40B4-BE49-F238E27FC236}">
                <a16:creationId xmlns:a16="http://schemas.microsoft.com/office/drawing/2014/main" id="{EC6BBF00-777C-441A-9953-606B612CC1CF}"/>
              </a:ext>
            </a:extLst>
          </p:cNvPr>
          <p:cNvPicPr>
            <a:picLocks noChangeAspect="1"/>
          </p:cNvPicPr>
          <p:nvPr/>
        </p:nvPicPr>
        <p:blipFill>
          <a:blip r:embed="rId28">
            <a:extLst>
              <a:ext uri="{BEBA8EAE-BF5A-486C-A8C5-ECC9F3942E4B}">
                <a14:imgProps xmlns:a14="http://schemas.microsoft.com/office/drawing/2010/main">
                  <a14:imgLayer r:embed="rId29">
                    <a14:imgEffect>
                      <a14:saturation sat="0"/>
                    </a14:imgEffect>
                  </a14:imgLayer>
                </a14:imgProps>
              </a:ext>
              <a:ext uri="{28A0092B-C50C-407E-A947-70E740481C1C}">
                <a14:useLocalDpi xmlns:a14="http://schemas.microsoft.com/office/drawing/2010/main" val="0"/>
              </a:ext>
            </a:extLst>
          </a:blip>
          <a:srcRect/>
          <a:stretch>
            <a:fillRect/>
          </a:stretch>
        </p:blipFill>
        <p:spPr>
          <a:xfrm>
            <a:off x="5318236" y="2282840"/>
            <a:ext cx="2139696" cy="1512189"/>
          </a:xfrm>
          <a:prstGeom prst="rect">
            <a:avLst/>
          </a:prstGeom>
        </p:spPr>
      </p:pic>
      <p:pic>
        <p:nvPicPr>
          <p:cNvPr id="90" name="DigitalCone">
            <a:extLst>
              <a:ext uri="{FF2B5EF4-FFF2-40B4-BE49-F238E27FC236}">
                <a16:creationId xmlns:a16="http://schemas.microsoft.com/office/drawing/2014/main" id="{D3EAFC39-63E2-48C8-B9F1-A960C4405E58}"/>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5689752" y="2496803"/>
            <a:ext cx="390906" cy="432054"/>
          </a:xfrm>
          <a:prstGeom prst="rect">
            <a:avLst/>
          </a:prstGeom>
        </p:spPr>
      </p:pic>
      <p:pic>
        <p:nvPicPr>
          <p:cNvPr id="91" name="DigitalCone">
            <a:extLst>
              <a:ext uri="{FF2B5EF4-FFF2-40B4-BE49-F238E27FC236}">
                <a16:creationId xmlns:a16="http://schemas.microsoft.com/office/drawing/2014/main" id="{4A79BF97-69D1-4911-94A5-C6AA92028803}"/>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6727532" y="3027282"/>
            <a:ext cx="390906" cy="432054"/>
          </a:xfrm>
          <a:prstGeom prst="rect">
            <a:avLst/>
          </a:prstGeom>
        </p:spPr>
      </p:pic>
      <p:pic>
        <p:nvPicPr>
          <p:cNvPr id="94" name="Rules machine">
            <a:extLst>
              <a:ext uri="{FF2B5EF4-FFF2-40B4-BE49-F238E27FC236}">
                <a16:creationId xmlns:a16="http://schemas.microsoft.com/office/drawing/2014/main" id="{499C9841-B05C-45CE-AB01-5435030CCA1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4932677" y="549554"/>
            <a:ext cx="1378458" cy="1378458"/>
          </a:xfrm>
          <a:prstGeom prst="rect">
            <a:avLst/>
          </a:prstGeom>
        </p:spPr>
      </p:pic>
      <p:pic>
        <p:nvPicPr>
          <p:cNvPr id="97" name="Picture 96">
            <a:extLst>
              <a:ext uri="{FF2B5EF4-FFF2-40B4-BE49-F238E27FC236}">
                <a16:creationId xmlns:a16="http://schemas.microsoft.com/office/drawing/2014/main" id="{27A42CBA-514C-4BB4-93A6-8CC15B2A3CB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856722" y="3343275"/>
            <a:ext cx="133731" cy="2244136"/>
          </a:xfrm>
          <a:prstGeom prst="rect">
            <a:avLst/>
          </a:prstGeom>
        </p:spPr>
      </p:pic>
      <p:pic>
        <p:nvPicPr>
          <p:cNvPr id="98" name="Picture 97">
            <a:extLst>
              <a:ext uri="{FF2B5EF4-FFF2-40B4-BE49-F238E27FC236}">
                <a16:creationId xmlns:a16="http://schemas.microsoft.com/office/drawing/2014/main" id="{E80B6723-8B93-48C8-BB02-18B1F5A88AE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836451" y="2806700"/>
            <a:ext cx="133731" cy="2273805"/>
          </a:xfrm>
          <a:prstGeom prst="rect">
            <a:avLst/>
          </a:prstGeom>
        </p:spPr>
      </p:pic>
      <p:pic>
        <p:nvPicPr>
          <p:cNvPr id="83" name="Cones">
            <a:extLst>
              <a:ext uri="{FF2B5EF4-FFF2-40B4-BE49-F238E27FC236}">
                <a16:creationId xmlns:a16="http://schemas.microsoft.com/office/drawing/2014/main" id="{92E4942E-0ECE-4566-83B4-577537936D3D}"/>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5726032" y="4836321"/>
            <a:ext cx="1382710" cy="980280"/>
          </a:xfrm>
          <a:prstGeom prst="rect">
            <a:avLst/>
          </a:prstGeom>
        </p:spPr>
      </p:pic>
      <p:pic>
        <p:nvPicPr>
          <p:cNvPr id="103" name="Picture 102">
            <a:extLst>
              <a:ext uri="{FF2B5EF4-FFF2-40B4-BE49-F238E27FC236}">
                <a16:creationId xmlns:a16="http://schemas.microsoft.com/office/drawing/2014/main" id="{A981487B-9949-45B4-9680-DB4F6E477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2800" y="2655736"/>
            <a:ext cx="1337310" cy="987552"/>
          </a:xfrm>
          <a:prstGeom prst="rect">
            <a:avLst/>
          </a:prstGeom>
        </p:spPr>
      </p:pic>
      <p:pic>
        <p:nvPicPr>
          <p:cNvPr id="99" name="Picture 98" descr="A picture containing indoor, bottle, object&#10;&#10;Description automatically generated">
            <a:extLst>
              <a:ext uri="{FF2B5EF4-FFF2-40B4-BE49-F238E27FC236}">
                <a16:creationId xmlns:a16="http://schemas.microsoft.com/office/drawing/2014/main" id="{2D032211-1596-4C44-B064-0A76F63C73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3200" y="5261538"/>
            <a:ext cx="1738503" cy="524637"/>
          </a:xfrm>
          <a:prstGeom prst="rect">
            <a:avLst/>
          </a:prstGeom>
        </p:spPr>
      </p:pic>
      <p:grpSp>
        <p:nvGrpSpPr>
          <p:cNvPr id="118" name="Group 117">
            <a:extLst>
              <a:ext uri="{FF2B5EF4-FFF2-40B4-BE49-F238E27FC236}">
                <a16:creationId xmlns:a16="http://schemas.microsoft.com/office/drawing/2014/main" id="{5437F7E8-9736-4BD0-88DD-3C9973E5AF6E}"/>
              </a:ext>
            </a:extLst>
          </p:cNvPr>
          <p:cNvGrpSpPr/>
          <p:nvPr/>
        </p:nvGrpSpPr>
        <p:grpSpPr>
          <a:xfrm>
            <a:off x="6750000" y="3596400"/>
            <a:ext cx="1666494" cy="1913335"/>
            <a:chOff x="6749162" y="3596110"/>
            <a:chExt cx="1666494" cy="1913335"/>
          </a:xfrm>
        </p:grpSpPr>
        <p:pic>
          <p:nvPicPr>
            <p:cNvPr id="119" name="Callout" descr="A close up of a logo&#10;&#10;Description automatically generated">
              <a:extLst>
                <a:ext uri="{FF2B5EF4-FFF2-40B4-BE49-F238E27FC236}">
                  <a16:creationId xmlns:a16="http://schemas.microsoft.com/office/drawing/2014/main" id="{6735EF21-937B-4705-8D86-740BAA1855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6555" y="4902512"/>
              <a:ext cx="555498" cy="606933"/>
            </a:xfrm>
            <a:prstGeom prst="rect">
              <a:avLst/>
            </a:prstGeom>
          </p:spPr>
        </p:pic>
        <p:grpSp>
          <p:nvGrpSpPr>
            <p:cNvPr id="120" name="Group 119">
              <a:extLst>
                <a:ext uri="{FF2B5EF4-FFF2-40B4-BE49-F238E27FC236}">
                  <a16:creationId xmlns:a16="http://schemas.microsoft.com/office/drawing/2014/main" id="{45BB819F-E7EB-45DD-B93F-E37E0083F560}"/>
                </a:ext>
              </a:extLst>
            </p:cNvPr>
            <p:cNvGrpSpPr/>
            <p:nvPr/>
          </p:nvGrpSpPr>
          <p:grpSpPr>
            <a:xfrm>
              <a:off x="6749162" y="3596110"/>
              <a:ext cx="1666494" cy="1820799"/>
              <a:chOff x="6749162" y="3596110"/>
              <a:chExt cx="1666494" cy="1820799"/>
            </a:xfrm>
          </p:grpSpPr>
          <p:pic>
            <p:nvPicPr>
              <p:cNvPr id="122" name="Screen request block" descr="A screenshot of a cell phone&#10;&#10;Description automatically generated">
                <a:extLst>
                  <a:ext uri="{FF2B5EF4-FFF2-40B4-BE49-F238E27FC236}">
                    <a16:creationId xmlns:a16="http://schemas.microsoft.com/office/drawing/2014/main" id="{09DA1A48-018A-4493-8B1E-7C3151A7E0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9162" y="3596110"/>
                <a:ext cx="1666494" cy="1820799"/>
              </a:xfrm>
              <a:prstGeom prst="rect">
                <a:avLst/>
              </a:prstGeom>
            </p:spPr>
          </p:pic>
          <p:pic>
            <p:nvPicPr>
              <p:cNvPr id="123" name="On grey">
                <a:extLst>
                  <a:ext uri="{FF2B5EF4-FFF2-40B4-BE49-F238E27FC236}">
                    <a16:creationId xmlns:a16="http://schemas.microsoft.com/office/drawing/2014/main" id="{E7C43110-93A2-4263-99A9-41362DD7D5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3056" y="4205697"/>
                <a:ext cx="277749" cy="267462"/>
              </a:xfrm>
              <a:prstGeom prst="rect">
                <a:avLst/>
              </a:prstGeom>
            </p:spPr>
          </p:pic>
        </p:grpSp>
        <p:pic>
          <p:nvPicPr>
            <p:cNvPr id="121" name="On green">
              <a:extLst>
                <a:ext uri="{FF2B5EF4-FFF2-40B4-BE49-F238E27FC236}">
                  <a16:creationId xmlns:a16="http://schemas.microsoft.com/office/drawing/2014/main" id="{416C0983-3C5C-40A8-B1F2-EDAAC71FED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3056" y="4200767"/>
              <a:ext cx="277749" cy="277749"/>
            </a:xfrm>
            <a:prstGeom prst="rect">
              <a:avLst/>
            </a:prstGeom>
          </p:spPr>
        </p:pic>
      </p:grpSp>
      <p:pic>
        <p:nvPicPr>
          <p:cNvPr id="86" name="Van back">
            <a:extLst>
              <a:ext uri="{FF2B5EF4-FFF2-40B4-BE49-F238E27FC236}">
                <a16:creationId xmlns:a16="http://schemas.microsoft.com/office/drawing/2014/main" id="{FCE820D1-25EC-45F5-A554-4F94796E9FCF}"/>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1328316" y="3960811"/>
            <a:ext cx="1085148" cy="1085148"/>
          </a:xfrm>
          <a:prstGeom prst="rect">
            <a:avLst/>
          </a:prstGeom>
        </p:spPr>
      </p:pic>
    </p:spTree>
    <p:extLst>
      <p:ext uri="{BB962C8B-B14F-4D97-AF65-F5344CB8AC3E}">
        <p14:creationId xmlns:p14="http://schemas.microsoft.com/office/powerpoint/2010/main" val="68720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1000"/>
                                        <p:tgtEl>
                                          <p:spTgt spid="44"/>
                                        </p:tgtEl>
                                      </p:cBhvr>
                                    </p:animEffect>
                                  </p:childTnLst>
                                </p:cTn>
                              </p:par>
                              <p:par>
                                <p:cTn id="8" presetID="63" presetClass="path" presetSubtype="0" accel="50000" decel="50000" fill="hold" nodeType="withEffect">
                                  <p:stCondLst>
                                    <p:cond delay="0"/>
                                  </p:stCondLst>
                                  <p:childTnLst>
                                    <p:animMotion origin="layout" path="M 0.63164 0.52315 L 0.75235 0.52315 " pathEditMode="relative" rAng="0" ptsTypes="AA">
                                      <p:cBhvr>
                                        <p:cTn id="9" dur="1000" fill="hold"/>
                                        <p:tgtEl>
                                          <p:spTgt spid="9"/>
                                        </p:tgtEl>
                                        <p:attrNameLst>
                                          <p:attrName>ppt_x</p:attrName>
                                          <p:attrName>ppt_y</p:attrName>
                                        </p:attrNameLst>
                                      </p:cBhvr>
                                      <p:rCtr x="6029" y="0"/>
                                    </p:animMotion>
                                  </p:childTnLst>
                                </p:cTn>
                              </p:par>
                              <p:par>
                                <p:cTn id="10" presetID="22" presetClass="entr" presetSubtype="8" fill="hold"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left)">
                                      <p:cBhvr>
                                        <p:cTn id="12" dur="1000"/>
                                        <p:tgtEl>
                                          <p:spTgt spid="83"/>
                                        </p:tgtEl>
                                      </p:cBhvr>
                                    </p:animEffect>
                                  </p:childTnLst>
                                </p:cTn>
                              </p:par>
                              <p:par>
                                <p:cTn id="13" presetID="63" presetClass="path" presetSubtype="0" accel="50000" decel="50000" fill="hold" nodeType="withEffect">
                                  <p:stCondLst>
                                    <p:cond delay="0"/>
                                  </p:stCondLst>
                                  <p:childTnLst>
                                    <p:animMotion origin="layout" path="M 4.375E-6 4.44444E-6 L 0.08255 4.44444E-6 " pathEditMode="relative" rAng="0" ptsTypes="AA">
                                      <p:cBhvr>
                                        <p:cTn id="14" dur="1000" fill="hold"/>
                                        <p:tgtEl>
                                          <p:spTgt spid="110"/>
                                        </p:tgtEl>
                                        <p:attrNameLst>
                                          <p:attrName>ppt_x</p:attrName>
                                          <p:attrName>ppt_y</p:attrName>
                                        </p:attrNameLst>
                                      </p:cBhvr>
                                      <p:rCtr x="4128" y="0"/>
                                    </p:animMotion>
                                  </p:childTnLst>
                                </p:cTn>
                              </p:par>
                              <p:par>
                                <p:cTn id="15" presetID="63" presetClass="path" presetSubtype="0" accel="50000" decel="50000" fill="hold" nodeType="withEffect">
                                  <p:stCondLst>
                                    <p:cond delay="0"/>
                                  </p:stCondLst>
                                  <p:childTnLst>
                                    <p:animMotion origin="layout" path="M -3.75E-6 4.44444E-6 L 0.12032 4.44444E-6 " pathEditMode="relative" rAng="0" ptsTypes="AA">
                                      <p:cBhvr>
                                        <p:cTn id="16" dur="1000" fill="hold"/>
                                        <p:tgtEl>
                                          <p:spTgt spid="100"/>
                                        </p:tgtEl>
                                        <p:attrNameLst>
                                          <p:attrName>ppt_x</p:attrName>
                                          <p:attrName>ppt_y</p:attrName>
                                        </p:attrNameLst>
                                      </p:cBhvr>
                                      <p:rCtr x="6016" y="0"/>
                                    </p:animMotion>
                                  </p:childTnLst>
                                </p:cTn>
                              </p:par>
                              <p:par>
                                <p:cTn id="17" presetID="63" presetClass="path" presetSubtype="0" accel="50000" decel="50000" fill="hold" nodeType="withEffect">
                                  <p:stCondLst>
                                    <p:cond delay="0"/>
                                  </p:stCondLst>
                                  <p:childTnLst>
                                    <p:animMotion origin="layout" path="M -3.75E-6 4.44444E-6 L 0.12032 4.44444E-6 " pathEditMode="relative" rAng="0" ptsTypes="AA">
                                      <p:cBhvr>
                                        <p:cTn id="18" dur="1000" fill="hold"/>
                                        <p:tgtEl>
                                          <p:spTgt spid="95"/>
                                        </p:tgtEl>
                                        <p:attrNameLst>
                                          <p:attrName>ppt_x</p:attrName>
                                          <p:attrName>ppt_y</p:attrName>
                                        </p:attrNameLst>
                                      </p:cBhvr>
                                      <p:rCtr x="6016" y="0"/>
                                    </p:animMotion>
                                  </p:childTnLst>
                                </p:cTn>
                              </p:par>
                              <p:par>
                                <p:cTn id="19" presetID="53" presetClass="entr" presetSubtype="16"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cBhvr>
                                        <p:cTn id="21" dur="250" fill="hold"/>
                                        <p:tgtEl>
                                          <p:spTgt spid="90"/>
                                        </p:tgtEl>
                                        <p:attrNameLst>
                                          <p:attrName>ppt_w</p:attrName>
                                        </p:attrNameLst>
                                      </p:cBhvr>
                                      <p:tavLst>
                                        <p:tav tm="0">
                                          <p:val>
                                            <p:fltVal val="0"/>
                                          </p:val>
                                        </p:tav>
                                        <p:tav tm="100000">
                                          <p:val>
                                            <p:strVal val="#ppt_w"/>
                                          </p:val>
                                        </p:tav>
                                      </p:tavLst>
                                    </p:anim>
                                    <p:anim calcmode="lin" valueType="num">
                                      <p:cBhvr>
                                        <p:cTn id="22" dur="250" fill="hold"/>
                                        <p:tgtEl>
                                          <p:spTgt spid="90"/>
                                        </p:tgtEl>
                                        <p:attrNameLst>
                                          <p:attrName>ppt_h</p:attrName>
                                        </p:attrNameLst>
                                      </p:cBhvr>
                                      <p:tavLst>
                                        <p:tav tm="0">
                                          <p:val>
                                            <p:fltVal val="0"/>
                                          </p:val>
                                        </p:tav>
                                        <p:tav tm="100000">
                                          <p:val>
                                            <p:strVal val="#ppt_h"/>
                                          </p:val>
                                        </p:tav>
                                      </p:tavLst>
                                    </p:anim>
                                    <p:animEffect transition="in" filter="fade">
                                      <p:cBhvr>
                                        <p:cTn id="23" dur="250"/>
                                        <p:tgtEl>
                                          <p:spTgt spid="90"/>
                                        </p:tgtEl>
                                      </p:cBhvr>
                                    </p:animEffect>
                                  </p:childTnLst>
                                </p:cTn>
                              </p:par>
                              <p:par>
                                <p:cTn id="24" presetID="53" presetClass="entr" presetSubtype="16" fill="hold" nodeType="withEffect">
                                  <p:stCondLst>
                                    <p:cond delay="750"/>
                                  </p:stCondLst>
                                  <p:childTnLst>
                                    <p:set>
                                      <p:cBhvr>
                                        <p:cTn id="25" dur="1" fill="hold">
                                          <p:stCondLst>
                                            <p:cond delay="0"/>
                                          </p:stCondLst>
                                        </p:cTn>
                                        <p:tgtEl>
                                          <p:spTgt spid="91"/>
                                        </p:tgtEl>
                                        <p:attrNameLst>
                                          <p:attrName>style.visibility</p:attrName>
                                        </p:attrNameLst>
                                      </p:cBhvr>
                                      <p:to>
                                        <p:strVal val="visible"/>
                                      </p:to>
                                    </p:set>
                                    <p:anim calcmode="lin" valueType="num">
                                      <p:cBhvr>
                                        <p:cTn id="26" dur="250" fill="hold"/>
                                        <p:tgtEl>
                                          <p:spTgt spid="91"/>
                                        </p:tgtEl>
                                        <p:attrNameLst>
                                          <p:attrName>ppt_w</p:attrName>
                                        </p:attrNameLst>
                                      </p:cBhvr>
                                      <p:tavLst>
                                        <p:tav tm="0">
                                          <p:val>
                                            <p:fltVal val="0"/>
                                          </p:val>
                                        </p:tav>
                                        <p:tav tm="100000">
                                          <p:val>
                                            <p:strVal val="#ppt_w"/>
                                          </p:val>
                                        </p:tav>
                                      </p:tavLst>
                                    </p:anim>
                                    <p:anim calcmode="lin" valueType="num">
                                      <p:cBhvr>
                                        <p:cTn id="27" dur="250" fill="hold"/>
                                        <p:tgtEl>
                                          <p:spTgt spid="91"/>
                                        </p:tgtEl>
                                        <p:attrNameLst>
                                          <p:attrName>ppt_h</p:attrName>
                                        </p:attrNameLst>
                                      </p:cBhvr>
                                      <p:tavLst>
                                        <p:tav tm="0">
                                          <p:val>
                                            <p:fltVal val="0"/>
                                          </p:val>
                                        </p:tav>
                                        <p:tav tm="100000">
                                          <p:val>
                                            <p:strVal val="#ppt_h"/>
                                          </p:val>
                                        </p:tav>
                                      </p:tavLst>
                                    </p:anim>
                                    <p:animEffect transition="in" filter="fade">
                                      <p:cBhvr>
                                        <p:cTn id="28" dur="250"/>
                                        <p:tgtEl>
                                          <p:spTgt spid="91"/>
                                        </p:tgtEl>
                                      </p:cBhvr>
                                    </p:animEffect>
                                  </p:childTnLst>
                                </p:cTn>
                              </p:par>
                              <p:par>
                                <p:cTn id="29" presetID="22" presetClass="entr" presetSubtype="8" fill="hold" nodeType="with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wipe(left)">
                                      <p:cBhvr>
                                        <p:cTn id="31" dur="1000"/>
                                        <p:tgtEl>
                                          <p:spTgt spid="89"/>
                                        </p:tgtEl>
                                      </p:cBhvr>
                                    </p:animEffect>
                                  </p:childTnLst>
                                </p:cTn>
                              </p:par>
                              <p:par>
                                <p:cTn id="32" presetID="22" presetClass="entr" presetSubtype="4" fill="hold"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cTn>
                              </p:par>
                              <p:par>
                                <p:cTn id="35" presetID="10" presetClass="exit" presetSubtype="0" fill="hold" nodeType="withEffect">
                                  <p:stCondLst>
                                    <p:cond delay="500"/>
                                  </p:stCondLst>
                                  <p:childTnLst>
                                    <p:animEffect transition="out" filter="fade">
                                      <p:cBhvr>
                                        <p:cTn id="36" dur="250"/>
                                        <p:tgtEl>
                                          <p:spTgt spid="98"/>
                                        </p:tgtEl>
                                      </p:cBhvr>
                                    </p:animEffect>
                                    <p:set>
                                      <p:cBhvr>
                                        <p:cTn id="37" dur="1" fill="hold">
                                          <p:stCondLst>
                                            <p:cond delay="249"/>
                                          </p:stCondLst>
                                        </p:cTn>
                                        <p:tgtEl>
                                          <p:spTgt spid="98"/>
                                        </p:tgtEl>
                                        <p:attrNameLst>
                                          <p:attrName>style.visibility</p:attrName>
                                        </p:attrNameLst>
                                      </p:cBhvr>
                                      <p:to>
                                        <p:strVal val="hidden"/>
                                      </p:to>
                                    </p:set>
                                  </p:childTnLst>
                                </p:cTn>
                              </p:par>
                              <p:par>
                                <p:cTn id="38" presetID="22" presetClass="entr" presetSubtype="4" fill="hold" nodeType="withEffect">
                                  <p:stCondLst>
                                    <p:cond delay="750"/>
                                  </p:stCondLst>
                                  <p:childTnLst>
                                    <p:set>
                                      <p:cBhvr>
                                        <p:cTn id="39" dur="1" fill="hold">
                                          <p:stCondLst>
                                            <p:cond delay="0"/>
                                          </p:stCondLst>
                                        </p:cTn>
                                        <p:tgtEl>
                                          <p:spTgt spid="97"/>
                                        </p:tgtEl>
                                        <p:attrNameLst>
                                          <p:attrName>style.visibility</p:attrName>
                                        </p:attrNameLst>
                                      </p:cBhvr>
                                      <p:to>
                                        <p:strVal val="visible"/>
                                      </p:to>
                                    </p:set>
                                    <p:animEffect transition="in" filter="wipe(down)">
                                      <p:cBhvr>
                                        <p:cTn id="40" dur="500"/>
                                        <p:tgtEl>
                                          <p:spTgt spid="97"/>
                                        </p:tgtEl>
                                      </p:cBhvr>
                                    </p:animEffect>
                                  </p:childTnLst>
                                </p:cTn>
                              </p:par>
                              <p:par>
                                <p:cTn id="41" presetID="10" presetClass="exit" presetSubtype="0" fill="hold" nodeType="withEffect">
                                  <p:stCondLst>
                                    <p:cond delay="1250"/>
                                  </p:stCondLst>
                                  <p:childTnLst>
                                    <p:animEffect transition="out" filter="fade">
                                      <p:cBhvr>
                                        <p:cTn id="42" dur="250"/>
                                        <p:tgtEl>
                                          <p:spTgt spid="97"/>
                                        </p:tgtEl>
                                      </p:cBhvr>
                                    </p:animEffect>
                                    <p:set>
                                      <p:cBhvr>
                                        <p:cTn id="43" dur="1" fill="hold">
                                          <p:stCondLst>
                                            <p:cond delay="249"/>
                                          </p:stCondLst>
                                        </p:cTn>
                                        <p:tgtEl>
                                          <p:spTgt spid="97"/>
                                        </p:tgtEl>
                                        <p:attrNameLst>
                                          <p:attrName>style.visibility</p:attrName>
                                        </p:attrNameLst>
                                      </p:cBhvr>
                                      <p:to>
                                        <p:strVal val="hidden"/>
                                      </p:to>
                                    </p:set>
                                  </p:childTnLst>
                                </p:cTn>
                              </p:par>
                              <p:par>
                                <p:cTn id="44" presetID="10" presetClass="exit" presetSubtype="0" fill="hold" nodeType="withEffect">
                                  <p:stCondLst>
                                    <p:cond delay="1250"/>
                                  </p:stCondLst>
                                  <p:childTnLst>
                                    <p:animEffect transition="out" filter="fade">
                                      <p:cBhvr>
                                        <p:cTn id="45" dur="500"/>
                                        <p:tgtEl>
                                          <p:spTgt spid="96"/>
                                        </p:tgtEl>
                                      </p:cBhvr>
                                    </p:animEffect>
                                    <p:set>
                                      <p:cBhvr>
                                        <p:cTn id="46" dur="1" fill="hold">
                                          <p:stCondLst>
                                            <p:cond delay="499"/>
                                          </p:stCondLst>
                                        </p:cTn>
                                        <p:tgtEl>
                                          <p:spTgt spid="96"/>
                                        </p:tgtEl>
                                        <p:attrNameLst>
                                          <p:attrName>style.visibility</p:attrName>
                                        </p:attrNameLst>
                                      </p:cBhvr>
                                      <p:to>
                                        <p:strVal val="hidden"/>
                                      </p:to>
                                    </p:set>
                                  </p:childTnLst>
                                </p:cTn>
                              </p:par>
                              <p:par>
                                <p:cTn id="47" presetID="1" presetClass="exit" presetSubtype="0" fill="hold" nodeType="withEffect">
                                  <p:stCondLst>
                                    <p:cond delay="99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nodeType="withEffect">
                                  <p:stCondLst>
                                    <p:cond delay="99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990"/>
                                  </p:stCondLst>
                                  <p:childTnLst>
                                    <p:set>
                                      <p:cBhvr>
                                        <p:cTn id="52" dur="1" fill="hold">
                                          <p:stCondLst>
                                            <p:cond delay="0"/>
                                          </p:stCondLst>
                                        </p:cTn>
                                        <p:tgtEl>
                                          <p:spTgt spid="94"/>
                                        </p:tgtEl>
                                        <p:attrNameLst>
                                          <p:attrName>style.visibility</p:attrName>
                                        </p:attrNameLst>
                                      </p:cBhvr>
                                      <p:to>
                                        <p:strVal val="visible"/>
                                      </p:to>
                                    </p:set>
                                  </p:childTnLst>
                                </p:cTn>
                              </p:par>
                              <p:par>
                                <p:cTn id="53" presetID="1" presetClass="exit" presetSubtype="0" fill="hold" nodeType="withEffect">
                                  <p:stCondLst>
                                    <p:cond delay="990"/>
                                  </p:stCondLst>
                                  <p:childTnLst>
                                    <p:set>
                                      <p:cBhvr>
                                        <p:cTn id="54" dur="1" fill="hold">
                                          <p:stCondLst>
                                            <p:cond delay="0"/>
                                          </p:stCondLst>
                                        </p:cTn>
                                        <p:tgtEl>
                                          <p:spTgt spid="110"/>
                                        </p:tgtEl>
                                        <p:attrNameLst>
                                          <p:attrName>style.visibility</p:attrName>
                                        </p:attrNameLst>
                                      </p:cBhvr>
                                      <p:to>
                                        <p:strVal val="hidden"/>
                                      </p:to>
                                    </p:set>
                                  </p:childTnLst>
                                </p:cTn>
                              </p:par>
                              <p:par>
                                <p:cTn id="55" presetID="22" presetClass="entr" presetSubtype="8" fill="hold" nodeType="with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wipe(left)">
                                      <p:cBhvr>
                                        <p:cTn id="57" dur="1000"/>
                                        <p:tgtEl>
                                          <p:spTgt spid="96"/>
                                        </p:tgtEl>
                                      </p:cBhvr>
                                    </p:animEffect>
                                  </p:childTnLst>
                                </p:cTn>
                              </p:par>
                              <p:par>
                                <p:cTn id="58" presetID="63" presetClass="path" presetSubtype="0" accel="50000" decel="50000" fill="hold" grpId="0" nodeType="withEffect">
                                  <p:stCondLst>
                                    <p:cond delay="0"/>
                                  </p:stCondLst>
                                  <p:childTnLst>
                                    <p:animMotion origin="layout" path="M 4.375E-6 4.44444E-6 L 0.08255 4.44444E-6 " pathEditMode="relative" rAng="0" ptsTypes="AA">
                                      <p:cBhvr>
                                        <p:cTn id="59" dur="1000" fill="hold"/>
                                        <p:tgtEl>
                                          <p:spTgt spid="93"/>
                                        </p:tgtEl>
                                        <p:attrNameLst>
                                          <p:attrName>ppt_x</p:attrName>
                                          <p:attrName>ppt_y</p:attrName>
                                        </p:attrNameLst>
                                      </p:cBhvr>
                                      <p:rCtr x="4128" y="0"/>
                                    </p:animMotion>
                                  </p:childTnLst>
                                </p:cTn>
                              </p:par>
                              <p:par>
                                <p:cTn id="60" presetID="1" presetClass="exit" presetSubtype="0" fill="hold" grpId="1" nodeType="withEffect">
                                  <p:stCondLst>
                                    <p:cond delay="990"/>
                                  </p:stCondLst>
                                  <p:childTnLst>
                                    <p:set>
                                      <p:cBhvr>
                                        <p:cTn id="61" dur="1" fill="hold">
                                          <p:stCondLst>
                                            <p:cond delay="0"/>
                                          </p:stCondLst>
                                        </p:cTn>
                                        <p:tgtEl>
                                          <p:spTgt spid="93"/>
                                        </p:tgtEl>
                                        <p:attrNameLst>
                                          <p:attrName>style.visibility</p:attrName>
                                        </p:attrNameLst>
                                      </p:cBhvr>
                                      <p:to>
                                        <p:strVal val="hidden"/>
                                      </p:to>
                                    </p:set>
                                  </p:childTnLst>
                                </p:cTn>
                              </p:par>
                              <p:par>
                                <p:cTn id="62" presetID="1" presetClass="entr" presetSubtype="0" fill="hold" grpId="0" nodeType="withEffect">
                                  <p:stCondLst>
                                    <p:cond delay="990"/>
                                  </p:stCondLst>
                                  <p:childTnLst>
                                    <p:set>
                                      <p:cBhvr>
                                        <p:cTn id="63" dur="1" fill="hold">
                                          <p:stCondLst>
                                            <p:cond delay="0"/>
                                          </p:stCondLst>
                                        </p:cTn>
                                        <p:tgtEl>
                                          <p:spTgt spid="113"/>
                                        </p:tgtEl>
                                        <p:attrNameLst>
                                          <p:attrName>style.visibility</p:attrName>
                                        </p:attrNameLst>
                                      </p:cBhvr>
                                      <p:to>
                                        <p:strVal val="visible"/>
                                      </p:to>
                                    </p:set>
                                  </p:childTnLst>
                                </p:cTn>
                              </p:par>
                              <p:par>
                                <p:cTn id="64" presetID="1" presetClass="exit" presetSubtype="0" fill="hold" nodeType="withEffect">
                                  <p:stCondLst>
                                    <p:cond delay="990"/>
                                  </p:stCondLst>
                                  <p:childTnLst>
                                    <p:set>
                                      <p:cBhvr>
                                        <p:cTn id="65" dur="1" fill="hold">
                                          <p:stCondLst>
                                            <p:cond delay="0"/>
                                          </p:stCondLst>
                                        </p:cTn>
                                        <p:tgtEl>
                                          <p:spTgt spid="100"/>
                                        </p:tgtEl>
                                        <p:attrNameLst>
                                          <p:attrName>style.visibility</p:attrName>
                                        </p:attrNameLst>
                                      </p:cBhvr>
                                      <p:to>
                                        <p:strVal val="hidden"/>
                                      </p:to>
                                    </p:set>
                                  </p:childTnLst>
                                </p:cTn>
                              </p:par>
                              <p:par>
                                <p:cTn id="66" presetID="1" presetClass="exit" presetSubtype="0" fill="hold" nodeType="withEffect">
                                  <p:stCondLst>
                                    <p:cond delay="990"/>
                                  </p:stCondLst>
                                  <p:childTnLst>
                                    <p:set>
                                      <p:cBhvr>
                                        <p:cTn id="67" dur="1" fill="hold">
                                          <p:stCondLst>
                                            <p:cond delay="0"/>
                                          </p:stCondLst>
                                        </p:cTn>
                                        <p:tgtEl>
                                          <p:spTgt spid="95"/>
                                        </p:tgtEl>
                                        <p:attrNameLst>
                                          <p:attrName>style.visibility</p:attrName>
                                        </p:attrNameLst>
                                      </p:cBhvr>
                                      <p:to>
                                        <p:strVal val="hidden"/>
                                      </p:to>
                                    </p:set>
                                  </p:childTnLst>
                                </p:cTn>
                              </p:par>
                              <p:par>
                                <p:cTn id="68" presetID="63" presetClass="path" presetSubtype="0" accel="50000" decel="50000" fill="hold" nodeType="withEffect">
                                  <p:stCondLst>
                                    <p:cond delay="0"/>
                                  </p:stCondLst>
                                  <p:childTnLst>
                                    <p:animMotion origin="layout" path="M -8.33333E-7 -2.22222E-6 L 0.12031 -2.22222E-6 " pathEditMode="relative" rAng="0" ptsTypes="AA">
                                      <p:cBhvr>
                                        <p:cTn id="69" dur="1000" fill="hold"/>
                                        <p:tgtEl>
                                          <p:spTgt spid="99"/>
                                        </p:tgtEl>
                                        <p:attrNameLst>
                                          <p:attrName>ppt_x</p:attrName>
                                          <p:attrName>ppt_y</p:attrName>
                                        </p:attrNameLst>
                                      </p:cBhvr>
                                      <p:rCtr x="6016" y="0"/>
                                    </p:animMotion>
                                  </p:childTnLst>
                                </p:cTn>
                              </p:par>
                              <p:par>
                                <p:cTn id="70" presetID="1" presetClass="exit" presetSubtype="0" fill="hold" nodeType="withEffect">
                                  <p:stCondLst>
                                    <p:cond delay="990"/>
                                  </p:stCondLst>
                                  <p:childTnLst>
                                    <p:set>
                                      <p:cBhvr>
                                        <p:cTn id="71" dur="1" fill="hold">
                                          <p:stCondLst>
                                            <p:cond delay="0"/>
                                          </p:stCondLst>
                                        </p:cTn>
                                        <p:tgtEl>
                                          <p:spTgt spid="99"/>
                                        </p:tgtEl>
                                        <p:attrNameLst>
                                          <p:attrName>style.visibility</p:attrName>
                                        </p:attrNameLst>
                                      </p:cBhvr>
                                      <p:to>
                                        <p:strVal val="hidden"/>
                                      </p:to>
                                    </p:set>
                                  </p:childTnLst>
                                </p:cTn>
                              </p:par>
                              <p:par>
                                <p:cTn id="72" presetID="63" presetClass="path" presetSubtype="0" accel="50000" decel="50000" fill="hold" nodeType="withEffect">
                                  <p:stCondLst>
                                    <p:cond delay="0"/>
                                  </p:stCondLst>
                                  <p:childTnLst>
                                    <p:animMotion origin="layout" path="M -8.33333E-7 -2.22222E-6 L 0.12031 -2.22222E-6 " pathEditMode="relative" rAng="0" ptsTypes="AA">
                                      <p:cBhvr>
                                        <p:cTn id="73" dur="1000" fill="hold"/>
                                        <p:tgtEl>
                                          <p:spTgt spid="103"/>
                                        </p:tgtEl>
                                        <p:attrNameLst>
                                          <p:attrName>ppt_x</p:attrName>
                                          <p:attrName>ppt_y</p:attrName>
                                        </p:attrNameLst>
                                      </p:cBhvr>
                                      <p:rCtr x="6016" y="0"/>
                                    </p:animMotion>
                                  </p:childTnLst>
                                </p:cTn>
                              </p:par>
                              <p:par>
                                <p:cTn id="74" presetID="1" presetClass="exit" presetSubtype="0" fill="hold" nodeType="withEffect">
                                  <p:stCondLst>
                                    <p:cond delay="990"/>
                                  </p:stCondLst>
                                  <p:childTnLst>
                                    <p:set>
                                      <p:cBhvr>
                                        <p:cTn id="75" dur="1" fill="hold">
                                          <p:stCondLst>
                                            <p:cond delay="0"/>
                                          </p:stCondLst>
                                        </p:cTn>
                                        <p:tgtEl>
                                          <p:spTgt spid="103"/>
                                        </p:tgtEl>
                                        <p:attrNameLst>
                                          <p:attrName>style.visibility</p:attrName>
                                        </p:attrNameLst>
                                      </p:cBhvr>
                                      <p:to>
                                        <p:strVal val="hidden"/>
                                      </p:to>
                                    </p:set>
                                  </p:childTnLst>
                                </p:cTn>
                              </p:par>
                              <p:par>
                                <p:cTn id="76" presetID="63" presetClass="path" presetSubtype="0" accel="50000" decel="50000" fill="hold" nodeType="withEffect">
                                  <p:stCondLst>
                                    <p:cond delay="0"/>
                                  </p:stCondLst>
                                  <p:childTnLst>
                                    <p:animMotion origin="layout" path="M -8.33333E-7 -2.22222E-6 L 0.12031 -2.22222E-6 " pathEditMode="relative" rAng="0" ptsTypes="AA">
                                      <p:cBhvr>
                                        <p:cTn id="77" dur="1000" fill="hold"/>
                                        <p:tgtEl>
                                          <p:spTgt spid="118"/>
                                        </p:tgtEl>
                                        <p:attrNameLst>
                                          <p:attrName>ppt_x</p:attrName>
                                          <p:attrName>ppt_y</p:attrName>
                                        </p:attrNameLst>
                                      </p:cBhvr>
                                      <p:rCtr x="6016" y="0"/>
                                    </p:animMotion>
                                  </p:childTnLst>
                                </p:cTn>
                              </p:par>
                              <p:par>
                                <p:cTn id="78" presetID="1" presetClass="exit" presetSubtype="0" fill="hold" nodeType="withEffect">
                                  <p:stCondLst>
                                    <p:cond delay="990"/>
                                  </p:stCondLst>
                                  <p:childTnLst>
                                    <p:set>
                                      <p:cBhvr>
                                        <p:cTn id="79" dur="1" fill="hold">
                                          <p:stCondLst>
                                            <p:cond delay="0"/>
                                          </p:stCondLst>
                                        </p:cTn>
                                        <p:tgtEl>
                                          <p:spTgt spid="118"/>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fade">
                                      <p:cBhvr>
                                        <p:cTn id="8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93" grpId="0" animBg="1"/>
      <p:bldP spid="93"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sp>
        <p:nvSpPr>
          <p:cNvPr id="71" name="Isosceles Triangle 70">
            <a:extLst>
              <a:ext uri="{FF2B5EF4-FFF2-40B4-BE49-F238E27FC236}">
                <a16:creationId xmlns:a16="http://schemas.microsoft.com/office/drawing/2014/main" id="{4F6B8C77-6EB5-4D5B-8B19-E5D02466DE01}"/>
              </a:ext>
            </a:extLst>
          </p:cNvPr>
          <p:cNvSpPr/>
          <p:nvPr/>
        </p:nvSpPr>
        <p:spPr>
          <a:xfrm>
            <a:off x="442608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End of geozone" descr="A close up of a logo&#10;&#10;Description automatically generated">
            <a:extLst>
              <a:ext uri="{FF2B5EF4-FFF2-40B4-BE49-F238E27FC236}">
                <a16:creationId xmlns:a16="http://schemas.microsoft.com/office/drawing/2014/main" id="{8B0B88F9-2E24-4053-905C-DB6FB81BC191}"/>
              </a:ext>
            </a:extLst>
          </p:cNvPr>
          <p:cNvPicPr>
            <a:picLocks noChangeAspect="1"/>
          </p:cNvPicPr>
          <p:nvPr/>
        </p:nvPicPr>
        <p:blipFill rotWithShape="1">
          <a:blip r:embed="rId3">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44" name="Cones" hidden="1">
            <a:extLst>
              <a:ext uri="{FF2B5EF4-FFF2-40B4-BE49-F238E27FC236}">
                <a16:creationId xmlns:a16="http://schemas.microsoft.com/office/drawing/2014/main" id="{C54584CB-6D5F-4526-B6AB-DE14A66DD8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706127" y="5079667"/>
            <a:ext cx="3507867" cy="761238"/>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5">
            <a:extLst>
              <a:ext uri="{28A0092B-C50C-407E-A947-70E740481C1C}">
                <a14:useLocalDpi xmlns:a14="http://schemas.microsoft.com/office/drawing/2010/main" val="0"/>
              </a:ext>
            </a:extLst>
          </a:blip>
          <a:srcRect r="57998"/>
          <a:stretch>
            <a:fillRect/>
          </a:stretch>
        </p:blipFill>
        <p:spPr>
          <a:xfrm>
            <a:off x="1477798" y="2292705"/>
            <a:ext cx="4735498" cy="1748790"/>
          </a:xfrm>
          <a:prstGeom prst="rect">
            <a:avLst/>
          </a:prstGeom>
        </p:spPr>
      </p:pic>
      <p:grpSp>
        <p:nvGrpSpPr>
          <p:cNvPr id="77" name="Van">
            <a:extLst>
              <a:ext uri="{FF2B5EF4-FFF2-40B4-BE49-F238E27FC236}">
                <a16:creationId xmlns:a16="http://schemas.microsoft.com/office/drawing/2014/main" id="{F91F23A8-F825-4BD4-8942-48179FA47F6F}"/>
              </a:ext>
            </a:extLst>
          </p:cNvPr>
          <p:cNvGrpSpPr/>
          <p:nvPr/>
        </p:nvGrpSpPr>
        <p:grpSpPr>
          <a:xfrm>
            <a:off x="1984075" y="2728669"/>
            <a:ext cx="1080135" cy="3052227"/>
            <a:chOff x="1558555" y="2729045"/>
            <a:chExt cx="1080135" cy="3052227"/>
          </a:xfrm>
        </p:grpSpPr>
        <p:pic>
          <p:nvPicPr>
            <p:cNvPr id="84" name="Picture 83">
              <a:extLst>
                <a:ext uri="{FF2B5EF4-FFF2-40B4-BE49-F238E27FC236}">
                  <a16:creationId xmlns:a16="http://schemas.microsoft.com/office/drawing/2014/main" id="{F3C8318A-2867-4B23-BE76-D5193CDCBC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85" name="Picture 84" descr="A close up of a logo&#10;&#10;Description automatically generated">
              <a:extLst>
                <a:ext uri="{FF2B5EF4-FFF2-40B4-BE49-F238E27FC236}">
                  <a16:creationId xmlns:a16="http://schemas.microsoft.com/office/drawing/2014/main" id="{53BC6356-8819-4A66-8EFA-C36920DD7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46" name="Callout" descr="A close up of a logo&#10;&#10;Description automatically generated">
            <a:extLst>
              <a:ext uri="{FF2B5EF4-FFF2-40B4-BE49-F238E27FC236}">
                <a16:creationId xmlns:a16="http://schemas.microsoft.com/office/drawing/2014/main" id="{0F02B9DD-2DA5-436C-847D-66E4FAF202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0504" y="4891637"/>
            <a:ext cx="925830" cy="637794"/>
          </a:xfrm>
          <a:prstGeom prst="rect">
            <a:avLst/>
          </a:prstGeom>
        </p:spPr>
      </p:pic>
      <p:grpSp>
        <p:nvGrpSpPr>
          <p:cNvPr id="10" name="Group 9">
            <a:extLst>
              <a:ext uri="{FF2B5EF4-FFF2-40B4-BE49-F238E27FC236}">
                <a16:creationId xmlns:a16="http://schemas.microsoft.com/office/drawing/2014/main" id="{B0FB467F-9433-4C6F-B367-571224907918}"/>
              </a:ext>
            </a:extLst>
          </p:cNvPr>
          <p:cNvGrpSpPr/>
          <p:nvPr/>
        </p:nvGrpSpPr>
        <p:grpSpPr>
          <a:xfrm>
            <a:off x="532631" y="4080397"/>
            <a:ext cx="856889" cy="322624"/>
            <a:chOff x="532631" y="4080397"/>
            <a:chExt cx="856889" cy="322624"/>
          </a:xfrm>
        </p:grpSpPr>
        <p:pic>
          <p:nvPicPr>
            <p:cNvPr id="49" name="Line" descr="A close up of a logo&#10;&#10;Description automatically generated">
              <a:extLst>
                <a:ext uri="{FF2B5EF4-FFF2-40B4-BE49-F238E27FC236}">
                  <a16:creationId xmlns:a16="http://schemas.microsoft.com/office/drawing/2014/main" id="{6FA9A871-A7A0-4424-B1E4-07B66A180D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13" y="4289864"/>
              <a:ext cx="627507" cy="113157"/>
            </a:xfrm>
            <a:prstGeom prst="rect">
              <a:avLst/>
            </a:prstGeom>
          </p:spPr>
        </p:pic>
        <p:pic>
          <p:nvPicPr>
            <p:cNvPr id="50" name="Block on" descr="A close up of a logo&#10;&#10;Description automatically generated">
              <a:extLst>
                <a:ext uri="{FF2B5EF4-FFF2-40B4-BE49-F238E27FC236}">
                  <a16:creationId xmlns:a16="http://schemas.microsoft.com/office/drawing/2014/main" id="{579CD8CA-8389-4E10-9D9F-313E6B597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2631" y="4080397"/>
              <a:ext cx="555498" cy="174879"/>
            </a:xfrm>
            <a:prstGeom prst="rect">
              <a:avLst/>
            </a:prstGeom>
          </p:spPr>
        </p:pic>
      </p:grpSp>
      <p:grpSp>
        <p:nvGrpSpPr>
          <p:cNvPr id="51" name="cars">
            <a:extLst>
              <a:ext uri="{FF2B5EF4-FFF2-40B4-BE49-F238E27FC236}">
                <a16:creationId xmlns:a16="http://schemas.microsoft.com/office/drawing/2014/main" id="{ACCBD9FD-97AE-4093-8C22-9CE3B9208FA4}"/>
              </a:ext>
            </a:extLst>
          </p:cNvPr>
          <p:cNvGrpSpPr/>
          <p:nvPr/>
        </p:nvGrpSpPr>
        <p:grpSpPr>
          <a:xfrm>
            <a:off x="-1205731" y="4994808"/>
            <a:ext cx="2666885" cy="1178492"/>
            <a:chOff x="-1205731" y="4994808"/>
            <a:chExt cx="2666885" cy="1178492"/>
          </a:xfrm>
        </p:grpSpPr>
        <p:pic>
          <p:nvPicPr>
            <p:cNvPr id="52" name="car">
              <a:extLst>
                <a:ext uri="{FF2B5EF4-FFF2-40B4-BE49-F238E27FC236}">
                  <a16:creationId xmlns:a16="http://schemas.microsoft.com/office/drawing/2014/main" id="{5ED7BD2E-C372-425F-BEF2-C2592063208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53" name="car">
              <a:extLst>
                <a:ext uri="{FF2B5EF4-FFF2-40B4-BE49-F238E27FC236}">
                  <a16:creationId xmlns:a16="http://schemas.microsoft.com/office/drawing/2014/main" id="{FB1EB0E8-546E-4E1E-A2CE-1EF2EC5BAB1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54" name="car">
              <a:extLst>
                <a:ext uri="{FF2B5EF4-FFF2-40B4-BE49-F238E27FC236}">
                  <a16:creationId xmlns:a16="http://schemas.microsoft.com/office/drawing/2014/main" id="{DB9D08E8-F227-4128-9968-DE93FF0F9F5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55" name="car">
              <a:extLst>
                <a:ext uri="{FF2B5EF4-FFF2-40B4-BE49-F238E27FC236}">
                  <a16:creationId xmlns:a16="http://schemas.microsoft.com/office/drawing/2014/main" id="{05638964-0AAE-4239-A879-203A04C9115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56" name="car">
              <a:extLst>
                <a:ext uri="{FF2B5EF4-FFF2-40B4-BE49-F238E27FC236}">
                  <a16:creationId xmlns:a16="http://schemas.microsoft.com/office/drawing/2014/main" id="{30276222-966F-4E5A-8A14-B9AD39A96DB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57" name="car">
              <a:extLst>
                <a:ext uri="{FF2B5EF4-FFF2-40B4-BE49-F238E27FC236}">
                  <a16:creationId xmlns:a16="http://schemas.microsoft.com/office/drawing/2014/main" id="{266603A9-46F7-4098-8E65-4657D1974B1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59" name="car">
              <a:extLst>
                <a:ext uri="{FF2B5EF4-FFF2-40B4-BE49-F238E27FC236}">
                  <a16:creationId xmlns:a16="http://schemas.microsoft.com/office/drawing/2014/main" id="{C8FDF28B-9E9E-407D-8272-4E79E8A760F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grpSp>
        <p:nvGrpSpPr>
          <p:cNvPr id="7" name="Group 6">
            <a:extLst>
              <a:ext uri="{FF2B5EF4-FFF2-40B4-BE49-F238E27FC236}">
                <a16:creationId xmlns:a16="http://schemas.microsoft.com/office/drawing/2014/main" id="{4CC8064D-17CE-4E51-BCF7-B652F90402AE}"/>
              </a:ext>
            </a:extLst>
          </p:cNvPr>
          <p:cNvGrpSpPr/>
          <p:nvPr/>
        </p:nvGrpSpPr>
        <p:grpSpPr>
          <a:xfrm>
            <a:off x="2428645" y="3593441"/>
            <a:ext cx="1666494" cy="1972143"/>
            <a:chOff x="2428645" y="3593441"/>
            <a:chExt cx="1666494" cy="1972143"/>
          </a:xfrm>
        </p:grpSpPr>
        <p:pic>
          <p:nvPicPr>
            <p:cNvPr id="65" name="Callout" descr="A close up of a logo&#10;&#10;Description automatically generated">
              <a:extLst>
                <a:ext uri="{FF2B5EF4-FFF2-40B4-BE49-F238E27FC236}">
                  <a16:creationId xmlns:a16="http://schemas.microsoft.com/office/drawing/2014/main" id="{E1CDBB65-BF01-4B06-8127-2421222776E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05144" y="4968938"/>
              <a:ext cx="565785" cy="596646"/>
            </a:xfrm>
            <a:prstGeom prst="rect">
              <a:avLst/>
            </a:prstGeom>
          </p:spPr>
        </p:pic>
        <p:grpSp>
          <p:nvGrpSpPr>
            <p:cNvPr id="6" name="Group 5">
              <a:extLst>
                <a:ext uri="{FF2B5EF4-FFF2-40B4-BE49-F238E27FC236}">
                  <a16:creationId xmlns:a16="http://schemas.microsoft.com/office/drawing/2014/main" id="{37D0AF2C-4BD8-4128-B0F5-03AA41BC16F7}"/>
                </a:ext>
              </a:extLst>
            </p:cNvPr>
            <p:cNvGrpSpPr/>
            <p:nvPr/>
          </p:nvGrpSpPr>
          <p:grpSpPr>
            <a:xfrm>
              <a:off x="2428645" y="3593441"/>
              <a:ext cx="1666494" cy="1820799"/>
              <a:chOff x="2428645" y="3593441"/>
              <a:chExt cx="1666494" cy="1820799"/>
            </a:xfrm>
          </p:grpSpPr>
          <p:pic>
            <p:nvPicPr>
              <p:cNvPr id="66" name="Screen request block" descr="A screenshot of a cell phone&#10;&#10;Description automatically generated">
                <a:extLst>
                  <a:ext uri="{FF2B5EF4-FFF2-40B4-BE49-F238E27FC236}">
                    <a16:creationId xmlns:a16="http://schemas.microsoft.com/office/drawing/2014/main" id="{A27C2C07-EE05-4A41-B48D-CBF9E2E07A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28645" y="3593441"/>
                <a:ext cx="1666494" cy="1820799"/>
              </a:xfrm>
              <a:prstGeom prst="rect">
                <a:avLst/>
              </a:prstGeom>
            </p:spPr>
          </p:pic>
          <p:pic>
            <p:nvPicPr>
              <p:cNvPr id="68" name="On grey">
                <a:extLst>
                  <a:ext uri="{FF2B5EF4-FFF2-40B4-BE49-F238E27FC236}">
                    <a16:creationId xmlns:a16="http://schemas.microsoft.com/office/drawing/2014/main" id="{DF1034DB-C95C-486C-A306-081EF101C42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82539" y="4203028"/>
                <a:ext cx="277749" cy="267462"/>
              </a:xfrm>
              <a:prstGeom prst="rect">
                <a:avLst/>
              </a:prstGeom>
            </p:spPr>
          </p:pic>
        </p:grpSp>
        <p:pic>
          <p:nvPicPr>
            <p:cNvPr id="60" name="On green" hidden="1">
              <a:extLst>
                <a:ext uri="{FF2B5EF4-FFF2-40B4-BE49-F238E27FC236}">
                  <a16:creationId xmlns:a16="http://schemas.microsoft.com/office/drawing/2014/main" id="{4297893C-81AC-444A-A3D2-A561515F11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87301" y="4197503"/>
              <a:ext cx="277749" cy="277749"/>
            </a:xfrm>
            <a:prstGeom prst="rect">
              <a:avLst/>
            </a:prstGeom>
          </p:spPr>
        </p:pic>
      </p:grpSp>
      <p:grpSp>
        <p:nvGrpSpPr>
          <p:cNvPr id="45" name="Group 44">
            <a:extLst>
              <a:ext uri="{FF2B5EF4-FFF2-40B4-BE49-F238E27FC236}">
                <a16:creationId xmlns:a16="http://schemas.microsoft.com/office/drawing/2014/main" id="{315F17C6-D169-40A8-BCA4-54CC40C34DD2}"/>
              </a:ext>
            </a:extLst>
          </p:cNvPr>
          <p:cNvGrpSpPr/>
          <p:nvPr/>
        </p:nvGrpSpPr>
        <p:grpSpPr>
          <a:xfrm>
            <a:off x="4204285" y="2292663"/>
            <a:ext cx="5678722" cy="3493512"/>
            <a:chOff x="2736934" y="2292663"/>
            <a:chExt cx="5678722" cy="3493512"/>
          </a:xfrm>
        </p:grpSpPr>
        <p:grpSp>
          <p:nvGrpSpPr>
            <p:cNvPr id="47" name="Group 46">
              <a:extLst>
                <a:ext uri="{FF2B5EF4-FFF2-40B4-BE49-F238E27FC236}">
                  <a16:creationId xmlns:a16="http://schemas.microsoft.com/office/drawing/2014/main" id="{B0D08A9C-C6E6-451A-A08F-A96855E509EF}"/>
                </a:ext>
              </a:extLst>
            </p:cNvPr>
            <p:cNvGrpSpPr/>
            <p:nvPr/>
          </p:nvGrpSpPr>
          <p:grpSpPr>
            <a:xfrm>
              <a:off x="2736934" y="2292663"/>
              <a:ext cx="5250806" cy="3484892"/>
              <a:chOff x="2736934" y="2292663"/>
              <a:chExt cx="5250806" cy="3484892"/>
            </a:xfrm>
          </p:grpSpPr>
          <p:pic>
            <p:nvPicPr>
              <p:cNvPr id="79" name="End of geozone" descr="A close up of a logo&#10;&#10;Description automatically generated">
                <a:extLst>
                  <a:ext uri="{FF2B5EF4-FFF2-40B4-BE49-F238E27FC236}">
                    <a16:creationId xmlns:a16="http://schemas.microsoft.com/office/drawing/2014/main" id="{398E5EA4-5BA4-4CA9-B680-6CD456D2AA06}"/>
                  </a:ext>
                </a:extLst>
              </p:cNvPr>
              <p:cNvPicPr>
                <a:picLocks noChangeAspect="1"/>
              </p:cNvPicPr>
              <p:nvPr/>
            </p:nvPicPr>
            <p:blipFill rotWithShape="1">
              <a:blip r:embed="rId3">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80" name="geozone" descr="A picture containing screenshot&#10;&#10;Description automatically generated">
                <a:extLst>
                  <a:ext uri="{FF2B5EF4-FFF2-40B4-BE49-F238E27FC236}">
                    <a16:creationId xmlns:a16="http://schemas.microsoft.com/office/drawing/2014/main" id="{BAC8FA98-7DCE-4F36-A653-35DFEE23DAC3}"/>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grpSp>
        <p:grpSp>
          <p:nvGrpSpPr>
            <p:cNvPr id="62" name="Group 61">
              <a:extLst>
                <a:ext uri="{FF2B5EF4-FFF2-40B4-BE49-F238E27FC236}">
                  <a16:creationId xmlns:a16="http://schemas.microsoft.com/office/drawing/2014/main" id="{900EE1F2-17B3-49BE-B713-FCC4E6F447A2}"/>
                </a:ext>
              </a:extLst>
            </p:cNvPr>
            <p:cNvGrpSpPr/>
            <p:nvPr/>
          </p:nvGrpSpPr>
          <p:grpSpPr>
            <a:xfrm>
              <a:off x="5621906" y="2655736"/>
              <a:ext cx="1738503" cy="3130439"/>
              <a:chOff x="5621906" y="2655736"/>
              <a:chExt cx="1738503" cy="3130439"/>
            </a:xfrm>
          </p:grpSpPr>
          <p:pic>
            <p:nvPicPr>
              <p:cNvPr id="76" name="Picture 75">
                <a:extLst>
                  <a:ext uri="{FF2B5EF4-FFF2-40B4-BE49-F238E27FC236}">
                    <a16:creationId xmlns:a16="http://schemas.microsoft.com/office/drawing/2014/main" id="{E8062240-4EDB-41F6-85B9-A0F407425EF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23099" y="2655736"/>
                <a:ext cx="1337310" cy="987552"/>
              </a:xfrm>
              <a:prstGeom prst="rect">
                <a:avLst/>
              </a:prstGeom>
            </p:spPr>
          </p:pic>
          <p:pic>
            <p:nvPicPr>
              <p:cNvPr id="78" name="Picture 77" descr="A picture containing indoor, bottle, object&#10;&#10;Description automatically generated">
                <a:extLst>
                  <a:ext uri="{FF2B5EF4-FFF2-40B4-BE49-F238E27FC236}">
                    <a16:creationId xmlns:a16="http://schemas.microsoft.com/office/drawing/2014/main" id="{2D806FA6-493B-4415-8858-88AA24D1860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621906" y="5261538"/>
                <a:ext cx="1738503" cy="524637"/>
              </a:xfrm>
              <a:prstGeom prst="rect">
                <a:avLst/>
              </a:prstGeom>
            </p:spPr>
          </p:pic>
        </p:grpSp>
        <p:grpSp>
          <p:nvGrpSpPr>
            <p:cNvPr id="63" name="Group 62">
              <a:extLst>
                <a:ext uri="{FF2B5EF4-FFF2-40B4-BE49-F238E27FC236}">
                  <a16:creationId xmlns:a16="http://schemas.microsoft.com/office/drawing/2014/main" id="{A75511D9-5A81-45A6-A8AA-DB1B05F5AC20}"/>
                </a:ext>
              </a:extLst>
            </p:cNvPr>
            <p:cNvGrpSpPr/>
            <p:nvPr/>
          </p:nvGrpSpPr>
          <p:grpSpPr>
            <a:xfrm>
              <a:off x="6749162" y="3596110"/>
              <a:ext cx="1666494" cy="1913335"/>
              <a:chOff x="6749162" y="3596110"/>
              <a:chExt cx="1666494" cy="1913335"/>
            </a:xfrm>
          </p:grpSpPr>
          <p:pic>
            <p:nvPicPr>
              <p:cNvPr id="67" name="Callout" descr="A close up of a logo&#10;&#10;Description automatically generated">
                <a:extLst>
                  <a:ext uri="{FF2B5EF4-FFF2-40B4-BE49-F238E27FC236}">
                    <a16:creationId xmlns:a16="http://schemas.microsoft.com/office/drawing/2014/main" id="{1F735367-6079-4C89-B4D1-D2046F237DC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56555" y="4902512"/>
                <a:ext cx="555498" cy="606933"/>
              </a:xfrm>
              <a:prstGeom prst="rect">
                <a:avLst/>
              </a:prstGeom>
            </p:spPr>
          </p:pic>
          <p:grpSp>
            <p:nvGrpSpPr>
              <p:cNvPr id="69" name="Group 68">
                <a:extLst>
                  <a:ext uri="{FF2B5EF4-FFF2-40B4-BE49-F238E27FC236}">
                    <a16:creationId xmlns:a16="http://schemas.microsoft.com/office/drawing/2014/main" id="{8C4113F3-A85C-4BB5-9119-F7C23C533555}"/>
                  </a:ext>
                </a:extLst>
              </p:cNvPr>
              <p:cNvGrpSpPr/>
              <p:nvPr/>
            </p:nvGrpSpPr>
            <p:grpSpPr>
              <a:xfrm>
                <a:off x="6749162" y="3596110"/>
                <a:ext cx="1666494" cy="1820799"/>
                <a:chOff x="6749162" y="3596110"/>
                <a:chExt cx="1666494" cy="1820799"/>
              </a:xfrm>
            </p:grpSpPr>
            <p:pic>
              <p:nvPicPr>
                <p:cNvPr id="72" name="Screen request block" descr="A screenshot of a cell phone&#10;&#10;Description automatically generated">
                  <a:extLst>
                    <a:ext uri="{FF2B5EF4-FFF2-40B4-BE49-F238E27FC236}">
                      <a16:creationId xmlns:a16="http://schemas.microsoft.com/office/drawing/2014/main" id="{424521A4-3555-4548-BCBB-5E8DD2CD36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49162" y="3596110"/>
                  <a:ext cx="1666494" cy="1820799"/>
                </a:xfrm>
                <a:prstGeom prst="rect">
                  <a:avLst/>
                </a:prstGeom>
              </p:spPr>
            </p:pic>
            <p:pic>
              <p:nvPicPr>
                <p:cNvPr id="75" name="On grey">
                  <a:extLst>
                    <a:ext uri="{FF2B5EF4-FFF2-40B4-BE49-F238E27FC236}">
                      <a16:creationId xmlns:a16="http://schemas.microsoft.com/office/drawing/2014/main" id="{4AB1291B-93E2-4996-AA20-4F1623E1CB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03056" y="4205697"/>
                  <a:ext cx="277749" cy="267462"/>
                </a:xfrm>
                <a:prstGeom prst="rect">
                  <a:avLst/>
                </a:prstGeom>
              </p:spPr>
            </p:pic>
          </p:grpSp>
          <p:pic>
            <p:nvPicPr>
              <p:cNvPr id="70" name="On green" hidden="1">
                <a:extLst>
                  <a:ext uri="{FF2B5EF4-FFF2-40B4-BE49-F238E27FC236}">
                    <a16:creationId xmlns:a16="http://schemas.microsoft.com/office/drawing/2014/main" id="{A3A7D2E1-7671-4B53-940D-361C820247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03056" y="4200767"/>
                <a:ext cx="277749" cy="277749"/>
              </a:xfrm>
              <a:prstGeom prst="rect">
                <a:avLst/>
              </a:prstGeom>
            </p:spPr>
          </p:pic>
        </p:grpSp>
      </p:grpSp>
      <p:pic>
        <p:nvPicPr>
          <p:cNvPr id="89" name="Grey zone">
            <a:extLst>
              <a:ext uri="{FF2B5EF4-FFF2-40B4-BE49-F238E27FC236}">
                <a16:creationId xmlns:a16="http://schemas.microsoft.com/office/drawing/2014/main" id="{A0059A1A-761E-4F37-B93A-14626621240E}"/>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5325372" y="2282840"/>
            <a:ext cx="2139696" cy="1512189"/>
          </a:xfrm>
          <a:prstGeom prst="rect">
            <a:avLst/>
          </a:prstGeom>
        </p:spPr>
      </p:pic>
      <p:pic>
        <p:nvPicPr>
          <p:cNvPr id="92" name="DigitalCone" hidden="1">
            <a:extLst>
              <a:ext uri="{FF2B5EF4-FFF2-40B4-BE49-F238E27FC236}">
                <a16:creationId xmlns:a16="http://schemas.microsoft.com/office/drawing/2014/main" id="{422C9747-29BB-4E99-8C81-4AE89F4B2D2D}"/>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8741722" y="3033647"/>
            <a:ext cx="390906" cy="432054"/>
          </a:xfrm>
          <a:prstGeom prst="rect">
            <a:avLst/>
          </a:prstGeom>
        </p:spPr>
      </p:pic>
      <p:pic>
        <p:nvPicPr>
          <p:cNvPr id="64" name="Rules machine">
            <a:extLst>
              <a:ext uri="{FF2B5EF4-FFF2-40B4-BE49-F238E27FC236}">
                <a16:creationId xmlns:a16="http://schemas.microsoft.com/office/drawing/2014/main" id="{0247862E-EE68-4868-BA16-8D9828FC7C38}"/>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4932677" y="549554"/>
            <a:ext cx="1378458" cy="1378458"/>
          </a:xfrm>
          <a:prstGeom prst="rect">
            <a:avLst/>
          </a:prstGeom>
        </p:spPr>
      </p:pic>
      <p:pic>
        <p:nvPicPr>
          <p:cNvPr id="88" name="screen request block on" descr="A screenshot of a cell phone&#10;&#10;Description automatically generated">
            <a:extLst>
              <a:ext uri="{FF2B5EF4-FFF2-40B4-BE49-F238E27FC236}">
                <a16:creationId xmlns:a16="http://schemas.microsoft.com/office/drawing/2014/main" id="{A47EB554-48FB-4515-AAFA-19F8D278162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38550" y="3586594"/>
            <a:ext cx="1656207" cy="1820799"/>
          </a:xfrm>
          <a:prstGeom prst="rect">
            <a:avLst/>
          </a:prstGeom>
        </p:spPr>
      </p:pic>
      <p:pic>
        <p:nvPicPr>
          <p:cNvPr id="96" name="grey off" descr="A picture containing electronics, circuit&#10;&#10;Description automatically generated">
            <a:extLst>
              <a:ext uri="{FF2B5EF4-FFF2-40B4-BE49-F238E27FC236}">
                <a16:creationId xmlns:a16="http://schemas.microsoft.com/office/drawing/2014/main" id="{509B85FB-C93D-4106-8B1E-9C4D2FF5277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65574" y="4302207"/>
            <a:ext cx="288036" cy="267462"/>
          </a:xfrm>
          <a:prstGeom prst="rect">
            <a:avLst/>
          </a:prstGeom>
        </p:spPr>
      </p:pic>
      <p:pic>
        <p:nvPicPr>
          <p:cNvPr id="83" name="glow">
            <a:extLst>
              <a:ext uri="{FF2B5EF4-FFF2-40B4-BE49-F238E27FC236}">
                <a16:creationId xmlns:a16="http://schemas.microsoft.com/office/drawing/2014/main" id="{1AD9A2C3-95B4-41CD-80C3-05A7F7AA5DE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90476" y="3800140"/>
            <a:ext cx="1347597" cy="1234440"/>
          </a:xfrm>
          <a:prstGeom prst="rect">
            <a:avLst/>
          </a:prstGeom>
        </p:spPr>
      </p:pic>
      <p:pic>
        <p:nvPicPr>
          <p:cNvPr id="86" name="red off">
            <a:extLst>
              <a:ext uri="{FF2B5EF4-FFF2-40B4-BE49-F238E27FC236}">
                <a16:creationId xmlns:a16="http://schemas.microsoft.com/office/drawing/2014/main" id="{91F4CE36-4BEB-4B00-9031-A6CF6AF6782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270718" y="4302207"/>
            <a:ext cx="277749" cy="267462"/>
          </a:xfrm>
          <a:prstGeom prst="rect">
            <a:avLst/>
          </a:prstGeom>
        </p:spPr>
      </p:pic>
      <p:pic>
        <p:nvPicPr>
          <p:cNvPr id="93" name="screen request block on" descr="A screenshot of a cell phone&#10;&#10;Description automatically generated">
            <a:extLst>
              <a:ext uri="{FF2B5EF4-FFF2-40B4-BE49-F238E27FC236}">
                <a16:creationId xmlns:a16="http://schemas.microsoft.com/office/drawing/2014/main" id="{0C61BF99-A1FB-47F9-9BC7-23E4A3875C5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226927" y="3586594"/>
            <a:ext cx="1656207" cy="1820799"/>
          </a:xfrm>
          <a:prstGeom prst="rect">
            <a:avLst/>
          </a:prstGeom>
        </p:spPr>
      </p:pic>
      <p:pic>
        <p:nvPicPr>
          <p:cNvPr id="97" name="grey off" descr="A picture containing electronics, circuit&#10;&#10;Description automatically generated">
            <a:extLst>
              <a:ext uri="{FF2B5EF4-FFF2-40B4-BE49-F238E27FC236}">
                <a16:creationId xmlns:a16="http://schemas.microsoft.com/office/drawing/2014/main" id="{E233725D-D378-4F61-A8D3-B9B418FF650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058392" y="4304588"/>
            <a:ext cx="288036" cy="267462"/>
          </a:xfrm>
          <a:prstGeom prst="rect">
            <a:avLst/>
          </a:prstGeom>
        </p:spPr>
      </p:pic>
      <p:pic>
        <p:nvPicPr>
          <p:cNvPr id="94" name="glow">
            <a:extLst>
              <a:ext uri="{FF2B5EF4-FFF2-40B4-BE49-F238E27FC236}">
                <a16:creationId xmlns:a16="http://schemas.microsoft.com/office/drawing/2014/main" id="{6B7C189A-5B77-4F7A-9DF5-93564596022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478853" y="3800140"/>
            <a:ext cx="1347597" cy="1234440"/>
          </a:xfrm>
          <a:prstGeom prst="rect">
            <a:avLst/>
          </a:prstGeom>
        </p:spPr>
      </p:pic>
      <p:pic>
        <p:nvPicPr>
          <p:cNvPr id="95" name="red off">
            <a:extLst>
              <a:ext uri="{FF2B5EF4-FFF2-40B4-BE49-F238E27FC236}">
                <a16:creationId xmlns:a16="http://schemas.microsoft.com/office/drawing/2014/main" id="{5B17F654-5068-4013-9392-21C2B4D2F07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063536" y="4304588"/>
            <a:ext cx="277749" cy="267462"/>
          </a:xfrm>
          <a:prstGeom prst="rect">
            <a:avLst/>
          </a:prstGeom>
        </p:spPr>
      </p:pic>
      <p:pic>
        <p:nvPicPr>
          <p:cNvPr id="58" name="DigitalCone">
            <a:extLst>
              <a:ext uri="{FF2B5EF4-FFF2-40B4-BE49-F238E27FC236}">
                <a16:creationId xmlns:a16="http://schemas.microsoft.com/office/drawing/2014/main" id="{782735CD-FE92-4B85-BD52-6935B9D5B445}"/>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5689752" y="2496803"/>
            <a:ext cx="390906" cy="432054"/>
          </a:xfrm>
          <a:prstGeom prst="rect">
            <a:avLst/>
          </a:prstGeom>
        </p:spPr>
      </p:pic>
      <p:pic>
        <p:nvPicPr>
          <p:cNvPr id="61" name="DigitalCone">
            <a:extLst>
              <a:ext uri="{FF2B5EF4-FFF2-40B4-BE49-F238E27FC236}">
                <a16:creationId xmlns:a16="http://schemas.microsoft.com/office/drawing/2014/main" id="{7260D269-CE8C-407C-A398-58BF77C406F9}"/>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6727532" y="3027282"/>
            <a:ext cx="390906" cy="432054"/>
          </a:xfrm>
          <a:prstGeom prst="rect">
            <a:avLst/>
          </a:prstGeom>
        </p:spPr>
      </p:pic>
      <p:pic>
        <p:nvPicPr>
          <p:cNvPr id="81" name="Cones">
            <a:extLst>
              <a:ext uri="{FF2B5EF4-FFF2-40B4-BE49-F238E27FC236}">
                <a16:creationId xmlns:a16="http://schemas.microsoft.com/office/drawing/2014/main" id="{89748EC7-2F01-48C9-AE90-1821E346BC1E}"/>
              </a:ext>
            </a:extLst>
          </p:cNvPr>
          <p:cNvPicPr>
            <a:picLocks noChangeAspect="1"/>
          </p:cNvPicPr>
          <p:nvPr/>
        </p:nvPicPr>
        <p:blipFill>
          <a:blip r:embed="rId33">
            <a:extLst>
              <a:ext uri="{28A0092B-C50C-407E-A947-70E740481C1C}">
                <a14:useLocalDpi xmlns:a14="http://schemas.microsoft.com/office/drawing/2010/main" val="0"/>
              </a:ext>
            </a:extLst>
          </a:blip>
          <a:srcRect/>
          <a:stretch/>
        </p:blipFill>
        <p:spPr>
          <a:xfrm>
            <a:off x="5726032" y="4836321"/>
            <a:ext cx="1382710" cy="980280"/>
          </a:xfrm>
          <a:prstGeom prst="rect">
            <a:avLst/>
          </a:prstGeom>
        </p:spPr>
      </p:pic>
      <p:pic>
        <p:nvPicPr>
          <p:cNvPr id="74" name="Van back">
            <a:extLst>
              <a:ext uri="{FF2B5EF4-FFF2-40B4-BE49-F238E27FC236}">
                <a16:creationId xmlns:a16="http://schemas.microsoft.com/office/drawing/2014/main" id="{17664146-7C30-482B-A825-5202B57BA794}"/>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328316" y="3960811"/>
            <a:ext cx="1085148" cy="1085148"/>
          </a:xfrm>
          <a:prstGeom prst="rect">
            <a:avLst/>
          </a:prstGeom>
        </p:spPr>
      </p:pic>
    </p:spTree>
    <p:extLst>
      <p:ext uri="{BB962C8B-B14F-4D97-AF65-F5344CB8AC3E}">
        <p14:creationId xmlns:p14="http://schemas.microsoft.com/office/powerpoint/2010/main" val="367301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10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53" presetClass="entr" presetSubtype="16" fill="hold" nodeType="withEffect">
                                  <p:stCondLst>
                                    <p:cond delay="250"/>
                                  </p:stCondLst>
                                  <p:childTnLst>
                                    <p:set>
                                      <p:cBhvr>
                                        <p:cTn id="15" dur="1" fill="hold">
                                          <p:stCondLst>
                                            <p:cond delay="0"/>
                                          </p:stCondLst>
                                        </p:cTn>
                                        <p:tgtEl>
                                          <p:spTgt spid="83"/>
                                        </p:tgtEl>
                                        <p:attrNameLst>
                                          <p:attrName>style.visibility</p:attrName>
                                        </p:attrNameLst>
                                      </p:cBhvr>
                                      <p:to>
                                        <p:strVal val="visible"/>
                                      </p:to>
                                    </p:set>
                                    <p:anim calcmode="lin" valueType="num">
                                      <p:cBhvr>
                                        <p:cTn id="16" dur="250" fill="hold"/>
                                        <p:tgtEl>
                                          <p:spTgt spid="83"/>
                                        </p:tgtEl>
                                        <p:attrNameLst>
                                          <p:attrName>ppt_w</p:attrName>
                                        </p:attrNameLst>
                                      </p:cBhvr>
                                      <p:tavLst>
                                        <p:tav tm="0">
                                          <p:val>
                                            <p:fltVal val="0"/>
                                          </p:val>
                                        </p:tav>
                                        <p:tav tm="100000">
                                          <p:val>
                                            <p:strVal val="#ppt_w"/>
                                          </p:val>
                                        </p:tav>
                                      </p:tavLst>
                                    </p:anim>
                                    <p:anim calcmode="lin" valueType="num">
                                      <p:cBhvr>
                                        <p:cTn id="17" dur="250" fill="hold"/>
                                        <p:tgtEl>
                                          <p:spTgt spid="83"/>
                                        </p:tgtEl>
                                        <p:attrNameLst>
                                          <p:attrName>ppt_h</p:attrName>
                                        </p:attrNameLst>
                                      </p:cBhvr>
                                      <p:tavLst>
                                        <p:tav tm="0">
                                          <p:val>
                                            <p:fltVal val="0"/>
                                          </p:val>
                                        </p:tav>
                                        <p:tav tm="100000">
                                          <p:val>
                                            <p:strVal val="#ppt_h"/>
                                          </p:val>
                                        </p:tav>
                                      </p:tavLst>
                                    </p:anim>
                                    <p:animEffect transition="in" filter="fade">
                                      <p:cBhvr>
                                        <p:cTn id="18" dur="250"/>
                                        <p:tgtEl>
                                          <p:spTgt spid="83"/>
                                        </p:tgtEl>
                                      </p:cBhvr>
                                    </p:animEffect>
                                  </p:childTnLst>
                                </p:cTn>
                              </p:par>
                              <p:par>
                                <p:cTn id="19" presetID="10" presetClass="entr" presetSubtype="0" fill="hold" nodeType="withEffect">
                                  <p:stCondLst>
                                    <p:cond delay="25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250"/>
                                        <p:tgtEl>
                                          <p:spTgt spid="86"/>
                                        </p:tgtEl>
                                      </p:cBhvr>
                                    </p:animEffect>
                                  </p:childTnLst>
                                </p:cTn>
                              </p:par>
                              <p:par>
                                <p:cTn id="22" presetID="53" presetClass="entr" presetSubtype="16" fill="hold" nodeType="withEffect">
                                  <p:stCondLst>
                                    <p:cond delay="250"/>
                                  </p:stCondLst>
                                  <p:childTnLst>
                                    <p:set>
                                      <p:cBhvr>
                                        <p:cTn id="23" dur="1" fill="hold">
                                          <p:stCondLst>
                                            <p:cond delay="0"/>
                                          </p:stCondLst>
                                        </p:cTn>
                                        <p:tgtEl>
                                          <p:spTgt spid="94"/>
                                        </p:tgtEl>
                                        <p:attrNameLst>
                                          <p:attrName>style.visibility</p:attrName>
                                        </p:attrNameLst>
                                      </p:cBhvr>
                                      <p:to>
                                        <p:strVal val="visible"/>
                                      </p:to>
                                    </p:set>
                                    <p:anim calcmode="lin" valueType="num">
                                      <p:cBhvr>
                                        <p:cTn id="24" dur="250" fill="hold"/>
                                        <p:tgtEl>
                                          <p:spTgt spid="94"/>
                                        </p:tgtEl>
                                        <p:attrNameLst>
                                          <p:attrName>ppt_w</p:attrName>
                                        </p:attrNameLst>
                                      </p:cBhvr>
                                      <p:tavLst>
                                        <p:tav tm="0">
                                          <p:val>
                                            <p:fltVal val="0"/>
                                          </p:val>
                                        </p:tav>
                                        <p:tav tm="100000">
                                          <p:val>
                                            <p:strVal val="#ppt_w"/>
                                          </p:val>
                                        </p:tav>
                                      </p:tavLst>
                                    </p:anim>
                                    <p:anim calcmode="lin" valueType="num">
                                      <p:cBhvr>
                                        <p:cTn id="25" dur="250" fill="hold"/>
                                        <p:tgtEl>
                                          <p:spTgt spid="94"/>
                                        </p:tgtEl>
                                        <p:attrNameLst>
                                          <p:attrName>ppt_h</p:attrName>
                                        </p:attrNameLst>
                                      </p:cBhvr>
                                      <p:tavLst>
                                        <p:tav tm="0">
                                          <p:val>
                                            <p:fltVal val="0"/>
                                          </p:val>
                                        </p:tav>
                                        <p:tav tm="100000">
                                          <p:val>
                                            <p:strVal val="#ppt_h"/>
                                          </p:val>
                                        </p:tav>
                                      </p:tavLst>
                                    </p:anim>
                                    <p:animEffect transition="in" filter="fade">
                                      <p:cBhvr>
                                        <p:cTn id="26" dur="250"/>
                                        <p:tgtEl>
                                          <p:spTgt spid="94"/>
                                        </p:tgtEl>
                                      </p:cBhvr>
                                    </p:animEffect>
                                  </p:childTnLst>
                                </p:cTn>
                              </p:par>
                              <p:par>
                                <p:cTn id="27" presetID="10" presetClass="entr" presetSubtype="0" fill="hold" nodeType="withEffect">
                                  <p:stCondLst>
                                    <p:cond delay="25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250"/>
                                        <p:tgtEl>
                                          <p:spTgt spid="95"/>
                                        </p:tgtEl>
                                      </p:cBhvr>
                                    </p:animEffect>
                                  </p:childTnLst>
                                </p:cTn>
                              </p:par>
                              <p:par>
                                <p:cTn id="30" presetID="10" presetClass="exit" presetSubtype="0" fill="hold" nodeType="withEffect">
                                  <p:stCondLst>
                                    <p:cond delay="25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Isosceles Triangle 71">
            <a:extLst>
              <a:ext uri="{FF2B5EF4-FFF2-40B4-BE49-F238E27FC236}">
                <a16:creationId xmlns:a16="http://schemas.microsoft.com/office/drawing/2014/main" id="{EC7AF042-6CBE-418B-924C-0CCC30052600}"/>
              </a:ext>
            </a:extLst>
          </p:cNvPr>
          <p:cNvSpPr/>
          <p:nvPr/>
        </p:nvSpPr>
        <p:spPr>
          <a:xfrm>
            <a:off x="442608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44" name="Cones">
            <a:extLst>
              <a:ext uri="{FF2B5EF4-FFF2-40B4-BE49-F238E27FC236}">
                <a16:creationId xmlns:a16="http://schemas.microsoft.com/office/drawing/2014/main" id="{C54584CB-6D5F-4526-B6AB-DE14A66DD8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8977" y="5079667"/>
            <a:ext cx="1857420" cy="761238"/>
          </a:xfrm>
          <a:prstGeom prst="rect">
            <a:avLst/>
          </a:prstGeom>
        </p:spPr>
      </p:pic>
      <p:grpSp>
        <p:nvGrpSpPr>
          <p:cNvPr id="14" name="Group 13">
            <a:extLst>
              <a:ext uri="{FF2B5EF4-FFF2-40B4-BE49-F238E27FC236}">
                <a16:creationId xmlns:a16="http://schemas.microsoft.com/office/drawing/2014/main" id="{4E6EAE98-98FC-47AC-B354-B3F533AE8DE4}"/>
              </a:ext>
            </a:extLst>
          </p:cNvPr>
          <p:cNvGrpSpPr/>
          <p:nvPr/>
        </p:nvGrpSpPr>
        <p:grpSpPr>
          <a:xfrm>
            <a:off x="1477798" y="2292705"/>
            <a:ext cx="4735498" cy="3727804"/>
            <a:chOff x="1477798" y="2292705"/>
            <a:chExt cx="4735498" cy="3727804"/>
          </a:xfrm>
        </p:grpSpPr>
        <p:pic>
          <p:nvPicPr>
            <p:cNvPr id="73" name="End of geozone" descr="A close up of a logo&#10;&#10;Description automatically generated">
              <a:extLst>
                <a:ext uri="{FF2B5EF4-FFF2-40B4-BE49-F238E27FC236}">
                  <a16:creationId xmlns:a16="http://schemas.microsoft.com/office/drawing/2014/main" id="{8B0B88F9-2E24-4053-905C-DB6FB81BC191}"/>
                </a:ext>
              </a:extLst>
            </p:cNvPr>
            <p:cNvPicPr>
              <a:picLocks noChangeAspect="1"/>
            </p:cNvPicPr>
            <p:nvPr/>
          </p:nvPicPr>
          <p:blipFill rotWithShape="1">
            <a:blip r:embed="rId4">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5">
              <a:extLst>
                <a:ext uri="{28A0092B-C50C-407E-A947-70E740481C1C}">
                  <a14:useLocalDpi xmlns:a14="http://schemas.microsoft.com/office/drawing/2010/main" val="0"/>
                </a:ext>
              </a:extLst>
            </a:blip>
            <a:srcRect r="57998"/>
            <a:stretch>
              <a:fillRect/>
            </a:stretch>
          </p:blipFill>
          <p:spPr>
            <a:xfrm>
              <a:off x="1477798" y="2292705"/>
              <a:ext cx="4735498" cy="1748790"/>
            </a:xfrm>
            <a:prstGeom prst="rect">
              <a:avLst/>
            </a:prstGeom>
          </p:spPr>
        </p:pic>
      </p:grpSp>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pic>
        <p:nvPicPr>
          <p:cNvPr id="43" name="car">
            <a:extLst>
              <a:ext uri="{FF2B5EF4-FFF2-40B4-BE49-F238E27FC236}">
                <a16:creationId xmlns:a16="http://schemas.microsoft.com/office/drawing/2014/main" id="{CDBA85DD-95BD-49FF-B7DD-1D4123EE92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52" name="car">
            <a:extLst>
              <a:ext uri="{FF2B5EF4-FFF2-40B4-BE49-F238E27FC236}">
                <a16:creationId xmlns:a16="http://schemas.microsoft.com/office/drawing/2014/main" id="{5ED7BD2E-C372-425F-BEF2-C259206320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54" name="car">
            <a:extLst>
              <a:ext uri="{FF2B5EF4-FFF2-40B4-BE49-F238E27FC236}">
                <a16:creationId xmlns:a16="http://schemas.microsoft.com/office/drawing/2014/main" id="{DB9D08E8-F227-4128-9968-DE93FF0F9F5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55" name="car">
            <a:extLst>
              <a:ext uri="{FF2B5EF4-FFF2-40B4-BE49-F238E27FC236}">
                <a16:creationId xmlns:a16="http://schemas.microsoft.com/office/drawing/2014/main" id="{05638964-0AAE-4239-A879-203A04C911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56" name="car">
            <a:extLst>
              <a:ext uri="{FF2B5EF4-FFF2-40B4-BE49-F238E27FC236}">
                <a16:creationId xmlns:a16="http://schemas.microsoft.com/office/drawing/2014/main" id="{30276222-966F-4E5A-8A14-B9AD39A96DB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57" name="car">
            <a:extLst>
              <a:ext uri="{FF2B5EF4-FFF2-40B4-BE49-F238E27FC236}">
                <a16:creationId xmlns:a16="http://schemas.microsoft.com/office/drawing/2014/main" id="{266603A9-46F7-4098-8E65-4657D1974B1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59" name="car">
            <a:extLst>
              <a:ext uri="{FF2B5EF4-FFF2-40B4-BE49-F238E27FC236}">
                <a16:creationId xmlns:a16="http://schemas.microsoft.com/office/drawing/2014/main" id="{C8FDF28B-9E9E-407D-8272-4E79E8A760F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pic>
        <p:nvPicPr>
          <p:cNvPr id="53" name="car">
            <a:extLst>
              <a:ext uri="{FF2B5EF4-FFF2-40B4-BE49-F238E27FC236}">
                <a16:creationId xmlns:a16="http://schemas.microsoft.com/office/drawing/2014/main" id="{FB1EB0E8-546E-4E1E-A2CE-1EF2EC5BAB1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grpSp>
        <p:nvGrpSpPr>
          <p:cNvPr id="102" name="Group 101">
            <a:extLst>
              <a:ext uri="{FF2B5EF4-FFF2-40B4-BE49-F238E27FC236}">
                <a16:creationId xmlns:a16="http://schemas.microsoft.com/office/drawing/2014/main" id="{356E35EA-707B-43CA-A370-2E0489B2E226}"/>
              </a:ext>
            </a:extLst>
          </p:cNvPr>
          <p:cNvGrpSpPr/>
          <p:nvPr/>
        </p:nvGrpSpPr>
        <p:grpSpPr>
          <a:xfrm>
            <a:off x="1360504" y="2728669"/>
            <a:ext cx="1703706" cy="3052227"/>
            <a:chOff x="1360504" y="2728669"/>
            <a:chExt cx="1703706" cy="3052227"/>
          </a:xfrm>
        </p:grpSpPr>
        <p:grpSp>
          <p:nvGrpSpPr>
            <p:cNvPr id="103" name="Van">
              <a:extLst>
                <a:ext uri="{FF2B5EF4-FFF2-40B4-BE49-F238E27FC236}">
                  <a16:creationId xmlns:a16="http://schemas.microsoft.com/office/drawing/2014/main" id="{B6C5586D-EC95-4C72-A9E9-C654436F7B3D}"/>
                </a:ext>
              </a:extLst>
            </p:cNvPr>
            <p:cNvGrpSpPr/>
            <p:nvPr/>
          </p:nvGrpSpPr>
          <p:grpSpPr>
            <a:xfrm>
              <a:off x="1984075" y="2728669"/>
              <a:ext cx="1080135" cy="3052227"/>
              <a:chOff x="1558555" y="2729045"/>
              <a:chExt cx="1080135" cy="3052227"/>
            </a:xfrm>
          </p:grpSpPr>
          <p:pic>
            <p:nvPicPr>
              <p:cNvPr id="117" name="Picture 116">
                <a:extLst>
                  <a:ext uri="{FF2B5EF4-FFF2-40B4-BE49-F238E27FC236}">
                    <a16:creationId xmlns:a16="http://schemas.microsoft.com/office/drawing/2014/main" id="{1B7BFF91-5D38-42CE-8CF4-F799EEA189C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6145764C-4F06-415E-BFEB-75C31DFA5D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pic>
          <p:nvPicPr>
            <p:cNvPr id="113" name="Callout" descr="A close up of a logo&#10;&#10;Description automatically generated">
              <a:extLst>
                <a:ext uri="{FF2B5EF4-FFF2-40B4-BE49-F238E27FC236}">
                  <a16:creationId xmlns:a16="http://schemas.microsoft.com/office/drawing/2014/main" id="{A7DF08F9-DE8C-4AE4-9245-33391675B8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0504" y="4891637"/>
              <a:ext cx="925830" cy="637794"/>
            </a:xfrm>
            <a:prstGeom prst="rect">
              <a:avLst/>
            </a:prstGeom>
          </p:spPr>
        </p:pic>
      </p:grpSp>
      <p:pic>
        <p:nvPicPr>
          <p:cNvPr id="60" name="On green" hidden="1">
            <a:extLst>
              <a:ext uri="{FF2B5EF4-FFF2-40B4-BE49-F238E27FC236}">
                <a16:creationId xmlns:a16="http://schemas.microsoft.com/office/drawing/2014/main" id="{4297893C-81AC-444A-A3D2-A561515F11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87301" y="4197503"/>
            <a:ext cx="277749" cy="277749"/>
          </a:xfrm>
          <a:prstGeom prst="rect">
            <a:avLst/>
          </a:prstGeom>
        </p:spPr>
      </p:pic>
      <p:grpSp>
        <p:nvGrpSpPr>
          <p:cNvPr id="47" name="Group 46">
            <a:extLst>
              <a:ext uri="{FF2B5EF4-FFF2-40B4-BE49-F238E27FC236}">
                <a16:creationId xmlns:a16="http://schemas.microsoft.com/office/drawing/2014/main" id="{B0D08A9C-C6E6-451A-A08F-A96855E509EF}"/>
              </a:ext>
            </a:extLst>
          </p:cNvPr>
          <p:cNvGrpSpPr/>
          <p:nvPr/>
        </p:nvGrpSpPr>
        <p:grpSpPr>
          <a:xfrm>
            <a:off x="4204285" y="2292663"/>
            <a:ext cx="5250806" cy="3484892"/>
            <a:chOff x="2736934" y="2292663"/>
            <a:chExt cx="5250806" cy="3484892"/>
          </a:xfrm>
        </p:grpSpPr>
        <p:pic>
          <p:nvPicPr>
            <p:cNvPr id="79" name="End of geozone" descr="A close up of a logo&#10;&#10;Description automatically generated">
              <a:extLst>
                <a:ext uri="{FF2B5EF4-FFF2-40B4-BE49-F238E27FC236}">
                  <a16:creationId xmlns:a16="http://schemas.microsoft.com/office/drawing/2014/main" id="{398E5EA4-5BA4-4CA9-B680-6CD456D2AA06}"/>
                </a:ext>
              </a:extLst>
            </p:cNvPr>
            <p:cNvPicPr>
              <a:picLocks noChangeAspect="1"/>
            </p:cNvPicPr>
            <p:nvPr/>
          </p:nvPicPr>
          <p:blipFill rotWithShape="1">
            <a:blip r:embed="rId4">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80" name="geozone" descr="A picture containing screenshot&#10;&#10;Description automatically generated">
              <a:extLst>
                <a:ext uri="{FF2B5EF4-FFF2-40B4-BE49-F238E27FC236}">
                  <a16:creationId xmlns:a16="http://schemas.microsoft.com/office/drawing/2014/main" id="{BAC8FA98-7DCE-4F36-A653-35DFEE23DAC3}"/>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grpSp>
      <p:grpSp>
        <p:nvGrpSpPr>
          <p:cNvPr id="71" name="Group 70">
            <a:extLst>
              <a:ext uri="{FF2B5EF4-FFF2-40B4-BE49-F238E27FC236}">
                <a16:creationId xmlns:a16="http://schemas.microsoft.com/office/drawing/2014/main" id="{8577DC78-5011-4548-875A-099553C48E58}"/>
              </a:ext>
            </a:extLst>
          </p:cNvPr>
          <p:cNvGrpSpPr/>
          <p:nvPr/>
        </p:nvGrpSpPr>
        <p:grpSpPr>
          <a:xfrm>
            <a:off x="6170016" y="2292663"/>
            <a:ext cx="5250806" cy="3484892"/>
            <a:chOff x="2736934" y="2292663"/>
            <a:chExt cx="5250806" cy="3484892"/>
          </a:xfrm>
        </p:grpSpPr>
        <p:pic>
          <p:nvPicPr>
            <p:cNvPr id="74" name="End of geozone" descr="A close up of a logo&#10;&#10;Description automatically generated">
              <a:extLst>
                <a:ext uri="{FF2B5EF4-FFF2-40B4-BE49-F238E27FC236}">
                  <a16:creationId xmlns:a16="http://schemas.microsoft.com/office/drawing/2014/main" id="{FBB94BE0-DB43-4508-8029-9F49C2C49CFF}"/>
                </a:ext>
              </a:extLst>
            </p:cNvPr>
            <p:cNvPicPr>
              <a:picLocks noChangeAspect="1"/>
            </p:cNvPicPr>
            <p:nvPr/>
          </p:nvPicPr>
          <p:blipFill rotWithShape="1">
            <a:blip r:embed="rId4">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81" name="geozone" descr="A picture containing screenshot&#10;&#10;Description automatically generated">
              <a:extLst>
                <a:ext uri="{FF2B5EF4-FFF2-40B4-BE49-F238E27FC236}">
                  <a16:creationId xmlns:a16="http://schemas.microsoft.com/office/drawing/2014/main" id="{23E80662-C4DD-482E-89EF-A95780AA03B2}"/>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grpSp>
      <p:grpSp>
        <p:nvGrpSpPr>
          <p:cNvPr id="124" name="Group 123">
            <a:extLst>
              <a:ext uri="{FF2B5EF4-FFF2-40B4-BE49-F238E27FC236}">
                <a16:creationId xmlns:a16="http://schemas.microsoft.com/office/drawing/2014/main" id="{D4F65883-1434-42C7-B846-E9CDF3F49046}"/>
              </a:ext>
            </a:extLst>
          </p:cNvPr>
          <p:cNvGrpSpPr/>
          <p:nvPr/>
        </p:nvGrpSpPr>
        <p:grpSpPr>
          <a:xfrm>
            <a:off x="2609392" y="2292705"/>
            <a:ext cx="4735498" cy="3727804"/>
            <a:chOff x="1468273" y="2292705"/>
            <a:chExt cx="4735498" cy="3727804"/>
          </a:xfrm>
        </p:grpSpPr>
        <p:pic>
          <p:nvPicPr>
            <p:cNvPr id="125" name="End of geozone" descr="A close up of a logo&#10;&#10;Description automatically generated">
              <a:extLst>
                <a:ext uri="{FF2B5EF4-FFF2-40B4-BE49-F238E27FC236}">
                  <a16:creationId xmlns:a16="http://schemas.microsoft.com/office/drawing/2014/main" id="{322B5615-8457-4B4F-B751-D4893A932BEC}"/>
                </a:ext>
              </a:extLst>
            </p:cNvPr>
            <p:cNvPicPr>
              <a:picLocks noChangeAspect="1"/>
            </p:cNvPicPr>
            <p:nvPr/>
          </p:nvPicPr>
          <p:blipFill rotWithShape="1">
            <a:blip r:embed="rId4">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126" name="geozone" descr="A picture containing screenshot&#10;&#10;Description automatically generated">
              <a:extLst>
                <a:ext uri="{FF2B5EF4-FFF2-40B4-BE49-F238E27FC236}">
                  <a16:creationId xmlns:a16="http://schemas.microsoft.com/office/drawing/2014/main" id="{727E8DF6-8478-4711-BBA4-C12B4FBA033D}"/>
                </a:ext>
              </a:extLst>
            </p:cNvPr>
            <p:cNvPicPr>
              <a:picLocks noChangeAspect="1"/>
            </p:cNvPicPr>
            <p:nvPr/>
          </p:nvPicPr>
          <p:blipFill rotWithShape="1">
            <a:blip r:embed="rId5">
              <a:extLst>
                <a:ext uri="{28A0092B-C50C-407E-A947-70E740481C1C}">
                  <a14:useLocalDpi xmlns:a14="http://schemas.microsoft.com/office/drawing/2010/main" val="0"/>
                </a:ext>
              </a:extLst>
            </a:blip>
            <a:srcRect r="57998"/>
            <a:stretch>
              <a:fillRect/>
            </a:stretch>
          </p:blipFill>
          <p:spPr>
            <a:xfrm>
              <a:off x="1468273" y="2292705"/>
              <a:ext cx="4735498" cy="1748790"/>
            </a:xfrm>
            <a:prstGeom prst="rect">
              <a:avLst/>
            </a:prstGeom>
          </p:spPr>
        </p:pic>
      </p:grpSp>
      <p:pic>
        <p:nvPicPr>
          <p:cNvPr id="89" name="Grey zone">
            <a:extLst>
              <a:ext uri="{FF2B5EF4-FFF2-40B4-BE49-F238E27FC236}">
                <a16:creationId xmlns:a16="http://schemas.microsoft.com/office/drawing/2014/main" id="{A0059A1A-761E-4F37-B93A-14626621240E}"/>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5325372" y="2282840"/>
            <a:ext cx="2139696" cy="1512189"/>
          </a:xfrm>
          <a:prstGeom prst="rect">
            <a:avLst/>
          </a:prstGeom>
        </p:spPr>
      </p:pic>
      <p:grpSp>
        <p:nvGrpSpPr>
          <p:cNvPr id="62" name="Group 61">
            <a:extLst>
              <a:ext uri="{FF2B5EF4-FFF2-40B4-BE49-F238E27FC236}">
                <a16:creationId xmlns:a16="http://schemas.microsoft.com/office/drawing/2014/main" id="{900EE1F2-17B3-49BE-B713-FCC4E6F447A2}"/>
              </a:ext>
            </a:extLst>
          </p:cNvPr>
          <p:cNvGrpSpPr/>
          <p:nvPr/>
        </p:nvGrpSpPr>
        <p:grpSpPr>
          <a:xfrm>
            <a:off x="7089257" y="2655736"/>
            <a:ext cx="1738503" cy="3130439"/>
            <a:chOff x="5621906" y="2655736"/>
            <a:chExt cx="1738503" cy="3130439"/>
          </a:xfrm>
        </p:grpSpPr>
        <p:pic>
          <p:nvPicPr>
            <p:cNvPr id="76" name="Picture 75">
              <a:extLst>
                <a:ext uri="{FF2B5EF4-FFF2-40B4-BE49-F238E27FC236}">
                  <a16:creationId xmlns:a16="http://schemas.microsoft.com/office/drawing/2014/main" id="{E8062240-4EDB-41F6-85B9-A0F407425EF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23099" y="2655736"/>
              <a:ext cx="1337310" cy="987552"/>
            </a:xfrm>
            <a:prstGeom prst="rect">
              <a:avLst/>
            </a:prstGeom>
          </p:spPr>
        </p:pic>
        <p:pic>
          <p:nvPicPr>
            <p:cNvPr id="78" name="Picture 77" descr="A picture containing indoor, bottle, object&#10;&#10;Description automatically generated">
              <a:extLst>
                <a:ext uri="{FF2B5EF4-FFF2-40B4-BE49-F238E27FC236}">
                  <a16:creationId xmlns:a16="http://schemas.microsoft.com/office/drawing/2014/main" id="{2D806FA6-493B-4415-8858-88AA24D1860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1906" y="5261538"/>
              <a:ext cx="1738503" cy="524637"/>
            </a:xfrm>
            <a:prstGeom prst="rect">
              <a:avLst/>
            </a:prstGeom>
          </p:spPr>
        </p:pic>
      </p:grpSp>
      <p:grpSp>
        <p:nvGrpSpPr>
          <p:cNvPr id="12" name="Group 11">
            <a:extLst>
              <a:ext uri="{FF2B5EF4-FFF2-40B4-BE49-F238E27FC236}">
                <a16:creationId xmlns:a16="http://schemas.microsoft.com/office/drawing/2014/main" id="{C6570046-BCFB-4E84-BE47-3ADD241D63D2}"/>
              </a:ext>
            </a:extLst>
          </p:cNvPr>
          <p:cNvGrpSpPr/>
          <p:nvPr/>
        </p:nvGrpSpPr>
        <p:grpSpPr>
          <a:xfrm>
            <a:off x="8226927" y="3586594"/>
            <a:ext cx="1656207" cy="1922851"/>
            <a:chOff x="8226927" y="3586594"/>
            <a:chExt cx="1656207" cy="1922851"/>
          </a:xfrm>
        </p:grpSpPr>
        <p:pic>
          <p:nvPicPr>
            <p:cNvPr id="67" name="Callout" descr="A close up of a logo&#10;&#10;Description automatically generated">
              <a:extLst>
                <a:ext uri="{FF2B5EF4-FFF2-40B4-BE49-F238E27FC236}">
                  <a16:creationId xmlns:a16="http://schemas.microsoft.com/office/drawing/2014/main" id="{1F735367-6079-4C89-B4D1-D2046F237DC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23906" y="4902512"/>
              <a:ext cx="555498" cy="606933"/>
            </a:xfrm>
            <a:prstGeom prst="rect">
              <a:avLst/>
            </a:prstGeom>
          </p:spPr>
        </p:pic>
        <p:grpSp>
          <p:nvGrpSpPr>
            <p:cNvPr id="2" name="Group 1">
              <a:extLst>
                <a:ext uri="{FF2B5EF4-FFF2-40B4-BE49-F238E27FC236}">
                  <a16:creationId xmlns:a16="http://schemas.microsoft.com/office/drawing/2014/main" id="{2E941512-192A-4E15-924E-2FF54530110E}"/>
                </a:ext>
              </a:extLst>
            </p:cNvPr>
            <p:cNvGrpSpPr/>
            <p:nvPr/>
          </p:nvGrpSpPr>
          <p:grpSpPr>
            <a:xfrm>
              <a:off x="8226927" y="3586594"/>
              <a:ext cx="1656207" cy="1820799"/>
              <a:chOff x="8226927" y="3586594"/>
              <a:chExt cx="1656207" cy="1820799"/>
            </a:xfrm>
          </p:grpSpPr>
          <p:pic>
            <p:nvPicPr>
              <p:cNvPr id="93" name="screen request block on" descr="A screenshot of a cell phone&#10;&#10;Description automatically generated">
                <a:extLst>
                  <a:ext uri="{FF2B5EF4-FFF2-40B4-BE49-F238E27FC236}">
                    <a16:creationId xmlns:a16="http://schemas.microsoft.com/office/drawing/2014/main" id="{0C61BF99-A1FB-47F9-9BC7-23E4A3875C5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26927" y="3586594"/>
                <a:ext cx="1656207" cy="1820799"/>
              </a:xfrm>
              <a:prstGeom prst="rect">
                <a:avLst/>
              </a:prstGeom>
            </p:spPr>
          </p:pic>
          <p:pic>
            <p:nvPicPr>
              <p:cNvPr id="94" name="glow">
                <a:extLst>
                  <a:ext uri="{FF2B5EF4-FFF2-40B4-BE49-F238E27FC236}">
                    <a16:creationId xmlns:a16="http://schemas.microsoft.com/office/drawing/2014/main" id="{6B7C189A-5B77-4F7A-9DF5-93564596022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78853" y="3800140"/>
                <a:ext cx="1347597" cy="1234440"/>
              </a:xfrm>
              <a:prstGeom prst="rect">
                <a:avLst/>
              </a:prstGeom>
            </p:spPr>
          </p:pic>
          <p:pic>
            <p:nvPicPr>
              <p:cNvPr id="95" name="red off">
                <a:extLst>
                  <a:ext uri="{FF2B5EF4-FFF2-40B4-BE49-F238E27FC236}">
                    <a16:creationId xmlns:a16="http://schemas.microsoft.com/office/drawing/2014/main" id="{5B17F654-5068-4013-9392-21C2B4D2F07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63536" y="4304588"/>
                <a:ext cx="277749" cy="267462"/>
              </a:xfrm>
              <a:prstGeom prst="rect">
                <a:avLst/>
              </a:prstGeom>
            </p:spPr>
          </p:pic>
        </p:grpSp>
      </p:grpSp>
      <p:pic>
        <p:nvPicPr>
          <p:cNvPr id="64" name="Rules machine">
            <a:extLst>
              <a:ext uri="{FF2B5EF4-FFF2-40B4-BE49-F238E27FC236}">
                <a16:creationId xmlns:a16="http://schemas.microsoft.com/office/drawing/2014/main" id="{0247862E-EE68-4868-BA16-8D9828FC7C38}"/>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4932677" y="549554"/>
            <a:ext cx="1378458" cy="1378458"/>
          </a:xfrm>
          <a:prstGeom prst="rect">
            <a:avLst/>
          </a:prstGeom>
        </p:spPr>
      </p:pic>
      <p:grpSp>
        <p:nvGrpSpPr>
          <p:cNvPr id="4" name="Group 3">
            <a:extLst>
              <a:ext uri="{FF2B5EF4-FFF2-40B4-BE49-F238E27FC236}">
                <a16:creationId xmlns:a16="http://schemas.microsoft.com/office/drawing/2014/main" id="{E180112D-748C-4103-B643-78BC61CEB152}"/>
              </a:ext>
            </a:extLst>
          </p:cNvPr>
          <p:cNvGrpSpPr/>
          <p:nvPr/>
        </p:nvGrpSpPr>
        <p:grpSpPr>
          <a:xfrm>
            <a:off x="2438550" y="3586594"/>
            <a:ext cx="1656207" cy="1978990"/>
            <a:chOff x="2438550" y="3586594"/>
            <a:chExt cx="1656207" cy="1978990"/>
          </a:xfrm>
        </p:grpSpPr>
        <p:pic>
          <p:nvPicPr>
            <p:cNvPr id="65" name="Callout" descr="A close up of a logo&#10;&#10;Description automatically generated">
              <a:extLst>
                <a:ext uri="{FF2B5EF4-FFF2-40B4-BE49-F238E27FC236}">
                  <a16:creationId xmlns:a16="http://schemas.microsoft.com/office/drawing/2014/main" id="{E1CDBB65-BF01-4B06-8127-2421222776E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05144" y="4968938"/>
              <a:ext cx="565785" cy="596646"/>
            </a:xfrm>
            <a:prstGeom prst="rect">
              <a:avLst/>
            </a:prstGeom>
          </p:spPr>
        </p:pic>
        <p:grpSp>
          <p:nvGrpSpPr>
            <p:cNvPr id="3" name="Group 2">
              <a:extLst>
                <a:ext uri="{FF2B5EF4-FFF2-40B4-BE49-F238E27FC236}">
                  <a16:creationId xmlns:a16="http://schemas.microsoft.com/office/drawing/2014/main" id="{2C74D591-A26C-418B-908A-E90C957131CC}"/>
                </a:ext>
              </a:extLst>
            </p:cNvPr>
            <p:cNvGrpSpPr/>
            <p:nvPr/>
          </p:nvGrpSpPr>
          <p:grpSpPr>
            <a:xfrm>
              <a:off x="2438550" y="3586594"/>
              <a:ext cx="1656207" cy="1820799"/>
              <a:chOff x="2438550" y="3586594"/>
              <a:chExt cx="1656207" cy="1820799"/>
            </a:xfrm>
          </p:grpSpPr>
          <p:pic>
            <p:nvPicPr>
              <p:cNvPr id="88" name="screen request block on" descr="A screenshot of a cell phone&#10;&#10;Description automatically generated">
                <a:extLst>
                  <a:ext uri="{FF2B5EF4-FFF2-40B4-BE49-F238E27FC236}">
                    <a16:creationId xmlns:a16="http://schemas.microsoft.com/office/drawing/2014/main" id="{A47EB554-48FB-4515-AAFA-19F8D278162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38550" y="3586594"/>
                <a:ext cx="1656207" cy="1820799"/>
              </a:xfrm>
              <a:prstGeom prst="rect">
                <a:avLst/>
              </a:prstGeom>
            </p:spPr>
          </p:pic>
          <p:pic>
            <p:nvPicPr>
              <p:cNvPr id="83" name="glow">
                <a:extLst>
                  <a:ext uri="{FF2B5EF4-FFF2-40B4-BE49-F238E27FC236}">
                    <a16:creationId xmlns:a16="http://schemas.microsoft.com/office/drawing/2014/main" id="{1AD9A2C3-95B4-41CD-80C3-05A7F7AA5DE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90476" y="3800140"/>
                <a:ext cx="1347597" cy="1234440"/>
              </a:xfrm>
              <a:prstGeom prst="rect">
                <a:avLst/>
              </a:prstGeom>
            </p:spPr>
          </p:pic>
          <p:pic>
            <p:nvPicPr>
              <p:cNvPr id="86" name="red off">
                <a:extLst>
                  <a:ext uri="{FF2B5EF4-FFF2-40B4-BE49-F238E27FC236}">
                    <a16:creationId xmlns:a16="http://schemas.microsoft.com/office/drawing/2014/main" id="{91F4CE36-4BEB-4B00-9031-A6CF6AF6782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70718" y="4302207"/>
                <a:ext cx="277749" cy="267462"/>
              </a:xfrm>
              <a:prstGeom prst="rect">
                <a:avLst/>
              </a:prstGeom>
            </p:spPr>
          </p:pic>
        </p:grpSp>
      </p:grpSp>
      <p:grpSp>
        <p:nvGrpSpPr>
          <p:cNvPr id="104" name="Group 103">
            <a:extLst>
              <a:ext uri="{FF2B5EF4-FFF2-40B4-BE49-F238E27FC236}">
                <a16:creationId xmlns:a16="http://schemas.microsoft.com/office/drawing/2014/main" id="{B329E927-D628-48D8-AD6E-E28E6A9E6767}"/>
              </a:ext>
            </a:extLst>
          </p:cNvPr>
          <p:cNvGrpSpPr/>
          <p:nvPr/>
        </p:nvGrpSpPr>
        <p:grpSpPr>
          <a:xfrm>
            <a:off x="9060370" y="2655736"/>
            <a:ext cx="1738503" cy="3130439"/>
            <a:chOff x="5621906" y="2655736"/>
            <a:chExt cx="1738503" cy="3130439"/>
          </a:xfrm>
        </p:grpSpPr>
        <p:pic>
          <p:nvPicPr>
            <p:cNvPr id="105" name="Picture 104">
              <a:extLst>
                <a:ext uri="{FF2B5EF4-FFF2-40B4-BE49-F238E27FC236}">
                  <a16:creationId xmlns:a16="http://schemas.microsoft.com/office/drawing/2014/main" id="{C63FC642-340F-4D31-9B6F-5C74AE2DAAE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23099" y="2655736"/>
              <a:ext cx="1337310" cy="987552"/>
            </a:xfrm>
            <a:prstGeom prst="rect">
              <a:avLst/>
            </a:prstGeom>
          </p:spPr>
        </p:pic>
        <p:pic>
          <p:nvPicPr>
            <p:cNvPr id="106" name="Picture 105" descr="A picture containing indoor, bottle, object&#10;&#10;Description automatically generated">
              <a:extLst>
                <a:ext uri="{FF2B5EF4-FFF2-40B4-BE49-F238E27FC236}">
                  <a16:creationId xmlns:a16="http://schemas.microsoft.com/office/drawing/2014/main" id="{22E6168B-431A-409F-9348-71DEE0AC12B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1906" y="5261538"/>
              <a:ext cx="1738503" cy="524637"/>
            </a:xfrm>
            <a:prstGeom prst="rect">
              <a:avLst/>
            </a:prstGeom>
          </p:spPr>
        </p:pic>
      </p:grpSp>
      <p:grpSp>
        <p:nvGrpSpPr>
          <p:cNvPr id="107" name="Group 106">
            <a:extLst>
              <a:ext uri="{FF2B5EF4-FFF2-40B4-BE49-F238E27FC236}">
                <a16:creationId xmlns:a16="http://schemas.microsoft.com/office/drawing/2014/main" id="{BB98514F-C1FA-4817-8269-F485A83175CD}"/>
              </a:ext>
            </a:extLst>
          </p:cNvPr>
          <p:cNvGrpSpPr/>
          <p:nvPr/>
        </p:nvGrpSpPr>
        <p:grpSpPr>
          <a:xfrm>
            <a:off x="2422382" y="2975425"/>
            <a:ext cx="2119122" cy="3052227"/>
            <a:chOff x="1088377" y="2728669"/>
            <a:chExt cx="2119122" cy="3052227"/>
          </a:xfrm>
        </p:grpSpPr>
        <p:grpSp>
          <p:nvGrpSpPr>
            <p:cNvPr id="108" name="Van">
              <a:extLst>
                <a:ext uri="{FF2B5EF4-FFF2-40B4-BE49-F238E27FC236}">
                  <a16:creationId xmlns:a16="http://schemas.microsoft.com/office/drawing/2014/main" id="{5357BEC2-DFA0-4240-9547-225FCCEB8DCF}"/>
                </a:ext>
              </a:extLst>
            </p:cNvPr>
            <p:cNvGrpSpPr/>
            <p:nvPr/>
          </p:nvGrpSpPr>
          <p:grpSpPr>
            <a:xfrm>
              <a:off x="1984075" y="2728669"/>
              <a:ext cx="1080135" cy="3052227"/>
              <a:chOff x="1558555" y="2729045"/>
              <a:chExt cx="1080135" cy="3052227"/>
            </a:xfrm>
          </p:grpSpPr>
          <p:pic>
            <p:nvPicPr>
              <p:cNvPr id="111" name="Picture 110">
                <a:extLst>
                  <a:ext uri="{FF2B5EF4-FFF2-40B4-BE49-F238E27FC236}">
                    <a16:creationId xmlns:a16="http://schemas.microsoft.com/office/drawing/2014/main" id="{40B7F405-B05D-4793-9E96-B2A439C853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112" name="Picture 111" descr="A close up of a logo&#10;&#10;Description automatically generated">
                <a:extLst>
                  <a:ext uri="{FF2B5EF4-FFF2-40B4-BE49-F238E27FC236}">
                    <a16:creationId xmlns:a16="http://schemas.microsoft.com/office/drawing/2014/main" id="{A02F0760-8773-4999-970D-37BD1CB4008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pic>
          <p:nvPicPr>
            <p:cNvPr id="109" name="Callout" descr="A close up of a logo&#10;&#10;Description automatically generated">
              <a:extLst>
                <a:ext uri="{FF2B5EF4-FFF2-40B4-BE49-F238E27FC236}">
                  <a16:creationId xmlns:a16="http://schemas.microsoft.com/office/drawing/2014/main" id="{C0B95DD9-0685-4FA9-A85C-143203059B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0504" y="4891637"/>
              <a:ext cx="925830" cy="637794"/>
            </a:xfrm>
            <a:prstGeom prst="rect">
              <a:avLst/>
            </a:prstGeom>
          </p:spPr>
        </p:pic>
        <p:pic>
          <p:nvPicPr>
            <p:cNvPr id="110" name="Van back" hidden="1">
              <a:extLst>
                <a:ext uri="{FF2B5EF4-FFF2-40B4-BE49-F238E27FC236}">
                  <a16:creationId xmlns:a16="http://schemas.microsoft.com/office/drawing/2014/main" id="{9E7595E6-9EC4-4317-A80E-AFEE6D18581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88377" y="3760738"/>
              <a:ext cx="2119122" cy="1481328"/>
            </a:xfrm>
            <a:prstGeom prst="rect">
              <a:avLst/>
            </a:prstGeom>
          </p:spPr>
        </p:pic>
      </p:grpSp>
      <p:pic>
        <p:nvPicPr>
          <p:cNvPr id="90" name="Van back">
            <a:extLst>
              <a:ext uri="{FF2B5EF4-FFF2-40B4-BE49-F238E27FC236}">
                <a16:creationId xmlns:a16="http://schemas.microsoft.com/office/drawing/2014/main" id="{36EDFB1C-EC87-42F5-BD24-0EC34D59994F}"/>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2487380" y="4136182"/>
            <a:ext cx="1085148" cy="1085148"/>
          </a:xfrm>
          <a:prstGeom prst="rect">
            <a:avLst/>
          </a:prstGeom>
        </p:spPr>
      </p:pic>
      <p:pic>
        <p:nvPicPr>
          <p:cNvPr id="114" name="car">
            <a:extLst>
              <a:ext uri="{FF2B5EF4-FFF2-40B4-BE49-F238E27FC236}">
                <a16:creationId xmlns:a16="http://schemas.microsoft.com/office/drawing/2014/main" id="{8CD8C5A2-AC07-4A89-BD0B-175E8068D50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742048" y="5739794"/>
            <a:ext cx="750951" cy="318897"/>
          </a:xfrm>
          <a:prstGeom prst="rect">
            <a:avLst/>
          </a:prstGeom>
        </p:spPr>
      </p:pic>
      <p:pic>
        <p:nvPicPr>
          <p:cNvPr id="116" name="car">
            <a:extLst>
              <a:ext uri="{FF2B5EF4-FFF2-40B4-BE49-F238E27FC236}">
                <a16:creationId xmlns:a16="http://schemas.microsoft.com/office/drawing/2014/main" id="{945B7DF6-F973-467C-9780-D2BE562975D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997974" y="5791513"/>
            <a:ext cx="709803" cy="288036"/>
          </a:xfrm>
          <a:prstGeom prst="rect">
            <a:avLst/>
          </a:prstGeom>
        </p:spPr>
      </p:pic>
      <p:pic>
        <p:nvPicPr>
          <p:cNvPr id="118" name="car">
            <a:extLst>
              <a:ext uri="{FF2B5EF4-FFF2-40B4-BE49-F238E27FC236}">
                <a16:creationId xmlns:a16="http://schemas.microsoft.com/office/drawing/2014/main" id="{E0D254F8-64CA-4A87-81BF-83D34A5E78A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228710" y="5811048"/>
            <a:ext cx="750951" cy="308610"/>
          </a:xfrm>
          <a:prstGeom prst="rect">
            <a:avLst/>
          </a:prstGeom>
        </p:spPr>
      </p:pic>
      <p:pic>
        <p:nvPicPr>
          <p:cNvPr id="120" name="car">
            <a:extLst>
              <a:ext uri="{FF2B5EF4-FFF2-40B4-BE49-F238E27FC236}">
                <a16:creationId xmlns:a16="http://schemas.microsoft.com/office/drawing/2014/main" id="{2F4D2D36-72F0-4DDD-90CA-50A1475A94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70350" y="5795999"/>
            <a:ext cx="750951" cy="329184"/>
          </a:xfrm>
          <a:prstGeom prst="rect">
            <a:avLst/>
          </a:prstGeom>
        </p:spPr>
      </p:pic>
      <p:pic>
        <p:nvPicPr>
          <p:cNvPr id="121" name="car">
            <a:extLst>
              <a:ext uri="{FF2B5EF4-FFF2-40B4-BE49-F238E27FC236}">
                <a16:creationId xmlns:a16="http://schemas.microsoft.com/office/drawing/2014/main" id="{3FB99868-CDDB-45A0-A88D-DC2DADBFAC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211408" y="5424860"/>
            <a:ext cx="750951" cy="349758"/>
          </a:xfrm>
          <a:prstGeom prst="rect">
            <a:avLst/>
          </a:prstGeom>
        </p:spPr>
      </p:pic>
      <p:pic>
        <p:nvPicPr>
          <p:cNvPr id="122" name="car">
            <a:extLst>
              <a:ext uri="{FF2B5EF4-FFF2-40B4-BE49-F238E27FC236}">
                <a16:creationId xmlns:a16="http://schemas.microsoft.com/office/drawing/2014/main" id="{8BA8C957-5C32-4548-9F4F-0FDEE6F0A9B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1219490" y="5457125"/>
            <a:ext cx="781812" cy="339471"/>
          </a:xfrm>
          <a:prstGeom prst="rect">
            <a:avLst/>
          </a:prstGeom>
        </p:spPr>
      </p:pic>
      <p:pic>
        <p:nvPicPr>
          <p:cNvPr id="123" name="Grey zone">
            <a:extLst>
              <a:ext uri="{FF2B5EF4-FFF2-40B4-BE49-F238E27FC236}">
                <a16:creationId xmlns:a16="http://schemas.microsoft.com/office/drawing/2014/main" id="{56072211-0213-4C51-8815-9CA79BFE855C}"/>
              </a:ext>
            </a:extLst>
          </p:cNvPr>
          <p:cNvPicPr>
            <a:picLocks noChangeAspect="1"/>
          </p:cNvPicPr>
          <p:nvPr/>
        </p:nvPicPr>
        <p:blipFill rotWithShape="1">
          <a:blip r:embed="rId29">
            <a:extLst>
              <a:ext uri="{28A0092B-C50C-407E-A947-70E740481C1C}">
                <a14:useLocalDpi xmlns:a14="http://schemas.microsoft.com/office/drawing/2010/main" val="0"/>
              </a:ext>
            </a:extLst>
          </a:blip>
          <a:srcRect l="39933"/>
          <a:stretch>
            <a:fillRect/>
          </a:stretch>
        </p:blipFill>
        <p:spPr>
          <a:xfrm>
            <a:off x="6949146" y="2292364"/>
            <a:ext cx="2357926" cy="1512189"/>
          </a:xfrm>
          <a:prstGeom prst="rect">
            <a:avLst/>
          </a:prstGeom>
        </p:spPr>
      </p:pic>
      <p:pic>
        <p:nvPicPr>
          <p:cNvPr id="92" name="DigitalCone">
            <a:extLst>
              <a:ext uri="{FF2B5EF4-FFF2-40B4-BE49-F238E27FC236}">
                <a16:creationId xmlns:a16="http://schemas.microsoft.com/office/drawing/2014/main" id="{422C9747-29BB-4E99-8C81-4AE89F4B2D2D}"/>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8602440" y="3033647"/>
            <a:ext cx="390906" cy="432054"/>
          </a:xfrm>
          <a:prstGeom prst="rect">
            <a:avLst/>
          </a:prstGeom>
        </p:spPr>
      </p:pic>
      <p:pic>
        <p:nvPicPr>
          <p:cNvPr id="69" name="DigitalCone">
            <a:extLst>
              <a:ext uri="{FF2B5EF4-FFF2-40B4-BE49-F238E27FC236}">
                <a16:creationId xmlns:a16="http://schemas.microsoft.com/office/drawing/2014/main" id="{7E75C2F8-F362-49EB-A08A-B6517FF98347}"/>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5689752" y="2496803"/>
            <a:ext cx="390906" cy="432054"/>
          </a:xfrm>
          <a:prstGeom prst="rect">
            <a:avLst/>
          </a:prstGeom>
        </p:spPr>
      </p:pic>
      <p:pic>
        <p:nvPicPr>
          <p:cNvPr id="70" name="DigitalCone">
            <a:extLst>
              <a:ext uri="{FF2B5EF4-FFF2-40B4-BE49-F238E27FC236}">
                <a16:creationId xmlns:a16="http://schemas.microsoft.com/office/drawing/2014/main" id="{C3E5728F-EA3A-4D8F-8783-82D5747CDC18}"/>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6727532" y="3027282"/>
            <a:ext cx="390906" cy="432054"/>
          </a:xfrm>
          <a:prstGeom prst="rect">
            <a:avLst/>
          </a:prstGeom>
        </p:spPr>
      </p:pic>
      <p:pic>
        <p:nvPicPr>
          <p:cNvPr id="96" name="Cones">
            <a:extLst>
              <a:ext uri="{FF2B5EF4-FFF2-40B4-BE49-F238E27FC236}">
                <a16:creationId xmlns:a16="http://schemas.microsoft.com/office/drawing/2014/main" id="{ABA2AAD4-A998-4F64-A9CF-47E486551989}"/>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5726032" y="4836321"/>
            <a:ext cx="1382710" cy="980280"/>
          </a:xfrm>
          <a:prstGeom prst="rect">
            <a:avLst/>
          </a:prstGeom>
        </p:spPr>
      </p:pic>
      <p:pic>
        <p:nvPicPr>
          <p:cNvPr id="75" name="Van back">
            <a:extLst>
              <a:ext uri="{FF2B5EF4-FFF2-40B4-BE49-F238E27FC236}">
                <a16:creationId xmlns:a16="http://schemas.microsoft.com/office/drawing/2014/main" id="{6E0696B3-E281-4639-B306-8ABA38A87E11}"/>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328316" y="3960811"/>
            <a:ext cx="1085148" cy="1085148"/>
          </a:xfrm>
          <a:prstGeom prst="rect">
            <a:avLst/>
          </a:prstGeom>
        </p:spPr>
      </p:pic>
    </p:spTree>
    <p:extLst>
      <p:ext uri="{BB962C8B-B14F-4D97-AF65-F5344CB8AC3E}">
        <p14:creationId xmlns:p14="http://schemas.microsoft.com/office/powerpoint/2010/main" val="33580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12"/>
                                        </p:tgtEl>
                                      </p:cBhvr>
                                    </p:animEffect>
                                    <p:set>
                                      <p:cBhvr>
                                        <p:cTn id="10" dur="1" fill="hold">
                                          <p:stCondLst>
                                            <p:cond delay="249"/>
                                          </p:stCondLst>
                                        </p:cTn>
                                        <p:tgtEl>
                                          <p:spTgt spid="12"/>
                                        </p:tgtEl>
                                        <p:attrNameLst>
                                          <p:attrName>style.visibility</p:attrName>
                                        </p:attrNameLst>
                                      </p:cBhvr>
                                      <p:to>
                                        <p:strVal val="hidden"/>
                                      </p:to>
                                    </p:se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1000"/>
                                        <p:tgtEl>
                                          <p:spTgt spid="44"/>
                                        </p:tgtEl>
                                      </p:cBhvr>
                                    </p:animEffect>
                                  </p:childTnLst>
                                </p:cTn>
                              </p:par>
                              <p:par>
                                <p:cTn id="15" presetID="42" presetClass="path" presetSubtype="0" accel="50000" decel="50000" fill="hold" nodeType="withEffect">
                                  <p:stCondLst>
                                    <p:cond delay="0"/>
                                  </p:stCondLst>
                                  <p:childTnLst>
                                    <p:animMotion origin="layout" path="M -2.08333E-7 -3.7037E-7 L 0.1099 0.03634 " pathEditMode="relative" rAng="0" ptsTypes="AA">
                                      <p:cBhvr>
                                        <p:cTn id="16" dur="1000" fill="hold"/>
                                        <p:tgtEl>
                                          <p:spTgt spid="102"/>
                                        </p:tgtEl>
                                        <p:attrNameLst>
                                          <p:attrName>ppt_x</p:attrName>
                                          <p:attrName>ppt_y</p:attrName>
                                        </p:attrNameLst>
                                      </p:cBhvr>
                                      <p:rCtr x="5495" y="1806"/>
                                    </p:animMotion>
                                  </p:childTnLst>
                                </p:cTn>
                              </p:par>
                              <p:par>
                                <p:cTn id="17" presetID="63" presetClass="path" presetSubtype="0" accel="50000" decel="50000" fill="hold" nodeType="withEffect">
                                  <p:stCondLst>
                                    <p:cond delay="0"/>
                                  </p:stCondLst>
                                  <p:childTnLst>
                                    <p:animMotion origin="layout" path="M -4.375E-6 7.40741E-7 L 0.16146 7.40741E-7 " pathEditMode="relative" rAng="0" ptsTypes="AA">
                                      <p:cBhvr>
                                        <p:cTn id="18" dur="1000" fill="hold"/>
                                        <p:tgtEl>
                                          <p:spTgt spid="62"/>
                                        </p:tgtEl>
                                        <p:attrNameLst>
                                          <p:attrName>ppt_x</p:attrName>
                                          <p:attrName>ppt_y</p:attrName>
                                        </p:attrNameLst>
                                      </p:cBhvr>
                                      <p:rCtr x="8073" y="0"/>
                                    </p:animMotion>
                                  </p:childTnLst>
                                </p:cTn>
                              </p:par>
                              <p:par>
                                <p:cTn id="19" presetID="63" presetClass="path" presetSubtype="0" accel="50000" decel="50000" fill="hold" nodeType="withEffect">
                                  <p:stCondLst>
                                    <p:cond delay="0"/>
                                  </p:stCondLst>
                                  <p:childTnLst>
                                    <p:animMotion origin="layout" path="M -4.58333E-6 1.48148E-6 L 0.09323 1.48148E-6 " pathEditMode="relative" rAng="0" ptsTypes="AA">
                                      <p:cBhvr>
                                        <p:cTn id="20" dur="1000" fill="hold"/>
                                        <p:tgtEl>
                                          <p:spTgt spid="14"/>
                                        </p:tgtEl>
                                        <p:attrNameLst>
                                          <p:attrName>ppt_x</p:attrName>
                                          <p:attrName>ppt_y</p:attrName>
                                        </p:attrNameLst>
                                      </p:cBhvr>
                                      <p:rCtr x="4661" y="0"/>
                                    </p:animMotion>
                                  </p:childTnLst>
                                </p:cTn>
                              </p:par>
                              <p:par>
                                <p:cTn id="21" presetID="63" presetClass="path" presetSubtype="0" accel="50000" decel="50000" fill="hold" nodeType="withEffect">
                                  <p:stCondLst>
                                    <p:cond delay="0"/>
                                  </p:stCondLst>
                                  <p:childTnLst>
                                    <p:animMotion origin="layout" path="M -4.375E-6 7.40741E-7 L 0.16146 7.40741E-7 " pathEditMode="relative" rAng="0" ptsTypes="AA">
                                      <p:cBhvr>
                                        <p:cTn id="22" dur="1000" fill="hold"/>
                                        <p:tgtEl>
                                          <p:spTgt spid="47"/>
                                        </p:tgtEl>
                                        <p:attrNameLst>
                                          <p:attrName>ppt_x</p:attrName>
                                          <p:attrName>ppt_y</p:attrName>
                                        </p:attrNameLst>
                                      </p:cBhvr>
                                      <p:rCtr x="8073" y="0"/>
                                    </p:animMotion>
                                  </p:childTnLst>
                                </p:cTn>
                              </p:par>
                              <p:par>
                                <p:cTn id="23" presetID="42" presetClass="path" presetSubtype="0" accel="50000" decel="50000" fill="hold" nodeType="withEffect">
                                  <p:stCondLst>
                                    <p:cond delay="0"/>
                                  </p:stCondLst>
                                  <p:childTnLst>
                                    <p:animMotion origin="layout" path="M 4.58333E-6 -2.96296E-6 L 0.09518 0.02593 " pathEditMode="relative" rAng="0" ptsTypes="AA">
                                      <p:cBhvr>
                                        <p:cTn id="24" dur="1000" fill="hold"/>
                                        <p:tgtEl>
                                          <p:spTgt spid="75"/>
                                        </p:tgtEl>
                                        <p:attrNameLst>
                                          <p:attrName>ppt_x</p:attrName>
                                          <p:attrName>ppt_y</p:attrName>
                                        </p:attrNameLst>
                                      </p:cBhvr>
                                      <p:rCtr x="4753" y="1296"/>
                                    </p:animMotion>
                                  </p:childTnLst>
                                </p:cTn>
                              </p:par>
                              <p:par>
                                <p:cTn id="25" presetID="1" presetClass="exit" presetSubtype="0" fill="hold" nodeType="withEffect">
                                  <p:stCondLst>
                                    <p:cond delay="990"/>
                                  </p:stCondLst>
                                  <p:childTnLst>
                                    <p:set>
                                      <p:cBhvr>
                                        <p:cTn id="26" dur="1" fill="hold">
                                          <p:stCondLst>
                                            <p:cond delay="0"/>
                                          </p:stCondLst>
                                        </p:cTn>
                                        <p:tgtEl>
                                          <p:spTgt spid="62"/>
                                        </p:tgtEl>
                                        <p:attrNameLst>
                                          <p:attrName>style.visibility</p:attrName>
                                        </p:attrNameLst>
                                      </p:cBhvr>
                                      <p:to>
                                        <p:strVal val="hidden"/>
                                      </p:to>
                                    </p:set>
                                  </p:childTnLst>
                                </p:cTn>
                              </p:par>
                              <p:par>
                                <p:cTn id="27" presetID="1" presetClass="entr" presetSubtype="0" fill="hold" nodeType="withEffect">
                                  <p:stCondLst>
                                    <p:cond delay="99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99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nodeType="withEffect">
                                  <p:stCondLst>
                                    <p:cond delay="99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nodeType="withEffect">
                                  <p:stCondLst>
                                    <p:cond delay="990"/>
                                  </p:stCondLst>
                                  <p:childTnLst>
                                    <p:set>
                                      <p:cBhvr>
                                        <p:cTn id="34" dur="1" fill="hold">
                                          <p:stCondLst>
                                            <p:cond delay="0"/>
                                          </p:stCondLst>
                                        </p:cTn>
                                        <p:tgtEl>
                                          <p:spTgt spid="47"/>
                                        </p:tgtEl>
                                        <p:attrNameLst>
                                          <p:attrName>style.visibility</p:attrName>
                                        </p:attrNameLst>
                                      </p:cBhvr>
                                      <p:to>
                                        <p:strVal val="hidden"/>
                                      </p:to>
                                    </p:set>
                                  </p:childTnLst>
                                </p:cTn>
                              </p:par>
                              <p:par>
                                <p:cTn id="35" presetID="1" presetClass="entr" presetSubtype="0" fill="hold" nodeType="withEffect">
                                  <p:stCondLst>
                                    <p:cond delay="990"/>
                                  </p:stCondLst>
                                  <p:childTnLst>
                                    <p:set>
                                      <p:cBhvr>
                                        <p:cTn id="36" dur="1" fill="hold">
                                          <p:stCondLst>
                                            <p:cond delay="0"/>
                                          </p:stCondLst>
                                        </p:cTn>
                                        <p:tgtEl>
                                          <p:spTgt spid="107"/>
                                        </p:tgtEl>
                                        <p:attrNameLst>
                                          <p:attrName>style.visibility</p:attrName>
                                        </p:attrNameLst>
                                      </p:cBhvr>
                                      <p:to>
                                        <p:strVal val="visible"/>
                                      </p:to>
                                    </p:set>
                                  </p:childTnLst>
                                </p:cTn>
                              </p:par>
                              <p:par>
                                <p:cTn id="37" presetID="1" presetClass="entr" presetSubtype="0" fill="hold" nodeType="withEffect">
                                  <p:stCondLst>
                                    <p:cond delay="990"/>
                                  </p:stCondLst>
                                  <p:childTnLst>
                                    <p:set>
                                      <p:cBhvr>
                                        <p:cTn id="38" dur="1" fill="hold">
                                          <p:stCondLst>
                                            <p:cond delay="0"/>
                                          </p:stCondLst>
                                        </p:cTn>
                                        <p:tgtEl>
                                          <p:spTgt spid="90"/>
                                        </p:tgtEl>
                                        <p:attrNameLst>
                                          <p:attrName>style.visibility</p:attrName>
                                        </p:attrNameLst>
                                      </p:cBhvr>
                                      <p:to>
                                        <p:strVal val="visible"/>
                                      </p:to>
                                    </p:set>
                                  </p:childTnLst>
                                </p:cTn>
                              </p:par>
                              <p:par>
                                <p:cTn id="39" presetID="63" presetClass="path" presetSubtype="0" fill="hold" nodeType="withEffect">
                                  <p:stCondLst>
                                    <p:cond delay="0"/>
                                  </p:stCondLst>
                                  <p:childTnLst>
                                    <p:animMotion origin="layout" path="M -2.70833E-6 4.81481E-6 L 0.06888 0.05347 " pathEditMode="relative" rAng="0" ptsTypes="AA">
                                      <p:cBhvr>
                                        <p:cTn id="40" dur="1000" fill="hold"/>
                                        <p:tgtEl>
                                          <p:spTgt spid="52"/>
                                        </p:tgtEl>
                                        <p:attrNameLst>
                                          <p:attrName>ppt_x</p:attrName>
                                          <p:attrName>ppt_y</p:attrName>
                                        </p:attrNameLst>
                                      </p:cBhvr>
                                      <p:rCtr x="3438" y="2662"/>
                                    </p:animMotion>
                                  </p:childTnLst>
                                </p:cTn>
                              </p:par>
                              <p:par>
                                <p:cTn id="41" presetID="63" presetClass="path" presetSubtype="0" fill="hold" nodeType="withEffect">
                                  <p:stCondLst>
                                    <p:cond delay="0"/>
                                  </p:stCondLst>
                                  <p:childTnLst>
                                    <p:animMotion origin="layout" path="M -2.29167E-6 4.81481E-6 L 0.16732 4.81481E-6 " pathEditMode="relative" rAng="0" ptsTypes="AA">
                                      <p:cBhvr>
                                        <p:cTn id="42" dur="1000" fill="hold"/>
                                        <p:tgtEl>
                                          <p:spTgt spid="53"/>
                                        </p:tgtEl>
                                        <p:attrNameLst>
                                          <p:attrName>ppt_x</p:attrName>
                                          <p:attrName>ppt_y</p:attrName>
                                        </p:attrNameLst>
                                      </p:cBhvr>
                                      <p:rCtr x="8359" y="0"/>
                                    </p:animMotion>
                                  </p:childTnLst>
                                </p:cTn>
                              </p:par>
                              <p:par>
                                <p:cTn id="43" presetID="63" presetClass="path" presetSubtype="0" fill="hold" nodeType="withEffect">
                                  <p:stCondLst>
                                    <p:cond delay="0"/>
                                  </p:stCondLst>
                                  <p:childTnLst>
                                    <p:animMotion origin="layout" path="M -2.29167E-6 2.96296E-6 L 0.11263 -0.00463 " pathEditMode="relative" rAng="0" ptsTypes="AA">
                                      <p:cBhvr>
                                        <p:cTn id="44" dur="1000" fill="hold"/>
                                        <p:tgtEl>
                                          <p:spTgt spid="55"/>
                                        </p:tgtEl>
                                        <p:attrNameLst>
                                          <p:attrName>ppt_x</p:attrName>
                                          <p:attrName>ppt_y</p:attrName>
                                        </p:attrNameLst>
                                      </p:cBhvr>
                                      <p:rCtr x="5625" y="-231"/>
                                    </p:animMotion>
                                  </p:childTnLst>
                                </p:cTn>
                              </p:par>
                              <p:par>
                                <p:cTn id="45" presetID="63" presetClass="path" presetSubtype="0" fill="hold" nodeType="withEffect">
                                  <p:stCondLst>
                                    <p:cond delay="0"/>
                                  </p:stCondLst>
                                  <p:childTnLst>
                                    <p:animMotion origin="layout" path="M 1.38778E-17 -3.33333E-6 L 0.13138 0.05093 " pathEditMode="relative" rAng="0" ptsTypes="AA">
                                      <p:cBhvr>
                                        <p:cTn id="46" dur="1000" fill="hold"/>
                                        <p:tgtEl>
                                          <p:spTgt spid="59"/>
                                        </p:tgtEl>
                                        <p:attrNameLst>
                                          <p:attrName>ppt_x</p:attrName>
                                          <p:attrName>ppt_y</p:attrName>
                                        </p:attrNameLst>
                                      </p:cBhvr>
                                      <p:rCtr x="6562" y="2546"/>
                                    </p:animMotion>
                                  </p:childTnLst>
                                </p:cTn>
                              </p:par>
                              <p:par>
                                <p:cTn id="47" presetID="42" presetClass="path" presetSubtype="0" fill="hold" nodeType="withEffect">
                                  <p:stCondLst>
                                    <p:cond delay="0"/>
                                  </p:stCondLst>
                                  <p:childTnLst>
                                    <p:animMotion origin="layout" path="M -2.5E-6 -2.22222E-6 L 0.14297 0.04445 " pathEditMode="relative" rAng="0" ptsTypes="AA">
                                      <p:cBhvr>
                                        <p:cTn id="48" dur="1000" fill="hold"/>
                                        <p:tgtEl>
                                          <p:spTgt spid="43"/>
                                        </p:tgtEl>
                                        <p:attrNameLst>
                                          <p:attrName>ppt_x</p:attrName>
                                          <p:attrName>ppt_y</p:attrName>
                                        </p:attrNameLst>
                                      </p:cBhvr>
                                      <p:rCtr x="7148" y="2222"/>
                                    </p:animMotion>
                                  </p:childTnLst>
                                </p:cTn>
                              </p:par>
                              <p:par>
                                <p:cTn id="49" presetID="42" presetClass="path" presetSubtype="0" fill="hold" nodeType="withEffect">
                                  <p:stCondLst>
                                    <p:cond delay="0"/>
                                  </p:stCondLst>
                                  <p:childTnLst>
                                    <p:animMotion origin="layout" path="M -2.29167E-6 -2.96296E-6 L 0.13164 0.05764 " pathEditMode="relative" rAng="0" ptsTypes="AA">
                                      <p:cBhvr>
                                        <p:cTn id="50" dur="1000" fill="hold"/>
                                        <p:tgtEl>
                                          <p:spTgt spid="57"/>
                                        </p:tgtEl>
                                        <p:attrNameLst>
                                          <p:attrName>ppt_x</p:attrName>
                                          <p:attrName>ppt_y</p:attrName>
                                        </p:attrNameLst>
                                      </p:cBhvr>
                                      <p:rCtr x="6576" y="2870"/>
                                    </p:animMotion>
                                  </p:childTnLst>
                                </p:cTn>
                              </p:par>
                              <p:par>
                                <p:cTn id="51" presetID="1" presetClass="exit" presetSubtype="0" fill="hold" nodeType="withEffect">
                                  <p:stCondLst>
                                    <p:cond delay="990"/>
                                  </p:stCondLst>
                                  <p:childTnLst>
                                    <p:set>
                                      <p:cBhvr>
                                        <p:cTn id="52" dur="1" fill="hold">
                                          <p:stCondLst>
                                            <p:cond delay="0"/>
                                          </p:stCondLst>
                                        </p:cTn>
                                        <p:tgtEl>
                                          <p:spTgt spid="52"/>
                                        </p:tgtEl>
                                        <p:attrNameLst>
                                          <p:attrName>style.visibility</p:attrName>
                                        </p:attrNameLst>
                                      </p:cBhvr>
                                      <p:to>
                                        <p:strVal val="hidden"/>
                                      </p:to>
                                    </p:set>
                                  </p:childTnLst>
                                </p:cTn>
                              </p:par>
                              <p:par>
                                <p:cTn id="53" presetID="1" presetClass="exit" presetSubtype="0" fill="hold" nodeType="withEffect">
                                  <p:stCondLst>
                                    <p:cond delay="990"/>
                                  </p:stCondLst>
                                  <p:childTnLst>
                                    <p:set>
                                      <p:cBhvr>
                                        <p:cTn id="54" dur="1" fill="hold">
                                          <p:stCondLst>
                                            <p:cond delay="0"/>
                                          </p:stCondLst>
                                        </p:cTn>
                                        <p:tgtEl>
                                          <p:spTgt spid="53"/>
                                        </p:tgtEl>
                                        <p:attrNameLst>
                                          <p:attrName>style.visibility</p:attrName>
                                        </p:attrNameLst>
                                      </p:cBhvr>
                                      <p:to>
                                        <p:strVal val="hidden"/>
                                      </p:to>
                                    </p:set>
                                  </p:childTnLst>
                                </p:cTn>
                              </p:par>
                              <p:par>
                                <p:cTn id="55" presetID="1" presetClass="exit" presetSubtype="0" fill="hold" nodeType="withEffect">
                                  <p:stCondLst>
                                    <p:cond delay="990"/>
                                  </p:stCondLst>
                                  <p:childTnLst>
                                    <p:set>
                                      <p:cBhvr>
                                        <p:cTn id="56" dur="1" fill="hold">
                                          <p:stCondLst>
                                            <p:cond delay="0"/>
                                          </p:stCondLst>
                                        </p:cTn>
                                        <p:tgtEl>
                                          <p:spTgt spid="55"/>
                                        </p:tgtEl>
                                        <p:attrNameLst>
                                          <p:attrName>style.visibility</p:attrName>
                                        </p:attrNameLst>
                                      </p:cBhvr>
                                      <p:to>
                                        <p:strVal val="hidden"/>
                                      </p:to>
                                    </p:set>
                                  </p:childTnLst>
                                </p:cTn>
                              </p:par>
                              <p:par>
                                <p:cTn id="57" presetID="1" presetClass="exit" presetSubtype="0" fill="hold" nodeType="withEffect">
                                  <p:stCondLst>
                                    <p:cond delay="990"/>
                                  </p:stCondLst>
                                  <p:childTnLst>
                                    <p:set>
                                      <p:cBhvr>
                                        <p:cTn id="58" dur="1" fill="hold">
                                          <p:stCondLst>
                                            <p:cond delay="0"/>
                                          </p:stCondLst>
                                        </p:cTn>
                                        <p:tgtEl>
                                          <p:spTgt spid="59"/>
                                        </p:tgtEl>
                                        <p:attrNameLst>
                                          <p:attrName>style.visibility</p:attrName>
                                        </p:attrNameLst>
                                      </p:cBhvr>
                                      <p:to>
                                        <p:strVal val="hidden"/>
                                      </p:to>
                                    </p:set>
                                  </p:childTnLst>
                                </p:cTn>
                              </p:par>
                              <p:par>
                                <p:cTn id="59" presetID="1" presetClass="entr" presetSubtype="0" fill="hold" nodeType="withEffect">
                                  <p:stCondLst>
                                    <p:cond delay="990"/>
                                  </p:stCondLst>
                                  <p:childTnLst>
                                    <p:set>
                                      <p:cBhvr>
                                        <p:cTn id="60" dur="1" fill="hold">
                                          <p:stCondLst>
                                            <p:cond delay="0"/>
                                          </p:stCondLst>
                                        </p:cTn>
                                        <p:tgtEl>
                                          <p:spTgt spid="120"/>
                                        </p:tgtEl>
                                        <p:attrNameLst>
                                          <p:attrName>style.visibility</p:attrName>
                                        </p:attrNameLst>
                                      </p:cBhvr>
                                      <p:to>
                                        <p:strVal val="visible"/>
                                      </p:to>
                                    </p:set>
                                  </p:childTnLst>
                                </p:cTn>
                              </p:par>
                              <p:par>
                                <p:cTn id="61" presetID="1" presetClass="entr" presetSubtype="0" fill="hold" nodeType="withEffect">
                                  <p:stCondLst>
                                    <p:cond delay="990"/>
                                  </p:stCondLst>
                                  <p:childTnLst>
                                    <p:set>
                                      <p:cBhvr>
                                        <p:cTn id="62" dur="1" fill="hold">
                                          <p:stCondLst>
                                            <p:cond delay="0"/>
                                          </p:stCondLst>
                                        </p:cTn>
                                        <p:tgtEl>
                                          <p:spTgt spid="118"/>
                                        </p:tgtEl>
                                        <p:attrNameLst>
                                          <p:attrName>style.visibility</p:attrName>
                                        </p:attrNameLst>
                                      </p:cBhvr>
                                      <p:to>
                                        <p:strVal val="visible"/>
                                      </p:to>
                                    </p:set>
                                  </p:childTnLst>
                                </p:cTn>
                              </p:par>
                              <p:par>
                                <p:cTn id="63" presetID="1" presetClass="entr" presetSubtype="0" fill="hold" nodeType="withEffect">
                                  <p:stCondLst>
                                    <p:cond delay="990"/>
                                  </p:stCondLst>
                                  <p:childTnLst>
                                    <p:set>
                                      <p:cBhvr>
                                        <p:cTn id="64" dur="1" fill="hold">
                                          <p:stCondLst>
                                            <p:cond delay="0"/>
                                          </p:stCondLst>
                                        </p:cTn>
                                        <p:tgtEl>
                                          <p:spTgt spid="116"/>
                                        </p:tgtEl>
                                        <p:attrNameLst>
                                          <p:attrName>style.visibility</p:attrName>
                                        </p:attrNameLst>
                                      </p:cBhvr>
                                      <p:to>
                                        <p:strVal val="visible"/>
                                      </p:to>
                                    </p:set>
                                  </p:childTnLst>
                                </p:cTn>
                              </p:par>
                              <p:par>
                                <p:cTn id="65" presetID="1" presetClass="entr" presetSubtype="0" fill="hold" nodeType="withEffect">
                                  <p:stCondLst>
                                    <p:cond delay="990"/>
                                  </p:stCondLst>
                                  <p:childTnLst>
                                    <p:set>
                                      <p:cBhvr>
                                        <p:cTn id="66" dur="1" fill="hold">
                                          <p:stCondLst>
                                            <p:cond delay="0"/>
                                          </p:stCondLst>
                                        </p:cTn>
                                        <p:tgtEl>
                                          <p:spTgt spid="114"/>
                                        </p:tgtEl>
                                        <p:attrNameLst>
                                          <p:attrName>style.visibility</p:attrName>
                                        </p:attrNameLst>
                                      </p:cBhvr>
                                      <p:to>
                                        <p:strVal val="visible"/>
                                      </p:to>
                                    </p:set>
                                  </p:childTnLst>
                                </p:cTn>
                              </p:par>
                              <p:par>
                                <p:cTn id="67" presetID="1" presetClass="entr" presetSubtype="0" fill="hold" nodeType="withEffect">
                                  <p:stCondLst>
                                    <p:cond delay="990"/>
                                  </p:stCondLst>
                                  <p:childTnLst>
                                    <p:set>
                                      <p:cBhvr>
                                        <p:cTn id="68" dur="1" fill="hold">
                                          <p:stCondLst>
                                            <p:cond delay="0"/>
                                          </p:stCondLst>
                                        </p:cTn>
                                        <p:tgtEl>
                                          <p:spTgt spid="122"/>
                                        </p:tgtEl>
                                        <p:attrNameLst>
                                          <p:attrName>style.visibility</p:attrName>
                                        </p:attrNameLst>
                                      </p:cBhvr>
                                      <p:to>
                                        <p:strVal val="visible"/>
                                      </p:to>
                                    </p:set>
                                  </p:childTnLst>
                                </p:cTn>
                              </p:par>
                              <p:par>
                                <p:cTn id="69" presetID="1" presetClass="entr" presetSubtype="0" fill="hold" nodeType="withEffect">
                                  <p:stCondLst>
                                    <p:cond delay="990"/>
                                  </p:stCondLst>
                                  <p:childTnLst>
                                    <p:set>
                                      <p:cBhvr>
                                        <p:cTn id="70" dur="1" fill="hold">
                                          <p:stCondLst>
                                            <p:cond delay="0"/>
                                          </p:stCondLst>
                                        </p:cTn>
                                        <p:tgtEl>
                                          <p:spTgt spid="121"/>
                                        </p:tgtEl>
                                        <p:attrNameLst>
                                          <p:attrName>style.visibility</p:attrName>
                                        </p:attrNameLst>
                                      </p:cBhvr>
                                      <p:to>
                                        <p:strVal val="visible"/>
                                      </p:to>
                                    </p:set>
                                  </p:childTnLst>
                                </p:cTn>
                              </p:par>
                              <p:par>
                                <p:cTn id="71" presetID="1" presetClass="entr" presetSubtype="0" fill="hold" nodeType="withEffect">
                                  <p:stCondLst>
                                    <p:cond delay="99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xit" presetSubtype="0" fill="hold" nodeType="withEffect">
                                  <p:stCondLst>
                                    <p:cond delay="990"/>
                                  </p:stCondLst>
                                  <p:childTnLst>
                                    <p:set>
                                      <p:cBhvr>
                                        <p:cTn id="74" dur="1" fill="hold">
                                          <p:stCondLst>
                                            <p:cond delay="0"/>
                                          </p:stCondLst>
                                        </p:cTn>
                                        <p:tgtEl>
                                          <p:spTgt spid="75"/>
                                        </p:tgtEl>
                                        <p:attrNameLst>
                                          <p:attrName>style.visibility</p:attrName>
                                        </p:attrNameLst>
                                      </p:cBhvr>
                                      <p:to>
                                        <p:strVal val="hidden"/>
                                      </p:to>
                                    </p:set>
                                  </p:childTnLst>
                                </p:cTn>
                              </p:par>
                              <p:par>
                                <p:cTn id="75" presetID="1" presetClass="exit" presetSubtype="0" fill="hold" nodeType="withEffect">
                                  <p:stCondLst>
                                    <p:cond delay="990"/>
                                  </p:stCondLst>
                                  <p:childTnLst>
                                    <p:set>
                                      <p:cBhvr>
                                        <p:cTn id="76" dur="1" fill="hold">
                                          <p:stCondLst>
                                            <p:cond delay="0"/>
                                          </p:stCondLst>
                                        </p:cTn>
                                        <p:tgtEl>
                                          <p:spTgt spid="102"/>
                                        </p:tgtEl>
                                        <p:attrNameLst>
                                          <p:attrName>style.visibility</p:attrName>
                                        </p:attrNameLst>
                                      </p:cBhvr>
                                      <p:to>
                                        <p:strVal val="hidden"/>
                                      </p:to>
                                    </p:set>
                                  </p:childTnLst>
                                </p:cTn>
                              </p:par>
                              <p:par>
                                <p:cTn id="77" presetID="10" presetClass="entr" presetSubtype="0" fill="hold" nodeType="withEffect">
                                  <p:stCondLst>
                                    <p:cond delay="250"/>
                                  </p:stCondLst>
                                  <p:childTnLst>
                                    <p:set>
                                      <p:cBhvr>
                                        <p:cTn id="78" dur="1" fill="hold">
                                          <p:stCondLst>
                                            <p:cond delay="0"/>
                                          </p:stCondLst>
                                        </p:cTn>
                                        <p:tgtEl>
                                          <p:spTgt spid="123"/>
                                        </p:tgtEl>
                                        <p:attrNameLst>
                                          <p:attrName>style.visibility</p:attrName>
                                        </p:attrNameLst>
                                      </p:cBhvr>
                                      <p:to>
                                        <p:strVal val="visible"/>
                                      </p:to>
                                    </p:set>
                                    <p:animEffect transition="in" filter="fade">
                                      <p:cBhvr>
                                        <p:cTn id="79" dur="500"/>
                                        <p:tgtEl>
                                          <p:spTgt spid="123"/>
                                        </p:tgtEl>
                                      </p:cBhvr>
                                    </p:animEffect>
                                  </p:childTnLst>
                                </p:cTn>
                              </p:par>
                              <p:par>
                                <p:cTn id="80" presetID="53" presetClass="entr" presetSubtype="16" fill="hold" nodeType="withEffect">
                                  <p:stCondLst>
                                    <p:cond delay="500"/>
                                  </p:stCondLst>
                                  <p:childTnLst>
                                    <p:set>
                                      <p:cBhvr>
                                        <p:cTn id="81" dur="1" fill="hold">
                                          <p:stCondLst>
                                            <p:cond delay="0"/>
                                          </p:stCondLst>
                                        </p:cTn>
                                        <p:tgtEl>
                                          <p:spTgt spid="92"/>
                                        </p:tgtEl>
                                        <p:attrNameLst>
                                          <p:attrName>style.visibility</p:attrName>
                                        </p:attrNameLst>
                                      </p:cBhvr>
                                      <p:to>
                                        <p:strVal val="visible"/>
                                      </p:to>
                                    </p:set>
                                    <p:anim calcmode="lin" valueType="num">
                                      <p:cBhvr>
                                        <p:cTn id="82" dur="250" fill="hold"/>
                                        <p:tgtEl>
                                          <p:spTgt spid="92"/>
                                        </p:tgtEl>
                                        <p:attrNameLst>
                                          <p:attrName>ppt_w</p:attrName>
                                        </p:attrNameLst>
                                      </p:cBhvr>
                                      <p:tavLst>
                                        <p:tav tm="0">
                                          <p:val>
                                            <p:fltVal val="0"/>
                                          </p:val>
                                        </p:tav>
                                        <p:tav tm="100000">
                                          <p:val>
                                            <p:strVal val="#ppt_w"/>
                                          </p:val>
                                        </p:tav>
                                      </p:tavLst>
                                    </p:anim>
                                    <p:anim calcmode="lin" valueType="num">
                                      <p:cBhvr>
                                        <p:cTn id="83" dur="250" fill="hold"/>
                                        <p:tgtEl>
                                          <p:spTgt spid="92"/>
                                        </p:tgtEl>
                                        <p:attrNameLst>
                                          <p:attrName>ppt_h</p:attrName>
                                        </p:attrNameLst>
                                      </p:cBhvr>
                                      <p:tavLst>
                                        <p:tav tm="0">
                                          <p:val>
                                            <p:fltVal val="0"/>
                                          </p:val>
                                        </p:tav>
                                        <p:tav tm="100000">
                                          <p:val>
                                            <p:strVal val="#ppt_h"/>
                                          </p:val>
                                        </p:tav>
                                      </p:tavLst>
                                    </p:anim>
                                    <p:animEffect transition="in" filter="fade">
                                      <p:cBhvr>
                                        <p:cTn id="84" dur="25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Isosceles Triangle 35">
            <a:extLst>
              <a:ext uri="{FF2B5EF4-FFF2-40B4-BE49-F238E27FC236}">
                <a16:creationId xmlns:a16="http://schemas.microsoft.com/office/drawing/2014/main" id="{7899ACA6-D195-44F0-BE73-D5728D2E43D5}"/>
              </a:ext>
            </a:extLst>
          </p:cNvPr>
          <p:cNvSpPr/>
          <p:nvPr/>
        </p:nvSpPr>
        <p:spPr>
          <a:xfrm>
            <a:off x="442608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44" name="Cones">
            <a:extLst>
              <a:ext uri="{FF2B5EF4-FFF2-40B4-BE49-F238E27FC236}">
                <a16:creationId xmlns:a16="http://schemas.microsoft.com/office/drawing/2014/main" id="{C54584CB-6D5F-4526-B6AB-DE14A66DD8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78977" y="5079667"/>
            <a:ext cx="1857420" cy="761238"/>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1 - EMCC Process</a:t>
            </a:r>
          </a:p>
        </p:txBody>
      </p:sp>
      <p:grpSp>
        <p:nvGrpSpPr>
          <p:cNvPr id="96" name="Group 95">
            <a:extLst>
              <a:ext uri="{FF2B5EF4-FFF2-40B4-BE49-F238E27FC236}">
                <a16:creationId xmlns:a16="http://schemas.microsoft.com/office/drawing/2014/main" id="{5AE9B365-F361-41BF-83AD-C0D7306F536B}"/>
              </a:ext>
            </a:extLst>
          </p:cNvPr>
          <p:cNvGrpSpPr/>
          <p:nvPr/>
        </p:nvGrpSpPr>
        <p:grpSpPr>
          <a:xfrm>
            <a:off x="2609392" y="2292705"/>
            <a:ext cx="4735498" cy="3727804"/>
            <a:chOff x="1468273" y="2292705"/>
            <a:chExt cx="4735498" cy="3727804"/>
          </a:xfrm>
        </p:grpSpPr>
        <p:pic>
          <p:nvPicPr>
            <p:cNvPr id="97" name="End of geozone" descr="A close up of a logo&#10;&#10;Description automatically generated">
              <a:extLst>
                <a:ext uri="{FF2B5EF4-FFF2-40B4-BE49-F238E27FC236}">
                  <a16:creationId xmlns:a16="http://schemas.microsoft.com/office/drawing/2014/main" id="{B0255143-42C5-404A-A92E-04D286C1094C}"/>
                </a:ext>
              </a:extLst>
            </p:cNvPr>
            <p:cNvPicPr>
              <a:picLocks noChangeAspect="1"/>
            </p:cNvPicPr>
            <p:nvPr/>
          </p:nvPicPr>
          <p:blipFill rotWithShape="1">
            <a:blip r:embed="rId4">
              <a:extLst>
                <a:ext uri="{28A0092B-C50C-407E-A947-70E740481C1C}">
                  <a14:useLocalDpi xmlns:a14="http://schemas.microsoft.com/office/drawing/2010/main" val="0"/>
                </a:ext>
              </a:extLst>
            </a:blip>
            <a:srcRect l="-387" t="9759" r="94396" b="-9759"/>
            <a:stretch>
              <a:fillRect/>
            </a:stretch>
          </p:blipFill>
          <p:spPr>
            <a:xfrm>
              <a:off x="1976159" y="3531055"/>
              <a:ext cx="623726" cy="2489454"/>
            </a:xfrm>
            <a:prstGeom prst="rect">
              <a:avLst/>
            </a:prstGeom>
          </p:spPr>
        </p:pic>
        <p:pic>
          <p:nvPicPr>
            <p:cNvPr id="98" name="geozone" descr="A picture containing screenshot&#10;&#10;Description automatically generated">
              <a:extLst>
                <a:ext uri="{FF2B5EF4-FFF2-40B4-BE49-F238E27FC236}">
                  <a16:creationId xmlns:a16="http://schemas.microsoft.com/office/drawing/2014/main" id="{7DC4F038-BDD9-4F2C-BD46-D405FFC5FDBD}"/>
                </a:ext>
              </a:extLst>
            </p:cNvPr>
            <p:cNvPicPr>
              <a:picLocks noChangeAspect="1"/>
            </p:cNvPicPr>
            <p:nvPr/>
          </p:nvPicPr>
          <p:blipFill rotWithShape="1">
            <a:blip r:embed="rId5">
              <a:extLst>
                <a:ext uri="{28A0092B-C50C-407E-A947-70E740481C1C}">
                  <a14:useLocalDpi xmlns:a14="http://schemas.microsoft.com/office/drawing/2010/main" val="0"/>
                </a:ext>
              </a:extLst>
            </a:blip>
            <a:srcRect r="57998"/>
            <a:stretch>
              <a:fillRect/>
            </a:stretch>
          </p:blipFill>
          <p:spPr>
            <a:xfrm>
              <a:off x="1468273" y="2292705"/>
              <a:ext cx="4735498" cy="1748790"/>
            </a:xfrm>
            <a:prstGeom prst="rect">
              <a:avLst/>
            </a:prstGeom>
          </p:spPr>
        </p:pic>
      </p:grpSp>
      <p:pic>
        <p:nvPicPr>
          <p:cNvPr id="54" name="car">
            <a:extLst>
              <a:ext uri="{FF2B5EF4-FFF2-40B4-BE49-F238E27FC236}">
                <a16:creationId xmlns:a16="http://schemas.microsoft.com/office/drawing/2014/main" id="{DB9D08E8-F227-4128-9968-DE93FF0F9F5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56" name="car">
            <a:extLst>
              <a:ext uri="{FF2B5EF4-FFF2-40B4-BE49-F238E27FC236}">
                <a16:creationId xmlns:a16="http://schemas.microsoft.com/office/drawing/2014/main" id="{30276222-966F-4E5A-8A14-B9AD39A96DB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60" name="On green" hidden="1">
            <a:extLst>
              <a:ext uri="{FF2B5EF4-FFF2-40B4-BE49-F238E27FC236}">
                <a16:creationId xmlns:a16="http://schemas.microsoft.com/office/drawing/2014/main" id="{4297893C-81AC-444A-A3D2-A561515F11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7301" y="4197503"/>
            <a:ext cx="277749" cy="277749"/>
          </a:xfrm>
          <a:prstGeom prst="rect">
            <a:avLst/>
          </a:prstGeom>
        </p:spPr>
      </p:pic>
      <p:grpSp>
        <p:nvGrpSpPr>
          <p:cNvPr id="71" name="Group 70">
            <a:extLst>
              <a:ext uri="{FF2B5EF4-FFF2-40B4-BE49-F238E27FC236}">
                <a16:creationId xmlns:a16="http://schemas.microsoft.com/office/drawing/2014/main" id="{8577DC78-5011-4548-875A-099553C48E58}"/>
              </a:ext>
            </a:extLst>
          </p:cNvPr>
          <p:cNvGrpSpPr/>
          <p:nvPr/>
        </p:nvGrpSpPr>
        <p:grpSpPr>
          <a:xfrm>
            <a:off x="6170016" y="2292663"/>
            <a:ext cx="5250806" cy="3484892"/>
            <a:chOff x="2736934" y="2292663"/>
            <a:chExt cx="5250806" cy="3484892"/>
          </a:xfrm>
        </p:grpSpPr>
        <p:pic>
          <p:nvPicPr>
            <p:cNvPr id="74" name="End of geozone" descr="A close up of a logo&#10;&#10;Description automatically generated">
              <a:extLst>
                <a:ext uri="{FF2B5EF4-FFF2-40B4-BE49-F238E27FC236}">
                  <a16:creationId xmlns:a16="http://schemas.microsoft.com/office/drawing/2014/main" id="{FBB94BE0-DB43-4508-8029-9F49C2C49CFF}"/>
                </a:ext>
              </a:extLst>
            </p:cNvPr>
            <p:cNvPicPr>
              <a:picLocks noChangeAspect="1"/>
            </p:cNvPicPr>
            <p:nvPr/>
          </p:nvPicPr>
          <p:blipFill rotWithShape="1">
            <a:blip r:embed="rId4">
              <a:extLst>
                <a:ext uri="{28A0092B-C50C-407E-A947-70E740481C1C}">
                  <a14:useLocalDpi xmlns:a14="http://schemas.microsoft.com/office/drawing/2010/main" val="0"/>
                </a:ext>
              </a:extLst>
            </a:blip>
            <a:srcRect l="93614"/>
            <a:stretch>
              <a:fillRect/>
            </a:stretch>
          </p:blipFill>
          <p:spPr>
            <a:xfrm>
              <a:off x="6881416" y="3288101"/>
              <a:ext cx="664771" cy="2489454"/>
            </a:xfrm>
            <a:prstGeom prst="rect">
              <a:avLst/>
            </a:prstGeom>
          </p:spPr>
        </p:pic>
        <p:pic>
          <p:nvPicPr>
            <p:cNvPr id="81" name="geozone" descr="A picture containing screenshot&#10;&#10;Description automatically generated">
              <a:extLst>
                <a:ext uri="{FF2B5EF4-FFF2-40B4-BE49-F238E27FC236}">
                  <a16:creationId xmlns:a16="http://schemas.microsoft.com/office/drawing/2014/main" id="{23E80662-C4DD-482E-89EF-A95780AA03B2}"/>
                </a:ext>
              </a:extLst>
            </p:cNvPr>
            <p:cNvPicPr>
              <a:picLocks noChangeAspect="1"/>
            </p:cNvPicPr>
            <p:nvPr/>
          </p:nvPicPr>
          <p:blipFill rotWithShape="1">
            <a:blip r:embed="rId5">
              <a:extLst>
                <a:ext uri="{28A0092B-C50C-407E-A947-70E740481C1C}">
                  <a14:useLocalDpi xmlns:a14="http://schemas.microsoft.com/office/drawing/2010/main" val="0"/>
                </a:ext>
              </a:extLst>
            </a:blip>
            <a:srcRect l="53428"/>
            <a:stretch>
              <a:fillRect/>
            </a:stretch>
          </p:blipFill>
          <p:spPr>
            <a:xfrm>
              <a:off x="2736934" y="2292663"/>
              <a:ext cx="5250806" cy="1748790"/>
            </a:xfrm>
            <a:prstGeom prst="rect">
              <a:avLst/>
            </a:prstGeom>
          </p:spPr>
        </p:pic>
      </p:grpSp>
      <p:pic>
        <p:nvPicPr>
          <p:cNvPr id="89" name="Grey zone">
            <a:extLst>
              <a:ext uri="{FF2B5EF4-FFF2-40B4-BE49-F238E27FC236}">
                <a16:creationId xmlns:a16="http://schemas.microsoft.com/office/drawing/2014/main" id="{A0059A1A-761E-4F37-B93A-14626621240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325372" y="2282840"/>
            <a:ext cx="2139696" cy="1512189"/>
          </a:xfrm>
          <a:prstGeom prst="rect">
            <a:avLst/>
          </a:prstGeom>
        </p:spPr>
      </p:pic>
      <p:pic>
        <p:nvPicPr>
          <p:cNvPr id="64" name="Rules machine">
            <a:extLst>
              <a:ext uri="{FF2B5EF4-FFF2-40B4-BE49-F238E27FC236}">
                <a16:creationId xmlns:a16="http://schemas.microsoft.com/office/drawing/2014/main" id="{0247862E-EE68-4868-BA16-8D9828FC7C3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4932677" y="549554"/>
            <a:ext cx="1378458" cy="1378458"/>
          </a:xfrm>
          <a:prstGeom prst="rect">
            <a:avLst/>
          </a:prstGeom>
        </p:spPr>
      </p:pic>
      <p:pic>
        <p:nvPicPr>
          <p:cNvPr id="105" name="Picture 104">
            <a:extLst>
              <a:ext uri="{FF2B5EF4-FFF2-40B4-BE49-F238E27FC236}">
                <a16:creationId xmlns:a16="http://schemas.microsoft.com/office/drawing/2014/main" id="{C63FC642-340F-4D31-9B6F-5C74AE2DAA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1563" y="2655736"/>
            <a:ext cx="1337310" cy="987552"/>
          </a:xfrm>
          <a:prstGeom prst="rect">
            <a:avLst/>
          </a:prstGeom>
        </p:spPr>
      </p:pic>
      <p:pic>
        <p:nvPicPr>
          <p:cNvPr id="106" name="Picture 105" descr="A picture containing indoor, bottle, object&#10;&#10;Description automatically generated">
            <a:extLst>
              <a:ext uri="{FF2B5EF4-FFF2-40B4-BE49-F238E27FC236}">
                <a16:creationId xmlns:a16="http://schemas.microsoft.com/office/drawing/2014/main" id="{22E6168B-431A-409F-9348-71DEE0AC12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60370" y="5261538"/>
            <a:ext cx="1738503" cy="524637"/>
          </a:xfrm>
          <a:prstGeom prst="rect">
            <a:avLst/>
          </a:prstGeom>
        </p:spPr>
      </p:pic>
      <p:pic>
        <p:nvPicPr>
          <p:cNvPr id="111" name="Picture 110">
            <a:extLst>
              <a:ext uri="{FF2B5EF4-FFF2-40B4-BE49-F238E27FC236}">
                <a16:creationId xmlns:a16="http://schemas.microsoft.com/office/drawing/2014/main" id="{40B7F405-B05D-4793-9E96-B2A439C853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18080" y="2975425"/>
            <a:ext cx="1080135" cy="802386"/>
          </a:xfrm>
          <a:prstGeom prst="rect">
            <a:avLst/>
          </a:prstGeom>
        </p:spPr>
      </p:pic>
      <p:pic>
        <p:nvPicPr>
          <p:cNvPr id="112" name="Picture 111" descr="A close up of a logo&#10;&#10;Description automatically generated">
            <a:extLst>
              <a:ext uri="{FF2B5EF4-FFF2-40B4-BE49-F238E27FC236}">
                <a16:creationId xmlns:a16="http://schemas.microsoft.com/office/drawing/2014/main" id="{A02F0760-8773-4999-970D-37BD1CB400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88992" y="5575024"/>
            <a:ext cx="936117" cy="452628"/>
          </a:xfrm>
          <a:prstGeom prst="rect">
            <a:avLst/>
          </a:prstGeom>
        </p:spPr>
      </p:pic>
      <p:pic>
        <p:nvPicPr>
          <p:cNvPr id="109" name="Callout" descr="A close up of a logo&#10;&#10;Description automatically generated">
            <a:extLst>
              <a:ext uri="{FF2B5EF4-FFF2-40B4-BE49-F238E27FC236}">
                <a16:creationId xmlns:a16="http://schemas.microsoft.com/office/drawing/2014/main" id="{C0B95DD9-0685-4FA9-A85C-143203059B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94509" y="5138393"/>
            <a:ext cx="925830" cy="637794"/>
          </a:xfrm>
          <a:prstGeom prst="rect">
            <a:avLst/>
          </a:prstGeom>
        </p:spPr>
      </p:pic>
      <p:pic>
        <p:nvPicPr>
          <p:cNvPr id="114" name="car">
            <a:extLst>
              <a:ext uri="{FF2B5EF4-FFF2-40B4-BE49-F238E27FC236}">
                <a16:creationId xmlns:a16="http://schemas.microsoft.com/office/drawing/2014/main" id="{8CD8C5A2-AC07-4A89-BD0B-175E8068D50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2742048" y="5739794"/>
            <a:ext cx="750951" cy="318897"/>
          </a:xfrm>
          <a:prstGeom prst="rect">
            <a:avLst/>
          </a:prstGeom>
        </p:spPr>
      </p:pic>
      <p:pic>
        <p:nvPicPr>
          <p:cNvPr id="116" name="car">
            <a:extLst>
              <a:ext uri="{FF2B5EF4-FFF2-40B4-BE49-F238E27FC236}">
                <a16:creationId xmlns:a16="http://schemas.microsoft.com/office/drawing/2014/main" id="{945B7DF6-F973-467C-9780-D2BE562975D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997974" y="5791513"/>
            <a:ext cx="709803" cy="288036"/>
          </a:xfrm>
          <a:prstGeom prst="rect">
            <a:avLst/>
          </a:prstGeom>
        </p:spPr>
      </p:pic>
      <p:pic>
        <p:nvPicPr>
          <p:cNvPr id="118" name="car">
            <a:extLst>
              <a:ext uri="{FF2B5EF4-FFF2-40B4-BE49-F238E27FC236}">
                <a16:creationId xmlns:a16="http://schemas.microsoft.com/office/drawing/2014/main" id="{E0D254F8-64CA-4A87-81BF-83D34A5E78A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228710" y="5811048"/>
            <a:ext cx="750951" cy="308610"/>
          </a:xfrm>
          <a:prstGeom prst="rect">
            <a:avLst/>
          </a:prstGeom>
        </p:spPr>
      </p:pic>
      <p:pic>
        <p:nvPicPr>
          <p:cNvPr id="120" name="car">
            <a:extLst>
              <a:ext uri="{FF2B5EF4-FFF2-40B4-BE49-F238E27FC236}">
                <a16:creationId xmlns:a16="http://schemas.microsoft.com/office/drawing/2014/main" id="{2F4D2D36-72F0-4DDD-90CA-50A1475A9406}"/>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470350" y="5795999"/>
            <a:ext cx="750951" cy="329184"/>
          </a:xfrm>
          <a:prstGeom prst="rect">
            <a:avLst/>
          </a:prstGeom>
        </p:spPr>
      </p:pic>
      <p:pic>
        <p:nvPicPr>
          <p:cNvPr id="121" name="car">
            <a:extLst>
              <a:ext uri="{FF2B5EF4-FFF2-40B4-BE49-F238E27FC236}">
                <a16:creationId xmlns:a16="http://schemas.microsoft.com/office/drawing/2014/main" id="{3FB99868-CDDB-45A0-A88D-DC2DADBFACC1}"/>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2211408" y="5424860"/>
            <a:ext cx="750951" cy="349758"/>
          </a:xfrm>
          <a:prstGeom prst="rect">
            <a:avLst/>
          </a:prstGeom>
        </p:spPr>
      </p:pic>
      <p:pic>
        <p:nvPicPr>
          <p:cNvPr id="122" name="car">
            <a:extLst>
              <a:ext uri="{FF2B5EF4-FFF2-40B4-BE49-F238E27FC236}">
                <a16:creationId xmlns:a16="http://schemas.microsoft.com/office/drawing/2014/main" id="{8BA8C957-5C32-4548-9F4F-0FDEE6F0A9B2}"/>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219490" y="5457125"/>
            <a:ext cx="781812" cy="339471"/>
          </a:xfrm>
          <a:prstGeom prst="rect">
            <a:avLst/>
          </a:prstGeom>
        </p:spPr>
      </p:pic>
      <p:pic>
        <p:nvPicPr>
          <p:cNvPr id="123" name="Grey zone">
            <a:extLst>
              <a:ext uri="{FF2B5EF4-FFF2-40B4-BE49-F238E27FC236}">
                <a16:creationId xmlns:a16="http://schemas.microsoft.com/office/drawing/2014/main" id="{56072211-0213-4C51-8815-9CA79BFE855C}"/>
              </a:ext>
            </a:extLst>
          </p:cNvPr>
          <p:cNvPicPr>
            <a:picLocks noChangeAspect="1"/>
          </p:cNvPicPr>
          <p:nvPr/>
        </p:nvPicPr>
        <p:blipFill rotWithShape="1">
          <a:blip r:embed="rId22">
            <a:extLst>
              <a:ext uri="{28A0092B-C50C-407E-A947-70E740481C1C}">
                <a14:useLocalDpi xmlns:a14="http://schemas.microsoft.com/office/drawing/2010/main" val="0"/>
              </a:ext>
            </a:extLst>
          </a:blip>
          <a:srcRect l="39933"/>
          <a:stretch>
            <a:fillRect/>
          </a:stretch>
        </p:blipFill>
        <p:spPr>
          <a:xfrm>
            <a:off x="6949146" y="2292364"/>
            <a:ext cx="2357926" cy="1512189"/>
          </a:xfrm>
          <a:prstGeom prst="rect">
            <a:avLst/>
          </a:prstGeom>
        </p:spPr>
      </p:pic>
      <p:pic>
        <p:nvPicPr>
          <p:cNvPr id="99" name="DigitalCone">
            <a:extLst>
              <a:ext uri="{FF2B5EF4-FFF2-40B4-BE49-F238E27FC236}">
                <a16:creationId xmlns:a16="http://schemas.microsoft.com/office/drawing/2014/main" id="{835C5783-8F41-41BB-A0A5-511571CD0BBA}"/>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8602440" y="3033647"/>
            <a:ext cx="390906" cy="432054"/>
          </a:xfrm>
          <a:prstGeom prst="rect">
            <a:avLst/>
          </a:prstGeom>
        </p:spPr>
      </p:pic>
      <p:pic>
        <p:nvPicPr>
          <p:cNvPr id="34" name="DigitalCone">
            <a:extLst>
              <a:ext uri="{FF2B5EF4-FFF2-40B4-BE49-F238E27FC236}">
                <a16:creationId xmlns:a16="http://schemas.microsoft.com/office/drawing/2014/main" id="{7241933C-7048-4746-B01E-5470FAC17FD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5689752" y="2496803"/>
            <a:ext cx="390906" cy="432054"/>
          </a:xfrm>
          <a:prstGeom prst="rect">
            <a:avLst/>
          </a:prstGeom>
        </p:spPr>
      </p:pic>
      <p:pic>
        <p:nvPicPr>
          <p:cNvPr id="35" name="DigitalCone">
            <a:extLst>
              <a:ext uri="{FF2B5EF4-FFF2-40B4-BE49-F238E27FC236}">
                <a16:creationId xmlns:a16="http://schemas.microsoft.com/office/drawing/2014/main" id="{941566B5-F430-47DD-8411-0B078F3A6ED7}"/>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6727532" y="3027282"/>
            <a:ext cx="390906" cy="432054"/>
          </a:xfrm>
          <a:prstGeom prst="rect">
            <a:avLst/>
          </a:prstGeom>
        </p:spPr>
      </p:pic>
      <p:pic>
        <p:nvPicPr>
          <p:cNvPr id="38" name="Cones">
            <a:extLst>
              <a:ext uri="{FF2B5EF4-FFF2-40B4-BE49-F238E27FC236}">
                <a16:creationId xmlns:a16="http://schemas.microsoft.com/office/drawing/2014/main" id="{FADA9AE8-2A33-4215-9F76-35780419E89E}"/>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5726032" y="4836321"/>
            <a:ext cx="1382710" cy="980280"/>
          </a:xfrm>
          <a:prstGeom prst="rect">
            <a:avLst/>
          </a:prstGeom>
        </p:spPr>
      </p:pic>
      <p:pic>
        <p:nvPicPr>
          <p:cNvPr id="37" name="Van back">
            <a:extLst>
              <a:ext uri="{FF2B5EF4-FFF2-40B4-BE49-F238E27FC236}">
                <a16:creationId xmlns:a16="http://schemas.microsoft.com/office/drawing/2014/main" id="{6EF0CB9D-A92B-4B01-81A9-938F40393CB2}"/>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2487380" y="4136182"/>
            <a:ext cx="1085148" cy="1085148"/>
          </a:xfrm>
          <a:prstGeom prst="rect">
            <a:avLst/>
          </a:prstGeom>
        </p:spPr>
      </p:pic>
    </p:spTree>
    <p:extLst>
      <p:ext uri="{BB962C8B-B14F-4D97-AF65-F5344CB8AC3E}">
        <p14:creationId xmlns:p14="http://schemas.microsoft.com/office/powerpoint/2010/main" val="25430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125E-6 1.11022E-16 L 0.73229 1.11022E-16 " pathEditMode="relative" rAng="0" ptsTypes="AA">
                                      <p:cBhvr>
                                        <p:cTn id="6" dur="1250" fill="hold"/>
                                        <p:tgtEl>
                                          <p:spTgt spid="114"/>
                                        </p:tgtEl>
                                        <p:attrNameLst>
                                          <p:attrName>ppt_x</p:attrName>
                                          <p:attrName>ppt_y</p:attrName>
                                        </p:attrNameLst>
                                      </p:cBhvr>
                                      <p:rCtr x="36615" y="0"/>
                                    </p:animMotion>
                                  </p:childTnLst>
                                </p:cTn>
                              </p:par>
                              <p:par>
                                <p:cTn id="7" presetID="63" presetClass="path" presetSubtype="0" accel="50000" decel="50000" fill="hold" nodeType="withEffect">
                                  <p:stCondLst>
                                    <p:cond delay="0"/>
                                  </p:stCondLst>
                                  <p:childTnLst>
                                    <p:animMotion origin="layout" path="M 3.125E-6 1.11022E-16 L 0.73229 1.11022E-16 " pathEditMode="relative" rAng="0" ptsTypes="AA">
                                      <p:cBhvr>
                                        <p:cTn id="8" dur="1250" fill="hold"/>
                                        <p:tgtEl>
                                          <p:spTgt spid="116"/>
                                        </p:tgtEl>
                                        <p:attrNameLst>
                                          <p:attrName>ppt_x</p:attrName>
                                          <p:attrName>ppt_y</p:attrName>
                                        </p:attrNameLst>
                                      </p:cBhvr>
                                      <p:rCtr x="36615" y="0"/>
                                    </p:animMotion>
                                  </p:childTnLst>
                                </p:cTn>
                              </p:par>
                              <p:par>
                                <p:cTn id="9" presetID="63" presetClass="path" presetSubtype="0" accel="50000" decel="50000" fill="hold" nodeType="withEffect">
                                  <p:stCondLst>
                                    <p:cond delay="0"/>
                                  </p:stCondLst>
                                  <p:childTnLst>
                                    <p:animMotion origin="layout" path="M 3.125E-6 1.11022E-16 L 0.73229 1.11022E-16 " pathEditMode="relative" rAng="0" ptsTypes="AA">
                                      <p:cBhvr>
                                        <p:cTn id="10" dur="1250" fill="hold"/>
                                        <p:tgtEl>
                                          <p:spTgt spid="118"/>
                                        </p:tgtEl>
                                        <p:attrNameLst>
                                          <p:attrName>ppt_x</p:attrName>
                                          <p:attrName>ppt_y</p:attrName>
                                        </p:attrNameLst>
                                      </p:cBhvr>
                                      <p:rCtr x="36615" y="0"/>
                                    </p:animMotion>
                                  </p:childTnLst>
                                </p:cTn>
                              </p:par>
                              <p:par>
                                <p:cTn id="11" presetID="63" presetClass="path" presetSubtype="0" accel="50000" decel="50000" fill="hold" nodeType="withEffect">
                                  <p:stCondLst>
                                    <p:cond delay="0"/>
                                  </p:stCondLst>
                                  <p:childTnLst>
                                    <p:animMotion origin="layout" path="M 3.125E-6 1.11022E-16 L 0.73229 1.11022E-16 " pathEditMode="relative" rAng="0" ptsTypes="AA">
                                      <p:cBhvr>
                                        <p:cTn id="12" dur="1250" fill="hold"/>
                                        <p:tgtEl>
                                          <p:spTgt spid="120"/>
                                        </p:tgtEl>
                                        <p:attrNameLst>
                                          <p:attrName>ppt_x</p:attrName>
                                          <p:attrName>ppt_y</p:attrName>
                                        </p:attrNameLst>
                                      </p:cBhvr>
                                      <p:rCtr x="36615" y="0"/>
                                    </p:animMotion>
                                  </p:childTnLst>
                                </p:cTn>
                              </p:par>
                              <p:par>
                                <p:cTn id="13" presetID="63" presetClass="path" presetSubtype="0" accel="50000" decel="50000" fill="hold" nodeType="withEffect">
                                  <p:stCondLst>
                                    <p:cond delay="0"/>
                                  </p:stCondLst>
                                  <p:childTnLst>
                                    <p:animMotion origin="layout" path="M 3.125E-6 1.11022E-16 L 0.73229 1.11022E-16 " pathEditMode="relative" rAng="0" ptsTypes="AA">
                                      <p:cBhvr>
                                        <p:cTn id="14" dur="1250" fill="hold"/>
                                        <p:tgtEl>
                                          <p:spTgt spid="112"/>
                                        </p:tgtEl>
                                        <p:attrNameLst>
                                          <p:attrName>ppt_x</p:attrName>
                                          <p:attrName>ppt_y</p:attrName>
                                        </p:attrNameLst>
                                      </p:cBhvr>
                                      <p:rCtr x="36615" y="0"/>
                                    </p:animMotion>
                                  </p:childTnLst>
                                </p:cTn>
                              </p:par>
                              <p:par>
                                <p:cTn id="15" presetID="63" presetClass="path" presetSubtype="0" accel="50000" decel="50000" fill="hold" nodeType="withEffect">
                                  <p:stCondLst>
                                    <p:cond delay="0"/>
                                  </p:stCondLst>
                                  <p:childTnLst>
                                    <p:animMotion origin="layout" path="M 3.125E-6 1.11022E-16 L 0.73229 1.11022E-16 " pathEditMode="relative" rAng="0" ptsTypes="AA">
                                      <p:cBhvr>
                                        <p:cTn id="16" dur="1250" fill="hold"/>
                                        <p:tgtEl>
                                          <p:spTgt spid="111"/>
                                        </p:tgtEl>
                                        <p:attrNameLst>
                                          <p:attrName>ppt_x</p:attrName>
                                          <p:attrName>ppt_y</p:attrName>
                                        </p:attrNameLst>
                                      </p:cBhvr>
                                      <p:rCtr x="36615" y="0"/>
                                    </p:animMotion>
                                  </p:childTnLst>
                                </p:cTn>
                              </p:par>
                              <p:par>
                                <p:cTn id="17" presetID="42" presetClass="path" presetSubtype="0" accel="50000" decel="50000" fill="hold" nodeType="withEffect">
                                  <p:stCondLst>
                                    <p:cond delay="250"/>
                                  </p:stCondLst>
                                  <p:childTnLst>
                                    <p:animMotion origin="layout" path="M 6.25E-7 4.81481E-6 L 0.50443 0.053 " pathEditMode="relative" rAng="0" ptsTypes="AA">
                                      <p:cBhvr>
                                        <p:cTn id="18" dur="1000" fill="hold"/>
                                        <p:tgtEl>
                                          <p:spTgt spid="121"/>
                                        </p:tgtEl>
                                        <p:attrNameLst>
                                          <p:attrName>ppt_x</p:attrName>
                                          <p:attrName>ppt_y</p:attrName>
                                        </p:attrNameLst>
                                      </p:cBhvr>
                                      <p:rCtr x="25221" y="2639"/>
                                    </p:animMotion>
                                  </p:childTnLst>
                                </p:cTn>
                              </p:par>
                              <p:par>
                                <p:cTn id="19" presetID="42" presetClass="path" presetSubtype="0" accel="50000" decel="50000" fill="hold" nodeType="withEffect">
                                  <p:stCondLst>
                                    <p:cond delay="250"/>
                                  </p:stCondLst>
                                  <p:childTnLst>
                                    <p:animMotion origin="layout" path="M -1.25E-6 -3.7037E-7 L 0.48112 0.0419 " pathEditMode="relative" rAng="0" ptsTypes="AA">
                                      <p:cBhvr>
                                        <p:cTn id="20" dur="1000" fill="hold"/>
                                        <p:tgtEl>
                                          <p:spTgt spid="122"/>
                                        </p:tgtEl>
                                        <p:attrNameLst>
                                          <p:attrName>ppt_x</p:attrName>
                                          <p:attrName>ppt_y</p:attrName>
                                        </p:attrNameLst>
                                      </p:cBhvr>
                                      <p:rCtr x="24049" y="2083"/>
                                    </p:animMotion>
                                  </p:childTnLst>
                                </p:cTn>
                              </p:par>
                              <p:par>
                                <p:cTn id="21" presetID="42" presetClass="path" presetSubtype="0" accel="50000" decel="50000" fill="hold" nodeType="withEffect">
                                  <p:stCondLst>
                                    <p:cond delay="500"/>
                                  </p:stCondLst>
                                  <p:childTnLst>
                                    <p:animMotion origin="layout" path="M 1.66667E-6 2.96296E-6 L 0.55625 -0.00926 " pathEditMode="relative" rAng="0" ptsTypes="AA">
                                      <p:cBhvr>
                                        <p:cTn id="22" dur="750" fill="hold"/>
                                        <p:tgtEl>
                                          <p:spTgt spid="54"/>
                                        </p:tgtEl>
                                        <p:attrNameLst>
                                          <p:attrName>ppt_x</p:attrName>
                                          <p:attrName>ppt_y</p:attrName>
                                        </p:attrNameLst>
                                      </p:cBhvr>
                                      <p:rCtr x="27812" y="-463"/>
                                    </p:animMotion>
                                  </p:childTnLst>
                                </p:cTn>
                              </p:par>
                              <p:par>
                                <p:cTn id="23" presetID="10" presetClass="exit" presetSubtype="0" fill="hold" nodeType="withEffect">
                                  <p:stCondLst>
                                    <p:cond delay="750"/>
                                  </p:stCondLst>
                                  <p:childTnLst>
                                    <p:animEffect transition="out" filter="fade">
                                      <p:cBhvr>
                                        <p:cTn id="24" dur="500"/>
                                        <p:tgtEl>
                                          <p:spTgt spid="111"/>
                                        </p:tgtEl>
                                      </p:cBhvr>
                                    </p:animEffect>
                                    <p:set>
                                      <p:cBhvr>
                                        <p:cTn id="25" dur="1" fill="hold">
                                          <p:stCondLst>
                                            <p:cond delay="499"/>
                                          </p:stCondLst>
                                        </p:cTn>
                                        <p:tgtEl>
                                          <p:spTgt spid="111"/>
                                        </p:tgtEl>
                                        <p:attrNameLst>
                                          <p:attrName>style.visibility</p:attrName>
                                        </p:attrNameLst>
                                      </p:cBhvr>
                                      <p:to>
                                        <p:strVal val="hidden"/>
                                      </p:to>
                                    </p:set>
                                  </p:childTnLst>
                                </p:cTn>
                              </p:par>
                              <p:par>
                                <p:cTn id="26" presetID="10" presetClass="exit" presetSubtype="0" fill="hold" nodeType="withEffect">
                                  <p:stCondLst>
                                    <p:cond delay="750"/>
                                  </p:stCondLst>
                                  <p:childTnLst>
                                    <p:animEffect transition="out" filter="fade">
                                      <p:cBhvr>
                                        <p:cTn id="27" dur="500"/>
                                        <p:tgtEl>
                                          <p:spTgt spid="96"/>
                                        </p:tgtEl>
                                      </p:cBhvr>
                                    </p:animEffect>
                                    <p:set>
                                      <p:cBhvr>
                                        <p:cTn id="28" dur="1" fill="hold">
                                          <p:stCondLst>
                                            <p:cond delay="499"/>
                                          </p:stCondLst>
                                        </p:cTn>
                                        <p:tgtEl>
                                          <p:spTgt spid="96"/>
                                        </p:tgtEl>
                                        <p:attrNameLst>
                                          <p:attrName>style.visibility</p:attrName>
                                        </p:attrNameLst>
                                      </p:cBhvr>
                                      <p:to>
                                        <p:strVal val="hidden"/>
                                      </p:to>
                                    </p:set>
                                  </p:childTnLst>
                                </p:cTn>
                              </p:par>
                              <p:par>
                                <p:cTn id="29" presetID="10" presetClass="exit" presetSubtype="0" fill="hold" nodeType="withEffect">
                                  <p:stCondLst>
                                    <p:cond delay="750"/>
                                  </p:stCondLst>
                                  <p:childTnLst>
                                    <p:animEffect transition="out" filter="fade">
                                      <p:cBhvr>
                                        <p:cTn id="30" dur="500"/>
                                        <p:tgtEl>
                                          <p:spTgt spid="71"/>
                                        </p:tgtEl>
                                      </p:cBhvr>
                                    </p:animEffect>
                                    <p:set>
                                      <p:cBhvr>
                                        <p:cTn id="31" dur="1" fill="hold">
                                          <p:stCondLst>
                                            <p:cond delay="499"/>
                                          </p:stCondLst>
                                        </p:cTn>
                                        <p:tgtEl>
                                          <p:spTgt spid="71"/>
                                        </p:tgtEl>
                                        <p:attrNameLst>
                                          <p:attrName>style.visibility</p:attrName>
                                        </p:attrNameLst>
                                      </p:cBhvr>
                                      <p:to>
                                        <p:strVal val="hidden"/>
                                      </p:to>
                                    </p:set>
                                  </p:childTnLst>
                                </p:cTn>
                              </p:par>
                              <p:par>
                                <p:cTn id="32" presetID="10" presetClass="exit" presetSubtype="0" fill="hold" nodeType="withEffect">
                                  <p:stCondLst>
                                    <p:cond delay="750"/>
                                  </p:stCondLst>
                                  <p:childTnLst>
                                    <p:animEffect transition="out" filter="fade">
                                      <p:cBhvr>
                                        <p:cTn id="33" dur="500"/>
                                        <p:tgtEl>
                                          <p:spTgt spid="105"/>
                                        </p:tgtEl>
                                      </p:cBhvr>
                                    </p:animEffect>
                                    <p:set>
                                      <p:cBhvr>
                                        <p:cTn id="34" dur="1" fill="hold">
                                          <p:stCondLst>
                                            <p:cond delay="499"/>
                                          </p:stCondLst>
                                        </p:cTn>
                                        <p:tgtEl>
                                          <p:spTgt spid="105"/>
                                        </p:tgtEl>
                                        <p:attrNameLst>
                                          <p:attrName>style.visibility</p:attrName>
                                        </p:attrNameLst>
                                      </p:cBhvr>
                                      <p:to>
                                        <p:strVal val="hidden"/>
                                      </p:to>
                                    </p:set>
                                  </p:childTnLst>
                                </p:cTn>
                              </p:par>
                              <p:par>
                                <p:cTn id="35" presetID="10" presetClass="exit" presetSubtype="0" fill="hold" nodeType="withEffect">
                                  <p:stCondLst>
                                    <p:cond delay="750"/>
                                  </p:stCondLst>
                                  <p:childTnLst>
                                    <p:animEffect transition="out" filter="fade">
                                      <p:cBhvr>
                                        <p:cTn id="36" dur="500"/>
                                        <p:tgtEl>
                                          <p:spTgt spid="114"/>
                                        </p:tgtEl>
                                      </p:cBhvr>
                                    </p:animEffect>
                                    <p:set>
                                      <p:cBhvr>
                                        <p:cTn id="37" dur="1" fill="hold">
                                          <p:stCondLst>
                                            <p:cond delay="499"/>
                                          </p:stCondLst>
                                        </p:cTn>
                                        <p:tgtEl>
                                          <p:spTgt spid="114"/>
                                        </p:tgtEl>
                                        <p:attrNameLst>
                                          <p:attrName>style.visibility</p:attrName>
                                        </p:attrNameLst>
                                      </p:cBhvr>
                                      <p:to>
                                        <p:strVal val="hidden"/>
                                      </p:to>
                                    </p:set>
                                  </p:childTnLst>
                                </p:cTn>
                              </p:par>
                              <p:par>
                                <p:cTn id="38" presetID="10" presetClass="exit" presetSubtype="0" fill="hold" nodeType="withEffect">
                                  <p:stCondLst>
                                    <p:cond delay="750"/>
                                  </p:stCondLst>
                                  <p:childTnLst>
                                    <p:animEffect transition="out" filter="fade">
                                      <p:cBhvr>
                                        <p:cTn id="39" dur="500"/>
                                        <p:tgtEl>
                                          <p:spTgt spid="116"/>
                                        </p:tgtEl>
                                      </p:cBhvr>
                                    </p:animEffect>
                                    <p:set>
                                      <p:cBhvr>
                                        <p:cTn id="40" dur="1" fill="hold">
                                          <p:stCondLst>
                                            <p:cond delay="499"/>
                                          </p:stCondLst>
                                        </p:cTn>
                                        <p:tgtEl>
                                          <p:spTgt spid="116"/>
                                        </p:tgtEl>
                                        <p:attrNameLst>
                                          <p:attrName>style.visibility</p:attrName>
                                        </p:attrNameLst>
                                      </p:cBhvr>
                                      <p:to>
                                        <p:strVal val="hidden"/>
                                      </p:to>
                                    </p:set>
                                  </p:childTnLst>
                                </p:cTn>
                              </p:par>
                              <p:par>
                                <p:cTn id="41" presetID="10" presetClass="exit" presetSubtype="0" fill="hold" nodeType="withEffect">
                                  <p:stCondLst>
                                    <p:cond delay="750"/>
                                  </p:stCondLst>
                                  <p:childTnLst>
                                    <p:animEffect transition="out" filter="fade">
                                      <p:cBhvr>
                                        <p:cTn id="42" dur="500"/>
                                        <p:tgtEl>
                                          <p:spTgt spid="118"/>
                                        </p:tgtEl>
                                      </p:cBhvr>
                                    </p:animEffect>
                                    <p:set>
                                      <p:cBhvr>
                                        <p:cTn id="43" dur="1" fill="hold">
                                          <p:stCondLst>
                                            <p:cond delay="499"/>
                                          </p:stCondLst>
                                        </p:cTn>
                                        <p:tgtEl>
                                          <p:spTgt spid="118"/>
                                        </p:tgtEl>
                                        <p:attrNameLst>
                                          <p:attrName>style.visibility</p:attrName>
                                        </p:attrNameLst>
                                      </p:cBhvr>
                                      <p:to>
                                        <p:strVal val="hidden"/>
                                      </p:to>
                                    </p:set>
                                  </p:childTnLst>
                                </p:cTn>
                              </p:par>
                              <p:par>
                                <p:cTn id="44" presetID="10" presetClass="exit" presetSubtype="0" fill="hold" nodeType="withEffect">
                                  <p:stCondLst>
                                    <p:cond delay="750"/>
                                  </p:stCondLst>
                                  <p:childTnLst>
                                    <p:animEffect transition="out" filter="fade">
                                      <p:cBhvr>
                                        <p:cTn id="45" dur="500"/>
                                        <p:tgtEl>
                                          <p:spTgt spid="120"/>
                                        </p:tgtEl>
                                      </p:cBhvr>
                                    </p:animEffect>
                                    <p:set>
                                      <p:cBhvr>
                                        <p:cTn id="46" dur="1" fill="hold">
                                          <p:stCondLst>
                                            <p:cond delay="499"/>
                                          </p:stCondLst>
                                        </p:cTn>
                                        <p:tgtEl>
                                          <p:spTgt spid="120"/>
                                        </p:tgtEl>
                                        <p:attrNameLst>
                                          <p:attrName>style.visibility</p:attrName>
                                        </p:attrNameLst>
                                      </p:cBhvr>
                                      <p:to>
                                        <p:strVal val="hidden"/>
                                      </p:to>
                                    </p:set>
                                  </p:childTnLst>
                                </p:cTn>
                              </p:par>
                              <p:par>
                                <p:cTn id="47" presetID="10" presetClass="exit" presetSubtype="0" fill="hold" nodeType="withEffect">
                                  <p:stCondLst>
                                    <p:cond delay="75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750"/>
                                  </p:stCondLst>
                                  <p:childTnLst>
                                    <p:animEffect transition="out" filter="fade">
                                      <p:cBhvr>
                                        <p:cTn id="51" dur="500"/>
                                        <p:tgtEl>
                                          <p:spTgt spid="121"/>
                                        </p:tgtEl>
                                      </p:cBhvr>
                                    </p:animEffect>
                                    <p:set>
                                      <p:cBhvr>
                                        <p:cTn id="52" dur="1" fill="hold">
                                          <p:stCondLst>
                                            <p:cond delay="499"/>
                                          </p:stCondLst>
                                        </p:cTn>
                                        <p:tgtEl>
                                          <p:spTgt spid="121"/>
                                        </p:tgtEl>
                                        <p:attrNameLst>
                                          <p:attrName>style.visibility</p:attrName>
                                        </p:attrNameLst>
                                      </p:cBhvr>
                                      <p:to>
                                        <p:strVal val="hidden"/>
                                      </p:to>
                                    </p:set>
                                  </p:childTnLst>
                                </p:cTn>
                              </p:par>
                              <p:par>
                                <p:cTn id="53" presetID="10" presetClass="exit" presetSubtype="0" fill="hold" nodeType="withEffect">
                                  <p:stCondLst>
                                    <p:cond delay="750"/>
                                  </p:stCondLst>
                                  <p:childTnLst>
                                    <p:animEffect transition="out" filter="fade">
                                      <p:cBhvr>
                                        <p:cTn id="54" dur="500"/>
                                        <p:tgtEl>
                                          <p:spTgt spid="122"/>
                                        </p:tgtEl>
                                      </p:cBhvr>
                                    </p:animEffect>
                                    <p:set>
                                      <p:cBhvr>
                                        <p:cTn id="55" dur="1" fill="hold">
                                          <p:stCondLst>
                                            <p:cond delay="499"/>
                                          </p:stCondLst>
                                        </p:cTn>
                                        <p:tgtEl>
                                          <p:spTgt spid="122"/>
                                        </p:tgtEl>
                                        <p:attrNameLst>
                                          <p:attrName>style.visibility</p:attrName>
                                        </p:attrNameLst>
                                      </p:cBhvr>
                                      <p:to>
                                        <p:strVal val="hidden"/>
                                      </p:to>
                                    </p:set>
                                  </p:childTnLst>
                                </p:cTn>
                              </p:par>
                              <p:par>
                                <p:cTn id="56" presetID="10" presetClass="exit" presetSubtype="0" fill="hold" nodeType="withEffect">
                                  <p:stCondLst>
                                    <p:cond delay="750"/>
                                  </p:stCondLst>
                                  <p:childTnLst>
                                    <p:animEffect transition="out" filter="fade">
                                      <p:cBhvr>
                                        <p:cTn id="57" dur="500"/>
                                        <p:tgtEl>
                                          <p:spTgt spid="54"/>
                                        </p:tgtEl>
                                      </p:cBhvr>
                                    </p:animEffect>
                                    <p:set>
                                      <p:cBhvr>
                                        <p:cTn id="58" dur="1" fill="hold">
                                          <p:stCondLst>
                                            <p:cond delay="499"/>
                                          </p:stCondLst>
                                        </p:cTn>
                                        <p:tgtEl>
                                          <p:spTgt spid="54"/>
                                        </p:tgtEl>
                                        <p:attrNameLst>
                                          <p:attrName>style.visibility</p:attrName>
                                        </p:attrNameLst>
                                      </p:cBhvr>
                                      <p:to>
                                        <p:strVal val="hidden"/>
                                      </p:to>
                                    </p:set>
                                  </p:childTnLst>
                                </p:cTn>
                              </p:par>
                              <p:par>
                                <p:cTn id="59" presetID="10" presetClass="exit" presetSubtype="0" fill="hold" nodeType="withEffect">
                                  <p:stCondLst>
                                    <p:cond delay="75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par>
                                <p:cTn id="62" presetID="10" presetClass="exit" presetSubtype="0" fill="hold" nodeType="withEffect">
                                  <p:stCondLst>
                                    <p:cond delay="75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63" presetClass="path" presetSubtype="0" accel="50000" decel="50000" fill="hold" nodeType="withEffect">
                                  <p:stCondLst>
                                    <p:cond delay="0"/>
                                  </p:stCondLst>
                                  <p:childTnLst>
                                    <p:animMotion origin="layout" path="M 2.29167E-6 4.44444E-6 L 0.15104 4.44444E-6 " pathEditMode="relative" rAng="0" ptsTypes="AA">
                                      <p:cBhvr>
                                        <p:cTn id="66" dur="1250" fill="hold"/>
                                        <p:tgtEl>
                                          <p:spTgt spid="64"/>
                                        </p:tgtEl>
                                        <p:attrNameLst>
                                          <p:attrName>ppt_x</p:attrName>
                                          <p:attrName>ppt_y</p:attrName>
                                        </p:attrNameLst>
                                      </p:cBhvr>
                                      <p:rCtr x="7552" y="0"/>
                                    </p:animMotion>
                                  </p:childTnLst>
                                </p:cTn>
                              </p:par>
                              <p:par>
                                <p:cTn id="67" presetID="63" presetClass="path" presetSubtype="0" accel="50000" decel="50000" fill="hold" grpId="0" nodeType="withEffect">
                                  <p:stCondLst>
                                    <p:cond delay="0"/>
                                  </p:stCondLst>
                                  <p:childTnLst>
                                    <p:animMotion origin="layout" path="M 2.29167E-6 4.44444E-6 L 0.15104 4.44444E-6 " pathEditMode="relative" rAng="0" ptsTypes="AA">
                                      <p:cBhvr>
                                        <p:cTn id="68" dur="1250" fill="hold"/>
                                        <p:tgtEl>
                                          <p:spTgt spid="36"/>
                                        </p:tgtEl>
                                        <p:attrNameLst>
                                          <p:attrName>ppt_x</p:attrName>
                                          <p:attrName>ppt_y</p:attrName>
                                        </p:attrNameLst>
                                      </p:cBhvr>
                                      <p:rCtr x="7552" y="0"/>
                                    </p:animMotion>
                                  </p:childTnLst>
                                </p:cTn>
                              </p:par>
                              <p:par>
                                <p:cTn id="69" presetID="63" presetClass="path" presetSubtype="0" accel="50000" decel="50000" fill="hold" nodeType="withEffect">
                                  <p:stCondLst>
                                    <p:cond delay="0"/>
                                  </p:stCondLst>
                                  <p:childTnLst>
                                    <p:animMotion origin="layout" path="M 3.125E-6 -4.44444E-6 L 0.73229 -4.44444E-6 " pathEditMode="relative" rAng="0" ptsTypes="AA">
                                      <p:cBhvr>
                                        <p:cTn id="70" dur="1250" fill="hold"/>
                                        <p:tgtEl>
                                          <p:spTgt spid="37"/>
                                        </p:tgtEl>
                                        <p:attrNameLst>
                                          <p:attrName>ppt_x</p:attrName>
                                          <p:attrName>ppt_y</p:attrName>
                                        </p:attrNameLst>
                                      </p:cBhvr>
                                      <p:rCtr x="36615" y="0"/>
                                    </p:animMotion>
                                  </p:childTnLst>
                                </p:cTn>
                              </p:par>
                              <p:par>
                                <p:cTn id="71" presetID="63" presetClass="path" presetSubtype="0" accel="50000" decel="50000" fill="hold" nodeType="withEffect">
                                  <p:stCondLst>
                                    <p:cond delay="0"/>
                                  </p:stCondLst>
                                  <p:childTnLst>
                                    <p:animMotion origin="layout" path="M 3.125E-6 -4.44444E-6 L 0.73229 -4.44444E-6 " pathEditMode="relative" rAng="0" ptsTypes="AA">
                                      <p:cBhvr>
                                        <p:cTn id="72" dur="1250" fill="hold"/>
                                        <p:tgtEl>
                                          <p:spTgt spid="109"/>
                                        </p:tgtEl>
                                        <p:attrNameLst>
                                          <p:attrName>ppt_x</p:attrName>
                                          <p:attrName>ppt_y</p:attrName>
                                        </p:attrNameLst>
                                      </p:cBhvr>
                                      <p:rCtr x="366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782A9-D3C6-488E-8E99-1B2DA6E541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8120" y="-266700"/>
            <a:ext cx="12740641" cy="7498080"/>
          </a:xfrm>
          <a:prstGeom prst="rect">
            <a:avLst/>
          </a:prstGeom>
        </p:spPr>
      </p:pic>
      <p:sp>
        <p:nvSpPr>
          <p:cNvPr id="4" name="TextBox 3">
            <a:extLst>
              <a:ext uri="{FF2B5EF4-FFF2-40B4-BE49-F238E27FC236}">
                <a16:creationId xmlns:a16="http://schemas.microsoft.com/office/drawing/2014/main" id="{C4450CD0-2B24-4C78-959C-78016BB3772C}"/>
              </a:ext>
            </a:extLst>
          </p:cNvPr>
          <p:cNvSpPr txBox="1"/>
          <p:nvPr/>
        </p:nvSpPr>
        <p:spPr>
          <a:xfrm>
            <a:off x="1305358" y="2459504"/>
            <a:ext cx="958128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2 - Incursion Warning</a:t>
            </a:r>
            <a:endParaRPr kumimoji="0" lang="en-GB" sz="6000" b="0" i="0" u="none" strike="noStrike" kern="1200" cap="none" spc="0" normalizeH="0" baseline="0" noProof="0" dirty="0">
              <a:ln>
                <a:noFill/>
              </a:ln>
              <a:solidFill>
                <a:srgbClr val="EFEB3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618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Isosceles Triangle 68">
            <a:extLst>
              <a:ext uri="{FF2B5EF4-FFF2-40B4-BE49-F238E27FC236}">
                <a16:creationId xmlns:a16="http://schemas.microsoft.com/office/drawing/2014/main" id="{D46C01DA-3CFA-406E-AEC9-8CA44BE50184}"/>
              </a:ext>
            </a:extLst>
          </p:cNvPr>
          <p:cNvSpPr/>
          <p:nvPr/>
        </p:nvSpPr>
        <p:spPr>
          <a:xfrm>
            <a:off x="597149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Car breaking closure">
            <a:extLst>
              <a:ext uri="{FF2B5EF4-FFF2-40B4-BE49-F238E27FC236}">
                <a16:creationId xmlns:a16="http://schemas.microsoft.com/office/drawing/2014/main" id="{8D1F6EFE-BCB9-4F26-A8F9-06F203E0A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60" y="5719763"/>
            <a:ext cx="982221" cy="350793"/>
          </a:xfrm>
          <a:prstGeom prst="rect">
            <a:avLst/>
          </a:prstGeom>
        </p:spPr>
      </p:pic>
      <p:pic>
        <p:nvPicPr>
          <p:cNvPr id="73" name="geozone" descr="A picture containing screenshot&#10;&#10;Description automatically generated">
            <a:extLst>
              <a:ext uri="{FF2B5EF4-FFF2-40B4-BE49-F238E27FC236}">
                <a16:creationId xmlns:a16="http://schemas.microsoft.com/office/drawing/2014/main" id="{CD5FD5C8-9E6B-42A2-A03B-A5A5A050256F}"/>
              </a:ext>
            </a:extLst>
          </p:cNvPr>
          <p:cNvPicPr>
            <a:picLocks noChangeAspect="1"/>
          </p:cNvPicPr>
          <p:nvPr/>
        </p:nvPicPr>
        <p:blipFill rotWithShape="1">
          <a:blip r:embed="rId3">
            <a:extLst>
              <a:ext uri="{28A0092B-C50C-407E-A947-70E740481C1C}">
                <a14:useLocalDpi xmlns:a14="http://schemas.microsoft.com/office/drawing/2010/main" val="0"/>
              </a:ext>
            </a:extLst>
          </a:blip>
          <a:srcRect l="53428"/>
          <a:stretch>
            <a:fillRect/>
          </a:stretch>
        </p:blipFill>
        <p:spPr>
          <a:xfrm>
            <a:off x="5642269" y="2292300"/>
            <a:ext cx="4424700" cy="1748790"/>
          </a:xfrm>
          <a:prstGeom prst="rect">
            <a:avLst/>
          </a:prstGeom>
        </p:spPr>
      </p:pic>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102" name="End of geozone" descr="A close up of a logo&#10;&#10;Description automatically generated">
            <a:extLst>
              <a:ext uri="{FF2B5EF4-FFF2-40B4-BE49-F238E27FC236}">
                <a16:creationId xmlns:a16="http://schemas.microsoft.com/office/drawing/2014/main" id="{BBF14178-90E8-42D8-B2F5-804C92EE4EC9}"/>
              </a:ext>
            </a:extLst>
          </p:cNvPr>
          <p:cNvPicPr>
            <a:picLocks noChangeAspect="1"/>
          </p:cNvPicPr>
          <p:nvPr/>
        </p:nvPicPr>
        <p:blipFill rotWithShape="1">
          <a:blip r:embed="rId5">
            <a:extLst>
              <a:ext uri="{28A0092B-C50C-407E-A947-70E740481C1C}">
                <a14:useLocalDpi xmlns:a14="http://schemas.microsoft.com/office/drawing/2010/main" val="0"/>
              </a:ext>
            </a:extLst>
          </a:blip>
          <a:srcRect l="93614"/>
          <a:stretch>
            <a:fillRect/>
          </a:stretch>
        </p:blipFill>
        <p:spPr>
          <a:xfrm>
            <a:off x="9049464" y="3317574"/>
            <a:ext cx="664771" cy="2489454"/>
          </a:xfrm>
          <a:prstGeom prst="rect">
            <a:avLst/>
          </a:prstGeom>
        </p:spPr>
      </p:pic>
      <p:pic>
        <p:nvPicPr>
          <p:cNvPr id="66" name="End of geozone" descr="A close up of a logo&#10;&#10;Description automatically generated">
            <a:extLst>
              <a:ext uri="{FF2B5EF4-FFF2-40B4-BE49-F238E27FC236}">
                <a16:creationId xmlns:a16="http://schemas.microsoft.com/office/drawing/2014/main" id="{B6685C8B-D3EE-4841-88A5-D3676F3110DD}"/>
              </a:ext>
            </a:extLst>
          </p:cNvPr>
          <p:cNvPicPr>
            <a:picLocks noChangeAspect="1"/>
          </p:cNvPicPr>
          <p:nvPr/>
        </p:nvPicPr>
        <p:blipFill rotWithShape="1">
          <a:blip r:embed="rId5">
            <a:extLst>
              <a:ext uri="{28A0092B-C50C-407E-A947-70E740481C1C}">
                <a14:useLocalDpi xmlns:a14="http://schemas.microsoft.com/office/drawing/2010/main" val="0"/>
              </a:ext>
            </a:extLst>
          </a:blip>
          <a:srcRect l="-94396" t="9759" r="94396" b="-9759"/>
          <a:stretch>
            <a:fillRect/>
          </a:stretch>
        </p:blipFill>
        <p:spPr>
          <a:xfrm>
            <a:off x="-7693299" y="3560528"/>
            <a:ext cx="10410444" cy="2489454"/>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3">
            <a:extLst>
              <a:ext uri="{28A0092B-C50C-407E-A947-70E740481C1C}">
                <a14:useLocalDpi xmlns:a14="http://schemas.microsoft.com/office/drawing/2010/main" val="0"/>
              </a:ext>
            </a:extLst>
          </a:blip>
          <a:srcRect r="44751"/>
          <a:stretch>
            <a:fillRect/>
          </a:stretch>
        </p:blipFill>
        <p:spPr>
          <a:xfrm>
            <a:off x="1692549" y="2292705"/>
            <a:ext cx="6229045" cy="1748790"/>
          </a:xfrm>
          <a:prstGeom prst="rect">
            <a:avLst/>
          </a:prstGeom>
        </p:spPr>
      </p:pic>
      <p:pic>
        <p:nvPicPr>
          <p:cNvPr id="54" name="red zone">
            <a:extLst>
              <a:ext uri="{FF2B5EF4-FFF2-40B4-BE49-F238E27FC236}">
                <a16:creationId xmlns:a16="http://schemas.microsoft.com/office/drawing/2014/main" id="{2F1849B1-7D1D-46FC-8D0E-562499B02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4344" y="2289159"/>
            <a:ext cx="8557727" cy="1759077"/>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2 - Incursion Warning</a:t>
            </a:r>
            <a:endParaRPr kumimoji="0" lang="en-GB" sz="1800" b="0" i="0" u="none" strike="noStrike" kern="1200" cap="none" spc="0" normalizeH="0" baseline="0" noProof="0" dirty="0">
              <a:ln>
                <a:noFill/>
              </a:ln>
              <a:solidFill>
                <a:srgbClr val="EFEB3E"/>
              </a:solidFill>
              <a:effectLst/>
              <a:uLnTx/>
              <a:uFillTx/>
              <a:latin typeface="Calibri" panose="020F0502020204030204"/>
              <a:ea typeface="+mn-ea"/>
              <a:cs typeface="+mn-cs"/>
            </a:endParaRPr>
          </a:p>
        </p:txBody>
      </p:sp>
      <p:grpSp>
        <p:nvGrpSpPr>
          <p:cNvPr id="24" name="Van">
            <a:extLst>
              <a:ext uri="{FF2B5EF4-FFF2-40B4-BE49-F238E27FC236}">
                <a16:creationId xmlns:a16="http://schemas.microsoft.com/office/drawing/2014/main" id="{3715C293-6C59-41B4-8856-32DBA3F980D6}"/>
              </a:ext>
            </a:extLst>
          </p:cNvPr>
          <p:cNvGrpSpPr/>
          <p:nvPr/>
        </p:nvGrpSpPr>
        <p:grpSpPr>
          <a:xfrm>
            <a:off x="2089476" y="2753547"/>
            <a:ext cx="1080135" cy="3052227"/>
            <a:chOff x="1558555" y="2729045"/>
            <a:chExt cx="1080135" cy="3052227"/>
          </a:xfrm>
        </p:grpSpPr>
        <p:pic>
          <p:nvPicPr>
            <p:cNvPr id="16" name="Picture 15">
              <a:extLst>
                <a:ext uri="{FF2B5EF4-FFF2-40B4-BE49-F238E27FC236}">
                  <a16:creationId xmlns:a16="http://schemas.microsoft.com/office/drawing/2014/main" id="{CE95A1F3-DFCC-46B9-BE47-BC1475E36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pic>
        <p:nvPicPr>
          <p:cNvPr id="38" name="Callout" descr="A close up of a logo&#10;&#10;Description automatically generated">
            <a:extLst>
              <a:ext uri="{FF2B5EF4-FFF2-40B4-BE49-F238E27FC236}">
                <a16:creationId xmlns:a16="http://schemas.microsoft.com/office/drawing/2014/main" id="{B5332F16-0533-4921-861F-11D3980D45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023" y="4971607"/>
            <a:ext cx="565785" cy="596646"/>
          </a:xfrm>
          <a:prstGeom prst="rect">
            <a:avLst/>
          </a:prstGeom>
        </p:spPr>
      </p:pic>
      <p:grpSp>
        <p:nvGrpSpPr>
          <p:cNvPr id="2" name="Group 1">
            <a:extLst>
              <a:ext uri="{FF2B5EF4-FFF2-40B4-BE49-F238E27FC236}">
                <a16:creationId xmlns:a16="http://schemas.microsoft.com/office/drawing/2014/main" id="{88163AF9-63A5-4742-AC75-9BB8F38B550D}"/>
              </a:ext>
            </a:extLst>
          </p:cNvPr>
          <p:cNvGrpSpPr/>
          <p:nvPr/>
        </p:nvGrpSpPr>
        <p:grpSpPr>
          <a:xfrm>
            <a:off x="2546021" y="3596400"/>
            <a:ext cx="1666494" cy="1820799"/>
            <a:chOff x="2005200" y="3596400"/>
            <a:chExt cx="1666494" cy="1820799"/>
          </a:xfrm>
        </p:grpSpPr>
        <p:pic>
          <p:nvPicPr>
            <p:cNvPr id="77" name="Screen accepted 8">
              <a:extLst>
                <a:ext uri="{FF2B5EF4-FFF2-40B4-BE49-F238E27FC236}">
                  <a16:creationId xmlns:a16="http://schemas.microsoft.com/office/drawing/2014/main" id="{EDAC2F0B-F6DB-46EE-96E9-8E1664CD8F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5200" y="3596400"/>
              <a:ext cx="1666494" cy="1820799"/>
            </a:xfrm>
            <a:prstGeom prst="rect">
              <a:avLst/>
            </a:prstGeom>
          </p:spPr>
        </p:pic>
        <p:pic>
          <p:nvPicPr>
            <p:cNvPr id="65" name="On green">
              <a:extLst>
                <a:ext uri="{FF2B5EF4-FFF2-40B4-BE49-F238E27FC236}">
                  <a16:creationId xmlns:a16="http://schemas.microsoft.com/office/drawing/2014/main" id="{F07BAF65-A86F-4E72-B178-6D98F3E6EC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8597" y="4200554"/>
              <a:ext cx="277749" cy="277749"/>
            </a:xfrm>
            <a:prstGeom prst="rect">
              <a:avLst/>
            </a:prstGeom>
          </p:spPr>
        </p:pic>
        <p:pic>
          <p:nvPicPr>
            <p:cNvPr id="67" name="On grey" hidden="1">
              <a:extLst>
                <a:ext uri="{FF2B5EF4-FFF2-40B4-BE49-F238E27FC236}">
                  <a16:creationId xmlns:a16="http://schemas.microsoft.com/office/drawing/2014/main" id="{1DF5EAF3-829E-45FA-8B66-06FA2FEAAA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8597" y="4205697"/>
              <a:ext cx="277749" cy="267462"/>
            </a:xfrm>
            <a:prstGeom prst="rect">
              <a:avLst/>
            </a:prstGeom>
          </p:spPr>
        </p:pic>
      </p:grpSp>
      <p:pic>
        <p:nvPicPr>
          <p:cNvPr id="17" name="Callout" descr="A close up of a logo&#10;&#10;Description automatically generated">
            <a:extLst>
              <a:ext uri="{FF2B5EF4-FFF2-40B4-BE49-F238E27FC236}">
                <a16:creationId xmlns:a16="http://schemas.microsoft.com/office/drawing/2014/main" id="{FF0CA5A6-71AC-4441-9F29-0E64EFA191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1432" y="4919333"/>
            <a:ext cx="925830" cy="637794"/>
          </a:xfrm>
          <a:prstGeom prst="rect">
            <a:avLst/>
          </a:prstGeom>
        </p:spPr>
      </p:pic>
      <p:pic>
        <p:nvPicPr>
          <p:cNvPr id="75" name="Van back">
            <a:extLst>
              <a:ext uri="{FF2B5EF4-FFF2-40B4-BE49-F238E27FC236}">
                <a16:creationId xmlns:a16="http://schemas.microsoft.com/office/drawing/2014/main" id="{08820637-82DB-4C0D-8495-CA03B91CAFA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239209" y="3994275"/>
            <a:ext cx="1085148" cy="1085148"/>
          </a:xfrm>
          <a:prstGeom prst="rect">
            <a:avLst/>
          </a:prstGeom>
        </p:spPr>
      </p:pic>
      <p:pic>
        <p:nvPicPr>
          <p:cNvPr id="13" name="Line" descr="A close up of a logo&#10;&#10;Description automatically generated">
            <a:extLst>
              <a:ext uri="{FF2B5EF4-FFF2-40B4-BE49-F238E27FC236}">
                <a16:creationId xmlns:a16="http://schemas.microsoft.com/office/drawing/2014/main" id="{DD2E877F-C88A-42B9-854E-4DD898D32E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2941" y="4317560"/>
            <a:ext cx="627507" cy="113157"/>
          </a:xfrm>
          <a:prstGeom prst="rect">
            <a:avLst/>
          </a:prstGeom>
        </p:spPr>
      </p:pic>
      <p:pic>
        <p:nvPicPr>
          <p:cNvPr id="11" name="Block on" descr="A close up of a logo&#10;&#10;Description automatically generated">
            <a:extLst>
              <a:ext uri="{FF2B5EF4-FFF2-40B4-BE49-F238E27FC236}">
                <a16:creationId xmlns:a16="http://schemas.microsoft.com/office/drawing/2014/main" id="{9D5F0B2E-C218-4386-B50A-C2243B84E90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3559" y="4108093"/>
            <a:ext cx="555498" cy="174879"/>
          </a:xfrm>
          <a:prstGeom prst="rect">
            <a:avLst/>
          </a:prstGeom>
        </p:spPr>
      </p:pic>
      <p:grpSp>
        <p:nvGrpSpPr>
          <p:cNvPr id="49" name="Cars">
            <a:extLst>
              <a:ext uri="{FF2B5EF4-FFF2-40B4-BE49-F238E27FC236}">
                <a16:creationId xmlns:a16="http://schemas.microsoft.com/office/drawing/2014/main" id="{DE1C8D8C-3ED1-480E-A379-36A935488C87}"/>
              </a:ext>
            </a:extLst>
          </p:cNvPr>
          <p:cNvGrpSpPr/>
          <p:nvPr/>
        </p:nvGrpSpPr>
        <p:grpSpPr>
          <a:xfrm>
            <a:off x="-664910" y="5118592"/>
            <a:ext cx="2439789" cy="1054708"/>
            <a:chOff x="-664910" y="5118592"/>
            <a:chExt cx="2439789" cy="1054708"/>
          </a:xfrm>
        </p:grpSpPr>
        <p:pic>
          <p:nvPicPr>
            <p:cNvPr id="79" name="car">
              <a:extLst>
                <a:ext uri="{FF2B5EF4-FFF2-40B4-BE49-F238E27FC236}">
                  <a16:creationId xmlns:a16="http://schemas.microsoft.com/office/drawing/2014/main" id="{08AA2F39-8643-4E60-9F38-03A1BDEA258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87156" y="5435344"/>
              <a:ext cx="750951" cy="329184"/>
            </a:xfrm>
            <a:prstGeom prst="rect">
              <a:avLst/>
            </a:prstGeom>
          </p:spPr>
        </p:pic>
        <p:pic>
          <p:nvPicPr>
            <p:cNvPr id="81" name="car">
              <a:extLst>
                <a:ext uri="{FF2B5EF4-FFF2-40B4-BE49-F238E27FC236}">
                  <a16:creationId xmlns:a16="http://schemas.microsoft.com/office/drawing/2014/main" id="{079BC17B-810E-4AF9-90FF-65B5F883F33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299495" y="5823542"/>
              <a:ext cx="740664" cy="349758"/>
            </a:xfrm>
            <a:prstGeom prst="rect">
              <a:avLst/>
            </a:prstGeom>
          </p:spPr>
        </p:pic>
        <p:pic>
          <p:nvPicPr>
            <p:cNvPr id="83" name="car">
              <a:extLst>
                <a:ext uri="{FF2B5EF4-FFF2-40B4-BE49-F238E27FC236}">
                  <a16:creationId xmlns:a16="http://schemas.microsoft.com/office/drawing/2014/main" id="{A99B7983-C82B-42BA-862C-9C809775CCE4}"/>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411955" y="5844116"/>
              <a:ext cx="750951" cy="308610"/>
            </a:xfrm>
            <a:prstGeom prst="rect">
              <a:avLst/>
            </a:prstGeom>
          </p:spPr>
        </p:pic>
        <p:pic>
          <p:nvPicPr>
            <p:cNvPr id="84" name="car">
              <a:extLst>
                <a:ext uri="{FF2B5EF4-FFF2-40B4-BE49-F238E27FC236}">
                  <a16:creationId xmlns:a16="http://schemas.microsoft.com/office/drawing/2014/main" id="{67C6B7E6-B21D-4083-BD31-E5C328CBDD8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664910" y="5118639"/>
              <a:ext cx="771525" cy="349758"/>
            </a:xfrm>
            <a:prstGeom prst="rect">
              <a:avLst/>
            </a:prstGeom>
          </p:spPr>
        </p:pic>
        <p:pic>
          <p:nvPicPr>
            <p:cNvPr id="86" name="car">
              <a:extLst>
                <a:ext uri="{FF2B5EF4-FFF2-40B4-BE49-F238E27FC236}">
                  <a16:creationId xmlns:a16="http://schemas.microsoft.com/office/drawing/2014/main" id="{CB9B26ED-B68D-4F27-9943-9E06C920E34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67081" y="5118592"/>
              <a:ext cx="781812" cy="339471"/>
            </a:xfrm>
            <a:prstGeom prst="rect">
              <a:avLst/>
            </a:prstGeom>
          </p:spPr>
        </p:pic>
        <p:pic>
          <p:nvPicPr>
            <p:cNvPr id="87" name="car">
              <a:extLst>
                <a:ext uri="{FF2B5EF4-FFF2-40B4-BE49-F238E27FC236}">
                  <a16:creationId xmlns:a16="http://schemas.microsoft.com/office/drawing/2014/main" id="{2458A0A0-429B-4161-8991-BF2C9739783A}"/>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1023928" y="5160171"/>
              <a:ext cx="750951" cy="349758"/>
            </a:xfrm>
            <a:prstGeom prst="rect">
              <a:avLst/>
            </a:prstGeom>
          </p:spPr>
        </p:pic>
        <p:pic>
          <p:nvPicPr>
            <p:cNvPr id="85" name="car">
              <a:extLst>
                <a:ext uri="{FF2B5EF4-FFF2-40B4-BE49-F238E27FC236}">
                  <a16:creationId xmlns:a16="http://schemas.microsoft.com/office/drawing/2014/main" id="{A2DF71B5-1808-4F49-AA46-CA92FEEDF560}"/>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948805" y="5443570"/>
              <a:ext cx="709803" cy="288036"/>
            </a:xfrm>
            <a:prstGeom prst="rect">
              <a:avLst/>
            </a:prstGeom>
          </p:spPr>
        </p:pic>
      </p:grpSp>
      <p:pic>
        <p:nvPicPr>
          <p:cNvPr id="136" name="Grey Geofence" descr="A screenshot of a cell phone&#10;&#10;Description automatically generated">
            <a:extLst>
              <a:ext uri="{FF2B5EF4-FFF2-40B4-BE49-F238E27FC236}">
                <a16:creationId xmlns:a16="http://schemas.microsoft.com/office/drawing/2014/main" id="{40EBD74B-8E6B-4CD9-93BD-E41893B51374}"/>
              </a:ext>
            </a:extLst>
          </p:cNvPr>
          <p:cNvPicPr>
            <a:picLocks noChangeAspect="1"/>
          </p:cNvPicPr>
          <p:nvPr/>
        </p:nvPicPr>
        <p:blipFill rotWithShape="1">
          <a:blip r:embed="rId24">
            <a:extLst>
              <a:ext uri="{28A0092B-C50C-407E-A947-70E740481C1C}">
                <a14:useLocalDpi xmlns:a14="http://schemas.microsoft.com/office/drawing/2010/main" val="0"/>
              </a:ext>
            </a:extLst>
          </a:blip>
          <a:srcRect l="1" r="73487"/>
          <a:stretch>
            <a:fillRect/>
          </a:stretch>
        </p:blipFill>
        <p:spPr>
          <a:xfrm>
            <a:off x="6336206" y="2280500"/>
            <a:ext cx="1720956" cy="1512189"/>
          </a:xfrm>
          <a:prstGeom prst="rect">
            <a:avLst/>
          </a:prstGeom>
        </p:spPr>
      </p:pic>
      <p:pic>
        <p:nvPicPr>
          <p:cNvPr id="115" name="Cones">
            <a:extLst>
              <a:ext uri="{FF2B5EF4-FFF2-40B4-BE49-F238E27FC236}">
                <a16:creationId xmlns:a16="http://schemas.microsoft.com/office/drawing/2014/main" id="{F22E7C6F-49CE-4395-AD33-796F05993D37}"/>
              </a:ext>
            </a:extLst>
          </p:cNvPr>
          <p:cNvPicPr>
            <a:picLocks noChangeAspect="1"/>
          </p:cNvPicPr>
          <p:nvPr/>
        </p:nvPicPr>
        <p:blipFill rotWithShape="1">
          <a:blip r:embed="rId25">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pic>
        <p:nvPicPr>
          <p:cNvPr id="137" name="Rules machine">
            <a:extLst>
              <a:ext uri="{FF2B5EF4-FFF2-40B4-BE49-F238E27FC236}">
                <a16:creationId xmlns:a16="http://schemas.microsoft.com/office/drawing/2014/main" id="{A81C8F59-6C4C-4B6A-A9D9-827A2D36AFDF}"/>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6440225" y="549554"/>
            <a:ext cx="1378458" cy="1378458"/>
          </a:xfrm>
          <a:prstGeom prst="rect">
            <a:avLst/>
          </a:prstGeom>
        </p:spPr>
      </p:pic>
      <p:pic>
        <p:nvPicPr>
          <p:cNvPr id="139" name="Picture 138" hidden="1">
            <a:extLst>
              <a:ext uri="{FF2B5EF4-FFF2-40B4-BE49-F238E27FC236}">
                <a16:creationId xmlns:a16="http://schemas.microsoft.com/office/drawing/2014/main" id="{674904EB-404B-420E-BF3D-490762C94E6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026925" y="3094534"/>
            <a:ext cx="133731" cy="2016252"/>
          </a:xfrm>
          <a:prstGeom prst="rect">
            <a:avLst/>
          </a:prstGeom>
        </p:spPr>
      </p:pic>
      <p:pic>
        <p:nvPicPr>
          <p:cNvPr id="114" name="DigitalCone">
            <a:extLst>
              <a:ext uri="{FF2B5EF4-FFF2-40B4-BE49-F238E27FC236}">
                <a16:creationId xmlns:a16="http://schemas.microsoft.com/office/drawing/2014/main" id="{52500A4E-59B0-45A9-BB4E-33DE6B59A1E4}"/>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6839406" y="2572887"/>
            <a:ext cx="390906" cy="432054"/>
          </a:xfrm>
          <a:prstGeom prst="rect">
            <a:avLst/>
          </a:prstGeom>
        </p:spPr>
      </p:pic>
      <p:pic>
        <p:nvPicPr>
          <p:cNvPr id="27" name="grey off" descr="A picture containing electronics, circuit&#10;&#10;Description automatically generated">
            <a:extLst>
              <a:ext uri="{FF2B5EF4-FFF2-40B4-BE49-F238E27FC236}">
                <a16:creationId xmlns:a16="http://schemas.microsoft.com/office/drawing/2014/main" id="{51DA6DCB-A10E-4A69-8A9F-4A459C5383D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375225" y="4307456"/>
            <a:ext cx="288036" cy="267462"/>
          </a:xfrm>
          <a:prstGeom prst="rect">
            <a:avLst/>
          </a:prstGeom>
        </p:spPr>
      </p:pic>
      <p:grpSp>
        <p:nvGrpSpPr>
          <p:cNvPr id="55" name="van with cones">
            <a:extLst>
              <a:ext uri="{FF2B5EF4-FFF2-40B4-BE49-F238E27FC236}">
                <a16:creationId xmlns:a16="http://schemas.microsoft.com/office/drawing/2014/main" id="{9E02C58A-0AE8-4DF1-BFA3-59370B00480C}"/>
              </a:ext>
            </a:extLst>
          </p:cNvPr>
          <p:cNvGrpSpPr/>
          <p:nvPr/>
        </p:nvGrpSpPr>
        <p:grpSpPr>
          <a:xfrm>
            <a:off x="8186404" y="2680614"/>
            <a:ext cx="1738503" cy="3158359"/>
            <a:chOff x="10145876" y="2679096"/>
            <a:chExt cx="1738503" cy="3158359"/>
          </a:xfrm>
        </p:grpSpPr>
        <p:pic>
          <p:nvPicPr>
            <p:cNvPr id="56" name="Picture 55">
              <a:extLst>
                <a:ext uri="{FF2B5EF4-FFF2-40B4-BE49-F238E27FC236}">
                  <a16:creationId xmlns:a16="http://schemas.microsoft.com/office/drawing/2014/main" id="{696AA5BA-8923-4A9A-B878-A9BFBD20A76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57" name="Picture 56">
              <a:extLst>
                <a:ext uri="{FF2B5EF4-FFF2-40B4-BE49-F238E27FC236}">
                  <a16:creationId xmlns:a16="http://schemas.microsoft.com/office/drawing/2014/main" id="{480B535F-8C0C-47E7-A09E-340C663E0F1F}"/>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a:xfrm>
              <a:off x="10145876" y="5312818"/>
              <a:ext cx="1738503" cy="524637"/>
            </a:xfrm>
            <a:prstGeom prst="rect">
              <a:avLst/>
            </a:prstGeom>
          </p:spPr>
        </p:pic>
      </p:grpSp>
      <p:pic>
        <p:nvPicPr>
          <p:cNvPr id="9" name="Break closure text" descr="A stop sign&#10;&#10;Description automatically generated">
            <a:extLst>
              <a:ext uri="{FF2B5EF4-FFF2-40B4-BE49-F238E27FC236}">
                <a16:creationId xmlns:a16="http://schemas.microsoft.com/office/drawing/2014/main" id="{699B32DA-1343-4E11-97C0-235114380B9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99153" y="6128105"/>
            <a:ext cx="864108" cy="226314"/>
          </a:xfrm>
          <a:prstGeom prst="rect">
            <a:avLst/>
          </a:prstGeom>
        </p:spPr>
      </p:pic>
      <p:grpSp>
        <p:nvGrpSpPr>
          <p:cNvPr id="52" name="Screen">
            <a:extLst>
              <a:ext uri="{FF2B5EF4-FFF2-40B4-BE49-F238E27FC236}">
                <a16:creationId xmlns:a16="http://schemas.microsoft.com/office/drawing/2014/main" id="{0DFC737B-5EC5-4E43-BBF1-E4459282D64D}"/>
              </a:ext>
            </a:extLst>
          </p:cNvPr>
          <p:cNvGrpSpPr/>
          <p:nvPr/>
        </p:nvGrpSpPr>
        <p:grpSpPr>
          <a:xfrm>
            <a:off x="9289490" y="3622169"/>
            <a:ext cx="1666494" cy="1920188"/>
            <a:chOff x="7286400" y="3596400"/>
            <a:chExt cx="1666494" cy="1920188"/>
          </a:xfrm>
        </p:grpSpPr>
        <p:pic>
          <p:nvPicPr>
            <p:cNvPr id="108" name="Callout" descr="A close up of a logo&#10;&#10;Description automatically generated">
              <a:extLst>
                <a:ext uri="{FF2B5EF4-FFF2-40B4-BE49-F238E27FC236}">
                  <a16:creationId xmlns:a16="http://schemas.microsoft.com/office/drawing/2014/main" id="{E8DF3553-2064-44E6-A7BB-E7EA877D891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838265" y="4909655"/>
              <a:ext cx="555498" cy="606933"/>
            </a:xfrm>
            <a:prstGeom prst="rect">
              <a:avLst/>
            </a:prstGeom>
          </p:spPr>
        </p:pic>
        <p:grpSp>
          <p:nvGrpSpPr>
            <p:cNvPr id="109" name="Group 108">
              <a:extLst>
                <a:ext uri="{FF2B5EF4-FFF2-40B4-BE49-F238E27FC236}">
                  <a16:creationId xmlns:a16="http://schemas.microsoft.com/office/drawing/2014/main" id="{739A5D26-BACE-4732-817A-BCD70934F9F9}"/>
                </a:ext>
              </a:extLst>
            </p:cNvPr>
            <p:cNvGrpSpPr/>
            <p:nvPr/>
          </p:nvGrpSpPr>
          <p:grpSpPr>
            <a:xfrm>
              <a:off x="7286400" y="3596400"/>
              <a:ext cx="1666494" cy="1820799"/>
              <a:chOff x="7286400" y="3596400"/>
              <a:chExt cx="1666494" cy="1820799"/>
            </a:xfrm>
          </p:grpSpPr>
          <p:pic>
            <p:nvPicPr>
              <p:cNvPr id="110" name="Screen accepted 8">
                <a:extLst>
                  <a:ext uri="{FF2B5EF4-FFF2-40B4-BE49-F238E27FC236}">
                    <a16:creationId xmlns:a16="http://schemas.microsoft.com/office/drawing/2014/main" id="{0BAEE365-A9F8-4070-BE94-70858A23E5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6400" y="3596400"/>
                <a:ext cx="1666494" cy="1820799"/>
              </a:xfrm>
              <a:prstGeom prst="rect">
                <a:avLst/>
              </a:prstGeom>
            </p:spPr>
          </p:pic>
          <p:pic>
            <p:nvPicPr>
              <p:cNvPr id="111" name="On green">
                <a:extLst>
                  <a:ext uri="{FF2B5EF4-FFF2-40B4-BE49-F238E27FC236}">
                    <a16:creationId xmlns:a16="http://schemas.microsoft.com/office/drawing/2014/main" id="{94CE79F8-DFE9-475C-91ED-3513C84037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1905" y="4200554"/>
                <a:ext cx="277749" cy="277749"/>
              </a:xfrm>
              <a:prstGeom prst="rect">
                <a:avLst/>
              </a:prstGeom>
            </p:spPr>
          </p:pic>
          <p:pic>
            <p:nvPicPr>
              <p:cNvPr id="112" name="On grey" hidden="1">
                <a:extLst>
                  <a:ext uri="{FF2B5EF4-FFF2-40B4-BE49-F238E27FC236}">
                    <a16:creationId xmlns:a16="http://schemas.microsoft.com/office/drawing/2014/main" id="{4F6041AF-CDB5-4557-96B6-0C43E5879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1905" y="4205697"/>
                <a:ext cx="277749" cy="267462"/>
              </a:xfrm>
              <a:prstGeom prst="rect">
                <a:avLst/>
              </a:prstGeom>
            </p:spPr>
          </p:pic>
        </p:grpSp>
      </p:grpSp>
      <p:pic>
        <p:nvPicPr>
          <p:cNvPr id="25" name="Panic screen 1" descr="A close up of a sign&#10;&#10;Description automatically generated">
            <a:extLst>
              <a:ext uri="{FF2B5EF4-FFF2-40B4-BE49-F238E27FC236}">
                <a16:creationId xmlns:a16="http://schemas.microsoft.com/office/drawing/2014/main" id="{4D3A1259-C3D4-4FE0-A5DE-3F82DAC0AEB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544078" y="3592414"/>
            <a:ext cx="1656207" cy="1820799"/>
          </a:xfrm>
          <a:prstGeom prst="rect">
            <a:avLst/>
          </a:prstGeom>
        </p:spPr>
      </p:pic>
      <p:pic>
        <p:nvPicPr>
          <p:cNvPr id="28" name="Panic screen 2" descr="A close up of a sign&#10;&#10;Description automatically generated">
            <a:extLst>
              <a:ext uri="{FF2B5EF4-FFF2-40B4-BE49-F238E27FC236}">
                <a16:creationId xmlns:a16="http://schemas.microsoft.com/office/drawing/2014/main" id="{170E4890-6AF7-4304-B2EF-B7905ABA737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264156" y="3573508"/>
            <a:ext cx="1797428" cy="1909069"/>
          </a:xfrm>
          <a:prstGeom prst="rect">
            <a:avLst/>
          </a:prstGeom>
        </p:spPr>
      </p:pic>
      <p:pic>
        <p:nvPicPr>
          <p:cNvPr id="33" name="Workman">
            <a:extLst>
              <a:ext uri="{FF2B5EF4-FFF2-40B4-BE49-F238E27FC236}">
                <a16:creationId xmlns:a16="http://schemas.microsoft.com/office/drawing/2014/main" id="{0990FDD1-EB07-48E5-9232-8D6DD30D192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101276" y="4790746"/>
            <a:ext cx="339471" cy="452628"/>
          </a:xfrm>
          <a:prstGeom prst="rect">
            <a:avLst/>
          </a:prstGeom>
        </p:spPr>
      </p:pic>
      <p:pic>
        <p:nvPicPr>
          <p:cNvPr id="21" name="Glow">
            <a:extLst>
              <a:ext uri="{FF2B5EF4-FFF2-40B4-BE49-F238E27FC236}">
                <a16:creationId xmlns:a16="http://schemas.microsoft.com/office/drawing/2014/main" id="{19AEC64A-7F4D-481A-BF5C-1BE01FEDD75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394516" y="3938536"/>
            <a:ext cx="1347597" cy="1234440"/>
          </a:xfrm>
          <a:prstGeom prst="rect">
            <a:avLst/>
          </a:prstGeom>
        </p:spPr>
      </p:pic>
      <p:pic>
        <p:nvPicPr>
          <p:cNvPr id="14" name="Emphasis" descr="A picture containing device&#10;&#10;Description automatically generated">
            <a:extLst>
              <a:ext uri="{FF2B5EF4-FFF2-40B4-BE49-F238E27FC236}">
                <a16:creationId xmlns:a16="http://schemas.microsoft.com/office/drawing/2014/main" id="{50A672D6-628D-403E-8310-FDFD8CB40CD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780402" y="4399131"/>
            <a:ext cx="606933" cy="596646"/>
          </a:xfrm>
          <a:prstGeom prst="rect">
            <a:avLst/>
          </a:prstGeom>
        </p:spPr>
      </p:pic>
      <p:pic>
        <p:nvPicPr>
          <p:cNvPr id="7" name="Alarm icon">
            <a:extLst>
              <a:ext uri="{FF2B5EF4-FFF2-40B4-BE49-F238E27FC236}">
                <a16:creationId xmlns:a16="http://schemas.microsoft.com/office/drawing/2014/main" id="{7782A0AF-70C4-4493-A048-4738D230551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88562" y="3429635"/>
            <a:ext cx="874395" cy="699516"/>
          </a:xfrm>
          <a:prstGeom prst="rect">
            <a:avLst/>
          </a:prstGeom>
        </p:spPr>
      </p:pic>
      <p:pic>
        <p:nvPicPr>
          <p:cNvPr id="88" name="Alarm icon">
            <a:extLst>
              <a:ext uri="{FF2B5EF4-FFF2-40B4-BE49-F238E27FC236}">
                <a16:creationId xmlns:a16="http://schemas.microsoft.com/office/drawing/2014/main" id="{EE116D07-32AA-41B1-9387-F9728A8B907C}"/>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692256" y="783887"/>
            <a:ext cx="874395" cy="699516"/>
          </a:xfrm>
          <a:prstGeom prst="rect">
            <a:avLst/>
          </a:prstGeom>
        </p:spPr>
      </p:pic>
      <p:grpSp>
        <p:nvGrpSpPr>
          <p:cNvPr id="89" name="GreenArrow">
            <a:extLst>
              <a:ext uri="{FF2B5EF4-FFF2-40B4-BE49-F238E27FC236}">
                <a16:creationId xmlns:a16="http://schemas.microsoft.com/office/drawing/2014/main" id="{7D9BCFF7-6030-4A3F-8F33-F47EFE6734FE}"/>
              </a:ext>
            </a:extLst>
          </p:cNvPr>
          <p:cNvGrpSpPr/>
          <p:nvPr/>
        </p:nvGrpSpPr>
        <p:grpSpPr>
          <a:xfrm rot="16200000" flipH="1">
            <a:off x="2793918" y="1131367"/>
            <a:ext cx="3712718" cy="3977292"/>
            <a:chOff x="3741659" y="1143000"/>
            <a:chExt cx="2090377" cy="1392286"/>
          </a:xfrm>
        </p:grpSpPr>
        <p:cxnSp>
          <p:nvCxnSpPr>
            <p:cNvPr id="90" name="Straight Arrow Connector 89">
              <a:extLst>
                <a:ext uri="{FF2B5EF4-FFF2-40B4-BE49-F238E27FC236}">
                  <a16:creationId xmlns:a16="http://schemas.microsoft.com/office/drawing/2014/main" id="{CA5C9120-945B-4EF8-93FD-8F6571CE5A01}"/>
                </a:ext>
              </a:extLst>
            </p:cNvPr>
            <p:cNvCxnSpPr>
              <a:cxnSpLocks/>
            </p:cNvCxnSpPr>
            <p:nvPr/>
          </p:nvCxnSpPr>
          <p:spPr>
            <a:xfrm rot="16200000" flipH="1">
              <a:off x="4780624" y="111021"/>
              <a:ext cx="12447" cy="2090377"/>
            </a:xfrm>
            <a:prstGeom prst="straightConnector1">
              <a:avLst/>
            </a:prstGeom>
            <a:ln w="44450">
              <a:solidFill>
                <a:srgbClr val="FF0000"/>
              </a:solidFill>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C6A2657-9E8D-489B-98EA-E6576C25A220}"/>
                </a:ext>
              </a:extLst>
            </p:cNvPr>
            <p:cNvCxnSpPr>
              <a:cxnSpLocks/>
            </p:cNvCxnSpPr>
            <p:nvPr/>
          </p:nvCxnSpPr>
          <p:spPr>
            <a:xfrm rot="16200000" flipH="1" flipV="1">
              <a:off x="3052129" y="1839143"/>
              <a:ext cx="1392286" cy="0"/>
            </a:xfrm>
            <a:prstGeom prst="line">
              <a:avLst/>
            </a:prstGeom>
            <a:ln w="41275">
              <a:solidFill>
                <a:srgbClr val="FF000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92" name="GreenArrow">
            <a:extLst>
              <a:ext uri="{FF2B5EF4-FFF2-40B4-BE49-F238E27FC236}">
                <a16:creationId xmlns:a16="http://schemas.microsoft.com/office/drawing/2014/main" id="{956122DA-81F2-4CE9-9937-2BD9BD19EF7D}"/>
              </a:ext>
            </a:extLst>
          </p:cNvPr>
          <p:cNvGrpSpPr/>
          <p:nvPr/>
        </p:nvGrpSpPr>
        <p:grpSpPr>
          <a:xfrm rot="16200000" flipH="1" flipV="1">
            <a:off x="6501885" y="2267470"/>
            <a:ext cx="3831992" cy="1824359"/>
            <a:chOff x="3738807" y="1143000"/>
            <a:chExt cx="2166189" cy="1431631"/>
          </a:xfrm>
        </p:grpSpPr>
        <p:cxnSp>
          <p:nvCxnSpPr>
            <p:cNvPr id="94" name="Straight Arrow Connector 93">
              <a:extLst>
                <a:ext uri="{FF2B5EF4-FFF2-40B4-BE49-F238E27FC236}">
                  <a16:creationId xmlns:a16="http://schemas.microsoft.com/office/drawing/2014/main" id="{5ABF6429-A571-4B39-8E7D-0A0BA84F73F6}"/>
                </a:ext>
              </a:extLst>
            </p:cNvPr>
            <p:cNvCxnSpPr>
              <a:cxnSpLocks/>
            </p:cNvCxnSpPr>
            <p:nvPr/>
          </p:nvCxnSpPr>
          <p:spPr>
            <a:xfrm>
              <a:off x="3738807" y="1149246"/>
              <a:ext cx="2166189" cy="0"/>
            </a:xfrm>
            <a:prstGeom prst="straightConnector1">
              <a:avLst/>
            </a:prstGeom>
            <a:ln w="44450">
              <a:solidFill>
                <a:srgbClr val="FF000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74DB098-5AD8-417A-A2F8-5C5E08DB18E7}"/>
                </a:ext>
              </a:extLst>
            </p:cNvPr>
            <p:cNvCxnSpPr>
              <a:cxnSpLocks/>
            </p:cNvCxnSpPr>
            <p:nvPr/>
          </p:nvCxnSpPr>
          <p:spPr>
            <a:xfrm>
              <a:off x="3748272" y="1143000"/>
              <a:ext cx="0" cy="1431631"/>
            </a:xfrm>
            <a:prstGeom prst="line">
              <a:avLst/>
            </a:prstGeom>
            <a:ln w="41275">
              <a:solidFill>
                <a:srgbClr val="FF0000"/>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47" name="Panic button">
            <a:extLst>
              <a:ext uri="{FF2B5EF4-FFF2-40B4-BE49-F238E27FC236}">
                <a16:creationId xmlns:a16="http://schemas.microsoft.com/office/drawing/2014/main" id="{42F389B4-42E8-479E-8F4C-CC9FC3DC31D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816424" y="4455842"/>
            <a:ext cx="555498" cy="419458"/>
          </a:xfrm>
          <a:prstGeom prst="rect">
            <a:avLst/>
          </a:prstGeom>
        </p:spPr>
      </p:pic>
      <p:pic>
        <p:nvPicPr>
          <p:cNvPr id="80" name="car">
            <a:extLst>
              <a:ext uri="{FF2B5EF4-FFF2-40B4-BE49-F238E27FC236}">
                <a16:creationId xmlns:a16="http://schemas.microsoft.com/office/drawing/2014/main" id="{FE4FF39E-5206-4C7C-A87B-960181338024}"/>
              </a:ext>
            </a:extLst>
          </p:cNvPr>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a:xfrm>
            <a:off x="1251024" y="5739794"/>
            <a:ext cx="750951" cy="318897"/>
          </a:xfrm>
          <a:prstGeom prst="rect">
            <a:avLst/>
          </a:prstGeom>
        </p:spPr>
      </p:pic>
      <p:grpSp>
        <p:nvGrpSpPr>
          <p:cNvPr id="48" name="Road closure">
            <a:extLst>
              <a:ext uri="{FF2B5EF4-FFF2-40B4-BE49-F238E27FC236}">
                <a16:creationId xmlns:a16="http://schemas.microsoft.com/office/drawing/2014/main" id="{B1A6119F-FFAF-42DA-898E-FE0B5C6A711E}"/>
              </a:ext>
            </a:extLst>
          </p:cNvPr>
          <p:cNvGrpSpPr/>
          <p:nvPr/>
        </p:nvGrpSpPr>
        <p:grpSpPr>
          <a:xfrm>
            <a:off x="-503307" y="5095645"/>
            <a:ext cx="2654046" cy="1501902"/>
            <a:chOff x="-503307" y="5095645"/>
            <a:chExt cx="2654046" cy="1501902"/>
          </a:xfrm>
        </p:grpSpPr>
        <p:pic>
          <p:nvPicPr>
            <p:cNvPr id="99" name="Road closure zone" descr="A close up of a logo&#10;&#10;Description automatically generated">
              <a:extLst>
                <a:ext uri="{FF2B5EF4-FFF2-40B4-BE49-F238E27FC236}">
                  <a16:creationId xmlns:a16="http://schemas.microsoft.com/office/drawing/2014/main" id="{5D342D50-49B8-405E-8745-773364FC9010}"/>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03307" y="5095645"/>
              <a:ext cx="2654046" cy="1501902"/>
            </a:xfrm>
            <a:prstGeom prst="rect">
              <a:avLst/>
            </a:prstGeom>
          </p:spPr>
        </p:pic>
        <p:pic>
          <p:nvPicPr>
            <p:cNvPr id="35" name="Road closure text" descr="A close up of a sign&#10;&#10;Description automatically generated">
              <a:extLst>
                <a:ext uri="{FF2B5EF4-FFF2-40B4-BE49-F238E27FC236}">
                  <a16:creationId xmlns:a16="http://schemas.microsoft.com/office/drawing/2014/main" id="{5133DEC2-D4A2-4319-ABA1-9671F3DEA1C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84322" y="6254471"/>
              <a:ext cx="1471041" cy="288036"/>
            </a:xfrm>
            <a:prstGeom prst="rect">
              <a:avLst/>
            </a:prstGeom>
          </p:spPr>
        </p:pic>
      </p:grpSp>
      <p:pic>
        <p:nvPicPr>
          <p:cNvPr id="51" name="Car breaking closure">
            <a:extLst>
              <a:ext uri="{FF2B5EF4-FFF2-40B4-BE49-F238E27FC236}">
                <a16:creationId xmlns:a16="http://schemas.microsoft.com/office/drawing/2014/main" id="{DA240AE3-0B6F-4A71-A3C8-3DEBAC852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59" y="5715480"/>
            <a:ext cx="1000125" cy="357188"/>
          </a:xfrm>
          <a:prstGeom prst="rect">
            <a:avLst/>
          </a:prstGeom>
        </p:spPr>
      </p:pic>
      <p:pic>
        <p:nvPicPr>
          <p:cNvPr id="31" name="Alarm">
            <a:extLst>
              <a:ext uri="{FF2B5EF4-FFF2-40B4-BE49-F238E27FC236}">
                <a16:creationId xmlns:a16="http://schemas.microsoft.com/office/drawing/2014/main" id="{D980E78F-8C70-4AB2-935C-4C438E75D5E3}"/>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681599" y="4137848"/>
            <a:ext cx="432054" cy="483489"/>
          </a:xfrm>
          <a:prstGeom prst="rect">
            <a:avLst/>
          </a:prstGeom>
        </p:spPr>
      </p:pic>
      <p:pic>
        <p:nvPicPr>
          <p:cNvPr id="72" name="Car breaking closure">
            <a:extLst>
              <a:ext uri="{FF2B5EF4-FFF2-40B4-BE49-F238E27FC236}">
                <a16:creationId xmlns:a16="http://schemas.microsoft.com/office/drawing/2014/main" id="{778A9C18-0D9B-4B8F-BEDC-2E1CB3D41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392" y="5715480"/>
            <a:ext cx="1000125" cy="357188"/>
          </a:xfrm>
          <a:prstGeom prst="rect">
            <a:avLst/>
          </a:prstGeom>
        </p:spPr>
      </p:pic>
      <p:pic>
        <p:nvPicPr>
          <p:cNvPr id="74" name="Workman">
            <a:extLst>
              <a:ext uri="{FF2B5EF4-FFF2-40B4-BE49-F238E27FC236}">
                <a16:creationId xmlns:a16="http://schemas.microsoft.com/office/drawing/2014/main" id="{27C82645-3421-4D6B-8828-0C53AF0CB996}"/>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778604" y="5120682"/>
            <a:ext cx="339471" cy="452628"/>
          </a:xfrm>
          <a:prstGeom prst="rect">
            <a:avLst/>
          </a:prstGeom>
        </p:spPr>
      </p:pic>
    </p:spTree>
    <p:extLst>
      <p:ext uri="{BB962C8B-B14F-4D97-AF65-F5344CB8AC3E}">
        <p14:creationId xmlns:p14="http://schemas.microsoft.com/office/powerpoint/2010/main" val="32938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48"/>
                                        </p:tgtEl>
                                      </p:cBhvr>
                                    </p:animEffect>
                                    <p:animScale>
                                      <p:cBhvr>
                                        <p:cTn id="7" dur="500" autoRev="1" fill="hold"/>
                                        <p:tgtEl>
                                          <p:spTgt spid="4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16667E-6 -1.48148E-6 L 0.0556 0.04792 " pathEditMode="relative" rAng="0" ptsTypes="AA">
                                      <p:cBhvr>
                                        <p:cTn id="13" dur="2000" fill="hold"/>
                                        <p:tgtEl>
                                          <p:spTgt spid="33"/>
                                        </p:tgtEl>
                                        <p:attrNameLst>
                                          <p:attrName>ppt_x</p:attrName>
                                          <p:attrName>ppt_y</p:attrName>
                                        </p:attrNameLst>
                                      </p:cBhvr>
                                      <p:rCtr x="2773" y="2384"/>
                                    </p:animMotion>
                                  </p:childTnLst>
                                </p:cTn>
                              </p:par>
                              <p:par>
                                <p:cTn id="14" presetID="22" presetClass="entr" presetSubtype="8"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wipe(left)">
                                      <p:cBhvr>
                                        <p:cTn id="16" dur="2000"/>
                                        <p:tgtEl>
                                          <p:spTgt spid="115"/>
                                        </p:tgtEl>
                                      </p:cBhvr>
                                    </p:animEffect>
                                  </p:childTnLst>
                                </p:cTn>
                              </p:par>
                              <p:par>
                                <p:cTn id="17" presetID="10" presetClass="entr" presetSubtype="0" fill="hold" nodeType="withEffect">
                                  <p:stCondLst>
                                    <p:cond delay="25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500"/>
                                        <p:tgtEl>
                                          <p:spTgt spid="114"/>
                                        </p:tgtEl>
                                      </p:cBhvr>
                                    </p:animEffect>
                                  </p:childTnLst>
                                </p:cTn>
                              </p:par>
                              <p:par>
                                <p:cTn id="20" presetID="22" presetClass="entr" presetSubtype="8" fill="hold" nodeType="with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wipe(left)">
                                      <p:cBhvr>
                                        <p:cTn id="22" dur="2000"/>
                                        <p:tgtEl>
                                          <p:spTgt spid="136"/>
                                        </p:tgtEl>
                                      </p:cBhvr>
                                    </p:animEffect>
                                  </p:childTnLst>
                                </p:cTn>
                              </p:par>
                              <p:par>
                                <p:cTn id="23" presetID="10" presetClass="entr" presetSubtype="0" fill="hold" nodeType="withEffect">
                                  <p:stCondLst>
                                    <p:cond delay="125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750"/>
                                        <p:tgtEl>
                                          <p:spTgt spid="51"/>
                                        </p:tgtEl>
                                      </p:cBhvr>
                                    </p:animEffect>
                                  </p:childTnLst>
                                </p:cTn>
                              </p:par>
                              <p:par>
                                <p:cTn id="26" presetID="63" presetClass="path" presetSubtype="0" accel="50000" decel="50000" fill="hold" nodeType="withEffect">
                                  <p:stCondLst>
                                    <p:cond delay="1250"/>
                                  </p:stCondLst>
                                  <p:childTnLst>
                                    <p:animMotion origin="layout" path="M 4.16667E-7 7.40741E-7 L 0.12422 7.40741E-7 " pathEditMode="relative" rAng="0" ptsTypes="AA">
                                      <p:cBhvr>
                                        <p:cTn id="27" dur="750" fill="hold"/>
                                        <p:tgtEl>
                                          <p:spTgt spid="51"/>
                                        </p:tgtEl>
                                        <p:attrNameLst>
                                          <p:attrName>ppt_x</p:attrName>
                                          <p:attrName>ppt_y</p:attrName>
                                        </p:attrNameLst>
                                      </p:cBhvr>
                                      <p:rCtr x="6211" y="0"/>
                                    </p:animMotion>
                                  </p:childTnLst>
                                </p:cTn>
                              </p:par>
                              <p:par>
                                <p:cTn id="28" presetID="63" presetClass="path" presetSubtype="0" accel="50000" decel="50000" fill="hold" nodeType="withEffect">
                                  <p:stCondLst>
                                    <p:cond delay="1250"/>
                                  </p:stCondLst>
                                  <p:childTnLst>
                                    <p:animMotion origin="layout" path="M 0 1.48148E-6 L 0.12422 1.48148E-6 " pathEditMode="relative" rAng="0" ptsTypes="AA">
                                      <p:cBhvr>
                                        <p:cTn id="29" dur="750" fill="hold"/>
                                        <p:tgtEl>
                                          <p:spTgt spid="80"/>
                                        </p:tgtEl>
                                        <p:attrNameLst>
                                          <p:attrName>ppt_x</p:attrName>
                                          <p:attrName>ppt_y</p:attrName>
                                        </p:attrNameLst>
                                      </p:cBhvr>
                                      <p:rCtr x="6211" y="0"/>
                                    </p:animMotion>
                                  </p:childTnLst>
                                </p:cTn>
                              </p:par>
                              <p:par>
                                <p:cTn id="30" presetID="1" presetClass="entr" presetSubtype="0" fill="hold" nodeType="withEffect">
                                  <p:stCondLst>
                                    <p:cond delay="1990"/>
                                  </p:stCondLst>
                                  <p:childTnLst>
                                    <p:set>
                                      <p:cBhvr>
                                        <p:cTn id="31" dur="1" fill="hold">
                                          <p:stCondLst>
                                            <p:cond delay="0"/>
                                          </p:stCondLst>
                                        </p:cTn>
                                        <p:tgtEl>
                                          <p:spTgt spid="72"/>
                                        </p:tgtEl>
                                        <p:attrNameLst>
                                          <p:attrName>style.visibility</p:attrName>
                                        </p:attrNameLst>
                                      </p:cBhvr>
                                      <p:to>
                                        <p:strVal val="visible"/>
                                      </p:to>
                                    </p:set>
                                  </p:childTnLst>
                                </p:cTn>
                              </p:par>
                              <p:par>
                                <p:cTn id="32" presetID="1" presetClass="entr" presetSubtype="0" fill="hold" nodeType="withEffect">
                                  <p:stCondLst>
                                    <p:cond delay="1990"/>
                                  </p:stCondLst>
                                  <p:childTnLst>
                                    <p:set>
                                      <p:cBhvr>
                                        <p:cTn id="33" dur="1" fill="hold">
                                          <p:stCondLst>
                                            <p:cond delay="0"/>
                                          </p:stCondLst>
                                        </p:cTn>
                                        <p:tgtEl>
                                          <p:spTgt spid="74"/>
                                        </p:tgtEl>
                                        <p:attrNameLst>
                                          <p:attrName>style.visibility</p:attrName>
                                        </p:attrNameLst>
                                      </p:cBhvr>
                                      <p:to>
                                        <p:strVal val="visible"/>
                                      </p:to>
                                    </p:set>
                                  </p:childTnLst>
                                </p:cTn>
                              </p:par>
                              <p:par>
                                <p:cTn id="34" presetID="1" presetClass="exit" presetSubtype="0" fill="hold" nodeType="withEffect">
                                  <p:stCondLst>
                                    <p:cond delay="1990"/>
                                  </p:stCondLst>
                                  <p:childTnLst>
                                    <p:set>
                                      <p:cBhvr>
                                        <p:cTn id="35" dur="1" fill="hold">
                                          <p:stCondLst>
                                            <p:cond delay="0"/>
                                          </p:stCondLst>
                                        </p:cTn>
                                        <p:tgtEl>
                                          <p:spTgt spid="33"/>
                                        </p:tgtEl>
                                        <p:attrNameLst>
                                          <p:attrName>style.visibility</p:attrName>
                                        </p:attrNameLst>
                                      </p:cBhvr>
                                      <p:to>
                                        <p:strVal val="hidden"/>
                                      </p:to>
                                    </p:set>
                                  </p:childTnLst>
                                </p:cTn>
                              </p:par>
                              <p:par>
                                <p:cTn id="36" presetID="1" presetClass="exit" presetSubtype="0" fill="hold" nodeType="withEffect">
                                  <p:stCondLst>
                                    <p:cond delay="1990"/>
                                  </p:stCondLst>
                                  <p:childTnLst>
                                    <p:set>
                                      <p:cBhvr>
                                        <p:cTn id="37" dur="1" fill="hold">
                                          <p:stCondLst>
                                            <p:cond delay="0"/>
                                          </p:stCondLst>
                                        </p:cTn>
                                        <p:tgtEl>
                                          <p:spTgt spid="51"/>
                                        </p:tgtEl>
                                        <p:attrNameLst>
                                          <p:attrName>style.visibility</p:attrName>
                                        </p:attrNameLst>
                                      </p:cBhvr>
                                      <p:to>
                                        <p:strVal val="hidden"/>
                                      </p:to>
                                    </p:se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wipe(down)">
                                      <p:cBhvr>
                                        <p:cTn id="52" dur="500"/>
                                        <p:tgtEl>
                                          <p:spTgt spid="89"/>
                                        </p:tgtEl>
                                      </p:cBhvr>
                                    </p:animEffect>
                                  </p:childTnLst>
                                </p:cTn>
                              </p:par>
                              <p:par>
                                <p:cTn id="53" presetID="10"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53" presetClass="entr" presetSubtype="16" fill="hold" nodeType="withEffect">
                                  <p:stCondLst>
                                    <p:cond delay="250"/>
                                  </p:stCondLst>
                                  <p:childTnLst>
                                    <p:set>
                                      <p:cBhvr>
                                        <p:cTn id="57" dur="1" fill="hold">
                                          <p:stCondLst>
                                            <p:cond delay="0"/>
                                          </p:stCondLst>
                                        </p:cTn>
                                        <p:tgtEl>
                                          <p:spTgt spid="88"/>
                                        </p:tgtEl>
                                        <p:attrNameLst>
                                          <p:attrName>style.visibility</p:attrName>
                                        </p:attrNameLst>
                                      </p:cBhvr>
                                      <p:to>
                                        <p:strVal val="visible"/>
                                      </p:to>
                                    </p:set>
                                    <p:anim calcmode="lin" valueType="num">
                                      <p:cBhvr>
                                        <p:cTn id="58" dur="250" fill="hold"/>
                                        <p:tgtEl>
                                          <p:spTgt spid="88"/>
                                        </p:tgtEl>
                                        <p:attrNameLst>
                                          <p:attrName>ppt_w</p:attrName>
                                        </p:attrNameLst>
                                      </p:cBhvr>
                                      <p:tavLst>
                                        <p:tav tm="0">
                                          <p:val>
                                            <p:fltVal val="0"/>
                                          </p:val>
                                        </p:tav>
                                        <p:tav tm="100000">
                                          <p:val>
                                            <p:strVal val="#ppt_w"/>
                                          </p:val>
                                        </p:tav>
                                      </p:tavLst>
                                    </p:anim>
                                    <p:anim calcmode="lin" valueType="num">
                                      <p:cBhvr>
                                        <p:cTn id="59" dur="250" fill="hold"/>
                                        <p:tgtEl>
                                          <p:spTgt spid="88"/>
                                        </p:tgtEl>
                                        <p:attrNameLst>
                                          <p:attrName>ppt_h</p:attrName>
                                        </p:attrNameLst>
                                      </p:cBhvr>
                                      <p:tavLst>
                                        <p:tav tm="0">
                                          <p:val>
                                            <p:fltVal val="0"/>
                                          </p:val>
                                        </p:tav>
                                        <p:tav tm="100000">
                                          <p:val>
                                            <p:strVal val="#ppt_h"/>
                                          </p:val>
                                        </p:tav>
                                      </p:tavLst>
                                    </p:anim>
                                    <p:animEffect transition="in" filter="fade">
                                      <p:cBhvr>
                                        <p:cTn id="60" dur="250"/>
                                        <p:tgtEl>
                                          <p:spTgt spid="88"/>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92"/>
                                        </p:tgtEl>
                                        <p:attrNameLst>
                                          <p:attrName>style.visibility</p:attrName>
                                        </p:attrNameLst>
                                      </p:cBhvr>
                                      <p:to>
                                        <p:strVal val="visible"/>
                                      </p:to>
                                    </p:set>
                                    <p:animEffect transition="in" filter="wipe(left)">
                                      <p:cBhvr>
                                        <p:cTn id="64" dur="500"/>
                                        <p:tgtEl>
                                          <p:spTgt spid="92"/>
                                        </p:tgtEl>
                                      </p:cBhvr>
                                    </p:animEffect>
                                  </p:childTnLst>
                                </p:cTn>
                              </p:par>
                              <p:par>
                                <p:cTn id="65" presetID="10" presetClass="entr" presetSubtype="0" fill="hold" nodeType="withEffect">
                                  <p:stCondLst>
                                    <p:cond delay="50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53" presetClass="entr" presetSubtype="16" fill="hold" nodeType="withEffect">
                                  <p:stCondLst>
                                    <p:cond delay="750"/>
                                  </p:stCondLst>
                                  <p:childTnLst>
                                    <p:set>
                                      <p:cBhvr>
                                        <p:cTn id="69" dur="1" fill="hold">
                                          <p:stCondLst>
                                            <p:cond delay="0"/>
                                          </p:stCondLst>
                                        </p:cTn>
                                        <p:tgtEl>
                                          <p:spTgt spid="21"/>
                                        </p:tgtEl>
                                        <p:attrNameLst>
                                          <p:attrName>style.visibility</p:attrName>
                                        </p:attrNameLst>
                                      </p:cBhvr>
                                      <p:to>
                                        <p:strVal val="visible"/>
                                      </p:to>
                                    </p:set>
                                    <p:anim calcmode="lin" valueType="num">
                                      <p:cBhvr>
                                        <p:cTn id="70" dur="250" fill="hold"/>
                                        <p:tgtEl>
                                          <p:spTgt spid="21"/>
                                        </p:tgtEl>
                                        <p:attrNameLst>
                                          <p:attrName>ppt_w</p:attrName>
                                        </p:attrNameLst>
                                      </p:cBhvr>
                                      <p:tavLst>
                                        <p:tav tm="0">
                                          <p:val>
                                            <p:fltVal val="0"/>
                                          </p:val>
                                        </p:tav>
                                        <p:tav tm="100000">
                                          <p:val>
                                            <p:strVal val="#ppt_w"/>
                                          </p:val>
                                        </p:tav>
                                      </p:tavLst>
                                    </p:anim>
                                    <p:anim calcmode="lin" valueType="num">
                                      <p:cBhvr>
                                        <p:cTn id="71" dur="250" fill="hold"/>
                                        <p:tgtEl>
                                          <p:spTgt spid="21"/>
                                        </p:tgtEl>
                                        <p:attrNameLst>
                                          <p:attrName>ppt_h</p:attrName>
                                        </p:attrNameLst>
                                      </p:cBhvr>
                                      <p:tavLst>
                                        <p:tav tm="0">
                                          <p:val>
                                            <p:fltVal val="0"/>
                                          </p:val>
                                        </p:tav>
                                        <p:tav tm="100000">
                                          <p:val>
                                            <p:strVal val="#ppt_h"/>
                                          </p:val>
                                        </p:tav>
                                      </p:tavLst>
                                    </p:anim>
                                    <p:animEffect transition="in" filter="fade">
                                      <p:cBhvr>
                                        <p:cTn id="72" dur="250"/>
                                        <p:tgtEl>
                                          <p:spTgt spid="21"/>
                                        </p:tgtEl>
                                      </p:cBhvr>
                                    </p:animEffect>
                                  </p:childTnLst>
                                </p:cTn>
                              </p:par>
                              <p:par>
                                <p:cTn id="73" presetID="53" presetClass="entr" presetSubtype="16" fill="hold" nodeType="withEffect">
                                  <p:stCondLst>
                                    <p:cond delay="750"/>
                                  </p:stCondLst>
                                  <p:childTnLst>
                                    <p:set>
                                      <p:cBhvr>
                                        <p:cTn id="74" dur="1" fill="hold">
                                          <p:stCondLst>
                                            <p:cond delay="0"/>
                                          </p:stCondLst>
                                        </p:cTn>
                                        <p:tgtEl>
                                          <p:spTgt spid="31"/>
                                        </p:tgtEl>
                                        <p:attrNameLst>
                                          <p:attrName>style.visibility</p:attrName>
                                        </p:attrNameLst>
                                      </p:cBhvr>
                                      <p:to>
                                        <p:strVal val="visible"/>
                                      </p:to>
                                    </p:set>
                                    <p:anim calcmode="lin" valueType="num">
                                      <p:cBhvr>
                                        <p:cTn id="75" dur="250" fill="hold"/>
                                        <p:tgtEl>
                                          <p:spTgt spid="31"/>
                                        </p:tgtEl>
                                        <p:attrNameLst>
                                          <p:attrName>ppt_w</p:attrName>
                                        </p:attrNameLst>
                                      </p:cBhvr>
                                      <p:tavLst>
                                        <p:tav tm="0">
                                          <p:val>
                                            <p:fltVal val="0"/>
                                          </p:val>
                                        </p:tav>
                                        <p:tav tm="100000">
                                          <p:val>
                                            <p:strVal val="#ppt_w"/>
                                          </p:val>
                                        </p:tav>
                                      </p:tavLst>
                                    </p:anim>
                                    <p:anim calcmode="lin" valueType="num">
                                      <p:cBhvr>
                                        <p:cTn id="76" dur="250" fill="hold"/>
                                        <p:tgtEl>
                                          <p:spTgt spid="31"/>
                                        </p:tgtEl>
                                        <p:attrNameLst>
                                          <p:attrName>ppt_h</p:attrName>
                                        </p:attrNameLst>
                                      </p:cBhvr>
                                      <p:tavLst>
                                        <p:tav tm="0">
                                          <p:val>
                                            <p:fltVal val="0"/>
                                          </p:val>
                                        </p:tav>
                                        <p:tav tm="100000">
                                          <p:val>
                                            <p:strVal val="#ppt_h"/>
                                          </p:val>
                                        </p:tav>
                                      </p:tavLst>
                                    </p:anim>
                                    <p:animEffect transition="in" filter="fade">
                                      <p:cBhvr>
                                        <p:cTn id="77" dur="250"/>
                                        <p:tgtEl>
                                          <p:spTgt spid="31"/>
                                        </p:tgtEl>
                                      </p:cBhvr>
                                    </p:animEffect>
                                  </p:childTnLst>
                                </p:cTn>
                              </p:par>
                              <p:par>
                                <p:cTn id="78" presetID="53" presetClass="entr" presetSubtype="16" fill="hold" nodeType="withEffect">
                                  <p:stCondLst>
                                    <p:cond delay="750"/>
                                  </p:stCondLst>
                                  <p:childTnLst>
                                    <p:set>
                                      <p:cBhvr>
                                        <p:cTn id="79" dur="1" fill="hold">
                                          <p:stCondLst>
                                            <p:cond delay="0"/>
                                          </p:stCondLst>
                                        </p:cTn>
                                        <p:tgtEl>
                                          <p:spTgt spid="7"/>
                                        </p:tgtEl>
                                        <p:attrNameLst>
                                          <p:attrName>style.visibility</p:attrName>
                                        </p:attrNameLst>
                                      </p:cBhvr>
                                      <p:to>
                                        <p:strVal val="visible"/>
                                      </p:to>
                                    </p:set>
                                    <p:anim calcmode="lin" valueType="num">
                                      <p:cBhvr>
                                        <p:cTn id="80" dur="250" fill="hold"/>
                                        <p:tgtEl>
                                          <p:spTgt spid="7"/>
                                        </p:tgtEl>
                                        <p:attrNameLst>
                                          <p:attrName>ppt_w</p:attrName>
                                        </p:attrNameLst>
                                      </p:cBhvr>
                                      <p:tavLst>
                                        <p:tav tm="0">
                                          <p:val>
                                            <p:fltVal val="0"/>
                                          </p:val>
                                        </p:tav>
                                        <p:tav tm="100000">
                                          <p:val>
                                            <p:strVal val="#ppt_w"/>
                                          </p:val>
                                        </p:tav>
                                      </p:tavLst>
                                    </p:anim>
                                    <p:anim calcmode="lin" valueType="num">
                                      <p:cBhvr>
                                        <p:cTn id="81" dur="250" fill="hold"/>
                                        <p:tgtEl>
                                          <p:spTgt spid="7"/>
                                        </p:tgtEl>
                                        <p:attrNameLst>
                                          <p:attrName>ppt_h</p:attrName>
                                        </p:attrNameLst>
                                      </p:cBhvr>
                                      <p:tavLst>
                                        <p:tav tm="0">
                                          <p:val>
                                            <p:fltVal val="0"/>
                                          </p:val>
                                        </p:tav>
                                        <p:tav tm="100000">
                                          <p:val>
                                            <p:strVal val="#ppt_h"/>
                                          </p:val>
                                        </p:tav>
                                      </p:tavLst>
                                    </p:anim>
                                    <p:animEffect transition="in" filter="fade">
                                      <p:cBhvr>
                                        <p:cTn id="82" dur="250"/>
                                        <p:tgtEl>
                                          <p:spTgt spid="7"/>
                                        </p:tgtEl>
                                      </p:cBhvr>
                                    </p:animEffect>
                                  </p:childTnLst>
                                </p:cTn>
                              </p:par>
                              <p:par>
                                <p:cTn id="83" presetID="10" presetClass="entr" presetSubtype="0" fill="hold" nodeType="withEffect">
                                  <p:stCondLst>
                                    <p:cond delay="75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250"/>
                                        <p:tgtEl>
                                          <p:spTgt spid="47"/>
                                        </p:tgtEl>
                                      </p:cBhvr>
                                    </p:animEffect>
                                  </p:childTnLst>
                                </p:cTn>
                              </p:par>
                              <p:par>
                                <p:cTn id="86" presetID="53" presetClass="entr" presetSubtype="16" fill="hold" nodeType="withEffect">
                                  <p:stCondLst>
                                    <p:cond delay="75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fltVal val="0"/>
                                          </p:val>
                                        </p:tav>
                                        <p:tav tm="100000">
                                          <p:val>
                                            <p:strVal val="#ppt_w"/>
                                          </p:val>
                                        </p:tav>
                                      </p:tavLst>
                                    </p:anim>
                                    <p:anim calcmode="lin" valueType="num">
                                      <p:cBhvr>
                                        <p:cTn id="89" dur="250" fill="hold"/>
                                        <p:tgtEl>
                                          <p:spTgt spid="14"/>
                                        </p:tgtEl>
                                        <p:attrNameLst>
                                          <p:attrName>ppt_h</p:attrName>
                                        </p:attrNameLst>
                                      </p:cBhvr>
                                      <p:tavLst>
                                        <p:tav tm="0">
                                          <p:val>
                                            <p:fltVal val="0"/>
                                          </p:val>
                                        </p:tav>
                                        <p:tav tm="100000">
                                          <p:val>
                                            <p:strVal val="#ppt_h"/>
                                          </p:val>
                                        </p:tav>
                                      </p:tavLst>
                                    </p:anim>
                                    <p:animEffect transition="in" filter="fade">
                                      <p:cBhvr>
                                        <p:cTn id="90"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Isosceles Triangle 68">
            <a:extLst>
              <a:ext uri="{FF2B5EF4-FFF2-40B4-BE49-F238E27FC236}">
                <a16:creationId xmlns:a16="http://schemas.microsoft.com/office/drawing/2014/main" id="{D46C01DA-3CFA-406E-AEC9-8CA44BE50184}"/>
              </a:ext>
            </a:extLst>
          </p:cNvPr>
          <p:cNvSpPr/>
          <p:nvPr/>
        </p:nvSpPr>
        <p:spPr>
          <a:xfrm>
            <a:off x="597149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Car breaking closure">
            <a:extLst>
              <a:ext uri="{FF2B5EF4-FFF2-40B4-BE49-F238E27FC236}">
                <a16:creationId xmlns:a16="http://schemas.microsoft.com/office/drawing/2014/main" id="{8D1F6EFE-BCB9-4F26-A8F9-06F203E0A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60" y="5719763"/>
            <a:ext cx="982221" cy="350793"/>
          </a:xfrm>
          <a:prstGeom prst="rect">
            <a:avLst/>
          </a:prstGeom>
        </p:spPr>
      </p:pic>
      <p:pic>
        <p:nvPicPr>
          <p:cNvPr id="73" name="geozone" descr="A picture containing screenshot&#10;&#10;Description automatically generated">
            <a:extLst>
              <a:ext uri="{FF2B5EF4-FFF2-40B4-BE49-F238E27FC236}">
                <a16:creationId xmlns:a16="http://schemas.microsoft.com/office/drawing/2014/main" id="{CD5FD5C8-9E6B-42A2-A03B-A5A5A050256F}"/>
              </a:ext>
            </a:extLst>
          </p:cNvPr>
          <p:cNvPicPr>
            <a:picLocks noChangeAspect="1"/>
          </p:cNvPicPr>
          <p:nvPr/>
        </p:nvPicPr>
        <p:blipFill rotWithShape="1">
          <a:blip r:embed="rId3">
            <a:extLst>
              <a:ext uri="{28A0092B-C50C-407E-A947-70E740481C1C}">
                <a14:useLocalDpi xmlns:a14="http://schemas.microsoft.com/office/drawing/2010/main" val="0"/>
              </a:ext>
            </a:extLst>
          </a:blip>
          <a:srcRect l="53428"/>
          <a:stretch>
            <a:fillRect/>
          </a:stretch>
        </p:blipFill>
        <p:spPr>
          <a:xfrm>
            <a:off x="5642269" y="2292300"/>
            <a:ext cx="4424700" cy="1748790"/>
          </a:xfrm>
          <a:prstGeom prst="rect">
            <a:avLst/>
          </a:prstGeom>
        </p:spPr>
      </p:pic>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102" name="End of geozone" descr="A close up of a logo&#10;&#10;Description automatically generated">
            <a:extLst>
              <a:ext uri="{FF2B5EF4-FFF2-40B4-BE49-F238E27FC236}">
                <a16:creationId xmlns:a16="http://schemas.microsoft.com/office/drawing/2014/main" id="{BBF14178-90E8-42D8-B2F5-804C92EE4EC9}"/>
              </a:ext>
            </a:extLst>
          </p:cNvPr>
          <p:cNvPicPr>
            <a:picLocks noChangeAspect="1"/>
          </p:cNvPicPr>
          <p:nvPr/>
        </p:nvPicPr>
        <p:blipFill rotWithShape="1">
          <a:blip r:embed="rId5">
            <a:extLst>
              <a:ext uri="{28A0092B-C50C-407E-A947-70E740481C1C}">
                <a14:useLocalDpi xmlns:a14="http://schemas.microsoft.com/office/drawing/2010/main" val="0"/>
              </a:ext>
            </a:extLst>
          </a:blip>
          <a:srcRect l="93614"/>
          <a:stretch>
            <a:fillRect/>
          </a:stretch>
        </p:blipFill>
        <p:spPr>
          <a:xfrm>
            <a:off x="9049464" y="3317574"/>
            <a:ext cx="664771" cy="2489454"/>
          </a:xfrm>
          <a:prstGeom prst="rect">
            <a:avLst/>
          </a:prstGeom>
        </p:spPr>
      </p:pic>
      <p:pic>
        <p:nvPicPr>
          <p:cNvPr id="66" name="End of geozone" descr="A close up of a logo&#10;&#10;Description automatically generated">
            <a:extLst>
              <a:ext uri="{FF2B5EF4-FFF2-40B4-BE49-F238E27FC236}">
                <a16:creationId xmlns:a16="http://schemas.microsoft.com/office/drawing/2014/main" id="{B6685C8B-D3EE-4841-88A5-D3676F3110DD}"/>
              </a:ext>
            </a:extLst>
          </p:cNvPr>
          <p:cNvPicPr>
            <a:picLocks noChangeAspect="1"/>
          </p:cNvPicPr>
          <p:nvPr/>
        </p:nvPicPr>
        <p:blipFill rotWithShape="1">
          <a:blip r:embed="rId5">
            <a:extLst>
              <a:ext uri="{28A0092B-C50C-407E-A947-70E740481C1C}">
                <a14:useLocalDpi xmlns:a14="http://schemas.microsoft.com/office/drawing/2010/main" val="0"/>
              </a:ext>
            </a:extLst>
          </a:blip>
          <a:srcRect l="-94396" t="9759" r="94396" b="-9759"/>
          <a:stretch>
            <a:fillRect/>
          </a:stretch>
        </p:blipFill>
        <p:spPr>
          <a:xfrm>
            <a:off x="-7693299" y="3560528"/>
            <a:ext cx="10410444" cy="2489454"/>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3">
            <a:extLst>
              <a:ext uri="{28A0092B-C50C-407E-A947-70E740481C1C}">
                <a14:useLocalDpi xmlns:a14="http://schemas.microsoft.com/office/drawing/2010/main" val="0"/>
              </a:ext>
            </a:extLst>
          </a:blip>
          <a:srcRect r="44751"/>
          <a:stretch>
            <a:fillRect/>
          </a:stretch>
        </p:blipFill>
        <p:spPr>
          <a:xfrm>
            <a:off x="1692549" y="2292705"/>
            <a:ext cx="6229045" cy="1748790"/>
          </a:xfrm>
          <a:prstGeom prst="rect">
            <a:avLst/>
          </a:prstGeom>
        </p:spPr>
      </p:pic>
      <p:pic>
        <p:nvPicPr>
          <p:cNvPr id="54" name="red zone">
            <a:extLst>
              <a:ext uri="{FF2B5EF4-FFF2-40B4-BE49-F238E27FC236}">
                <a16:creationId xmlns:a16="http://schemas.microsoft.com/office/drawing/2014/main" id="{2F1849B1-7D1D-46FC-8D0E-562499B02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4344" y="2289159"/>
            <a:ext cx="8557727" cy="1759077"/>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2 - Incursion Warning</a:t>
            </a:r>
            <a:endParaRPr kumimoji="0" lang="en-GB" sz="1800" b="0" i="0" u="none" strike="noStrike" kern="1200" cap="none" spc="0" normalizeH="0" baseline="0" noProof="0" dirty="0">
              <a:ln>
                <a:noFill/>
              </a:ln>
              <a:solidFill>
                <a:srgbClr val="EFEB3E"/>
              </a:solidFill>
              <a:effectLst/>
              <a:uLnTx/>
              <a:uFillTx/>
              <a:latin typeface="Calibri" panose="020F0502020204030204"/>
              <a:ea typeface="+mn-ea"/>
              <a:cs typeface="+mn-cs"/>
            </a:endParaRPr>
          </a:p>
        </p:txBody>
      </p:sp>
      <p:grpSp>
        <p:nvGrpSpPr>
          <p:cNvPr id="24" name="Van">
            <a:extLst>
              <a:ext uri="{FF2B5EF4-FFF2-40B4-BE49-F238E27FC236}">
                <a16:creationId xmlns:a16="http://schemas.microsoft.com/office/drawing/2014/main" id="{3715C293-6C59-41B4-8856-32DBA3F980D6}"/>
              </a:ext>
            </a:extLst>
          </p:cNvPr>
          <p:cNvGrpSpPr/>
          <p:nvPr/>
        </p:nvGrpSpPr>
        <p:grpSpPr>
          <a:xfrm>
            <a:off x="2089476" y="2753547"/>
            <a:ext cx="1080135" cy="3052227"/>
            <a:chOff x="1558555" y="2729045"/>
            <a:chExt cx="1080135" cy="3052227"/>
          </a:xfrm>
        </p:grpSpPr>
        <p:pic>
          <p:nvPicPr>
            <p:cNvPr id="16" name="Picture 15">
              <a:extLst>
                <a:ext uri="{FF2B5EF4-FFF2-40B4-BE49-F238E27FC236}">
                  <a16:creationId xmlns:a16="http://schemas.microsoft.com/office/drawing/2014/main" id="{CE95A1F3-DFCC-46B9-BE47-BC1475E36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pic>
        <p:nvPicPr>
          <p:cNvPr id="38" name="Callout" descr="A close up of a logo&#10;&#10;Description automatically generated">
            <a:extLst>
              <a:ext uri="{FF2B5EF4-FFF2-40B4-BE49-F238E27FC236}">
                <a16:creationId xmlns:a16="http://schemas.microsoft.com/office/drawing/2014/main" id="{B5332F16-0533-4921-861F-11D3980D45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023" y="4971607"/>
            <a:ext cx="565785" cy="596646"/>
          </a:xfrm>
          <a:prstGeom prst="rect">
            <a:avLst/>
          </a:prstGeom>
        </p:spPr>
      </p:pic>
      <p:grpSp>
        <p:nvGrpSpPr>
          <p:cNvPr id="2" name="Group 1">
            <a:extLst>
              <a:ext uri="{FF2B5EF4-FFF2-40B4-BE49-F238E27FC236}">
                <a16:creationId xmlns:a16="http://schemas.microsoft.com/office/drawing/2014/main" id="{88163AF9-63A5-4742-AC75-9BB8F38B550D}"/>
              </a:ext>
            </a:extLst>
          </p:cNvPr>
          <p:cNvGrpSpPr/>
          <p:nvPr/>
        </p:nvGrpSpPr>
        <p:grpSpPr>
          <a:xfrm>
            <a:off x="2546021" y="3596400"/>
            <a:ext cx="1666494" cy="1820799"/>
            <a:chOff x="2005200" y="3596400"/>
            <a:chExt cx="1666494" cy="1820799"/>
          </a:xfrm>
        </p:grpSpPr>
        <p:pic>
          <p:nvPicPr>
            <p:cNvPr id="77" name="Screen accepted 8">
              <a:extLst>
                <a:ext uri="{FF2B5EF4-FFF2-40B4-BE49-F238E27FC236}">
                  <a16:creationId xmlns:a16="http://schemas.microsoft.com/office/drawing/2014/main" id="{EDAC2F0B-F6DB-46EE-96E9-8E1664CD8F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5200" y="3596400"/>
              <a:ext cx="1666494" cy="1820799"/>
            </a:xfrm>
            <a:prstGeom prst="rect">
              <a:avLst/>
            </a:prstGeom>
          </p:spPr>
        </p:pic>
        <p:pic>
          <p:nvPicPr>
            <p:cNvPr id="65" name="On green">
              <a:extLst>
                <a:ext uri="{FF2B5EF4-FFF2-40B4-BE49-F238E27FC236}">
                  <a16:creationId xmlns:a16="http://schemas.microsoft.com/office/drawing/2014/main" id="{F07BAF65-A86F-4E72-B178-6D98F3E6EC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8597" y="4200554"/>
              <a:ext cx="277749" cy="277749"/>
            </a:xfrm>
            <a:prstGeom prst="rect">
              <a:avLst/>
            </a:prstGeom>
          </p:spPr>
        </p:pic>
        <p:pic>
          <p:nvPicPr>
            <p:cNvPr id="67" name="On grey" hidden="1">
              <a:extLst>
                <a:ext uri="{FF2B5EF4-FFF2-40B4-BE49-F238E27FC236}">
                  <a16:creationId xmlns:a16="http://schemas.microsoft.com/office/drawing/2014/main" id="{1DF5EAF3-829E-45FA-8B66-06FA2FEAAA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8597" y="4205697"/>
              <a:ext cx="277749" cy="267462"/>
            </a:xfrm>
            <a:prstGeom prst="rect">
              <a:avLst/>
            </a:prstGeom>
          </p:spPr>
        </p:pic>
      </p:grpSp>
      <p:pic>
        <p:nvPicPr>
          <p:cNvPr id="17" name="Callout" descr="A close up of a logo&#10;&#10;Description automatically generated">
            <a:extLst>
              <a:ext uri="{FF2B5EF4-FFF2-40B4-BE49-F238E27FC236}">
                <a16:creationId xmlns:a16="http://schemas.microsoft.com/office/drawing/2014/main" id="{FF0CA5A6-71AC-4441-9F29-0E64EFA191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1432" y="4919333"/>
            <a:ext cx="925830" cy="637794"/>
          </a:xfrm>
          <a:prstGeom prst="rect">
            <a:avLst/>
          </a:prstGeom>
        </p:spPr>
      </p:pic>
      <p:pic>
        <p:nvPicPr>
          <p:cNvPr id="68" name="Van back">
            <a:extLst>
              <a:ext uri="{FF2B5EF4-FFF2-40B4-BE49-F238E27FC236}">
                <a16:creationId xmlns:a16="http://schemas.microsoft.com/office/drawing/2014/main" id="{C5FF4EAA-7815-47D0-90BD-600176B4E81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239209" y="3994275"/>
            <a:ext cx="1085148" cy="1085148"/>
          </a:xfrm>
          <a:prstGeom prst="rect">
            <a:avLst/>
          </a:prstGeom>
        </p:spPr>
      </p:pic>
      <p:pic>
        <p:nvPicPr>
          <p:cNvPr id="13" name="Line" descr="A close up of a logo&#10;&#10;Description automatically generated">
            <a:extLst>
              <a:ext uri="{FF2B5EF4-FFF2-40B4-BE49-F238E27FC236}">
                <a16:creationId xmlns:a16="http://schemas.microsoft.com/office/drawing/2014/main" id="{DD2E877F-C88A-42B9-854E-4DD898D32E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2941" y="4317560"/>
            <a:ext cx="627507" cy="113157"/>
          </a:xfrm>
          <a:prstGeom prst="rect">
            <a:avLst/>
          </a:prstGeom>
        </p:spPr>
      </p:pic>
      <p:pic>
        <p:nvPicPr>
          <p:cNvPr id="11" name="Block on" descr="A close up of a logo&#10;&#10;Description automatically generated">
            <a:extLst>
              <a:ext uri="{FF2B5EF4-FFF2-40B4-BE49-F238E27FC236}">
                <a16:creationId xmlns:a16="http://schemas.microsoft.com/office/drawing/2014/main" id="{9D5F0B2E-C218-4386-B50A-C2243B84E90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3559" y="4108093"/>
            <a:ext cx="555498" cy="174879"/>
          </a:xfrm>
          <a:prstGeom prst="rect">
            <a:avLst/>
          </a:prstGeom>
        </p:spPr>
      </p:pic>
      <p:grpSp>
        <p:nvGrpSpPr>
          <p:cNvPr id="49" name="Cars">
            <a:extLst>
              <a:ext uri="{FF2B5EF4-FFF2-40B4-BE49-F238E27FC236}">
                <a16:creationId xmlns:a16="http://schemas.microsoft.com/office/drawing/2014/main" id="{DE1C8D8C-3ED1-480E-A379-36A935488C87}"/>
              </a:ext>
            </a:extLst>
          </p:cNvPr>
          <p:cNvGrpSpPr/>
          <p:nvPr/>
        </p:nvGrpSpPr>
        <p:grpSpPr>
          <a:xfrm>
            <a:off x="-664910" y="5118592"/>
            <a:ext cx="2439789" cy="1054708"/>
            <a:chOff x="-664910" y="5118592"/>
            <a:chExt cx="2439789" cy="1054708"/>
          </a:xfrm>
        </p:grpSpPr>
        <p:pic>
          <p:nvPicPr>
            <p:cNvPr id="79" name="car">
              <a:extLst>
                <a:ext uri="{FF2B5EF4-FFF2-40B4-BE49-F238E27FC236}">
                  <a16:creationId xmlns:a16="http://schemas.microsoft.com/office/drawing/2014/main" id="{08AA2F39-8643-4E60-9F38-03A1BDEA258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87156" y="5435344"/>
              <a:ext cx="750951" cy="329184"/>
            </a:xfrm>
            <a:prstGeom prst="rect">
              <a:avLst/>
            </a:prstGeom>
          </p:spPr>
        </p:pic>
        <p:pic>
          <p:nvPicPr>
            <p:cNvPr id="81" name="car">
              <a:extLst>
                <a:ext uri="{FF2B5EF4-FFF2-40B4-BE49-F238E27FC236}">
                  <a16:creationId xmlns:a16="http://schemas.microsoft.com/office/drawing/2014/main" id="{079BC17B-810E-4AF9-90FF-65B5F883F33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299495" y="5823542"/>
              <a:ext cx="740664" cy="349758"/>
            </a:xfrm>
            <a:prstGeom prst="rect">
              <a:avLst/>
            </a:prstGeom>
          </p:spPr>
        </p:pic>
        <p:pic>
          <p:nvPicPr>
            <p:cNvPr id="83" name="car">
              <a:extLst>
                <a:ext uri="{FF2B5EF4-FFF2-40B4-BE49-F238E27FC236}">
                  <a16:creationId xmlns:a16="http://schemas.microsoft.com/office/drawing/2014/main" id="{A99B7983-C82B-42BA-862C-9C809775CCE4}"/>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411955" y="5844116"/>
              <a:ext cx="750951" cy="308610"/>
            </a:xfrm>
            <a:prstGeom prst="rect">
              <a:avLst/>
            </a:prstGeom>
          </p:spPr>
        </p:pic>
        <p:pic>
          <p:nvPicPr>
            <p:cNvPr id="84" name="car">
              <a:extLst>
                <a:ext uri="{FF2B5EF4-FFF2-40B4-BE49-F238E27FC236}">
                  <a16:creationId xmlns:a16="http://schemas.microsoft.com/office/drawing/2014/main" id="{67C6B7E6-B21D-4083-BD31-E5C328CBDD8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664910" y="5118639"/>
              <a:ext cx="771525" cy="349758"/>
            </a:xfrm>
            <a:prstGeom prst="rect">
              <a:avLst/>
            </a:prstGeom>
          </p:spPr>
        </p:pic>
        <p:pic>
          <p:nvPicPr>
            <p:cNvPr id="86" name="car">
              <a:extLst>
                <a:ext uri="{FF2B5EF4-FFF2-40B4-BE49-F238E27FC236}">
                  <a16:creationId xmlns:a16="http://schemas.microsoft.com/office/drawing/2014/main" id="{CB9B26ED-B68D-4F27-9943-9E06C920E34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67081" y="5118592"/>
              <a:ext cx="781812" cy="339471"/>
            </a:xfrm>
            <a:prstGeom prst="rect">
              <a:avLst/>
            </a:prstGeom>
          </p:spPr>
        </p:pic>
        <p:pic>
          <p:nvPicPr>
            <p:cNvPr id="87" name="car">
              <a:extLst>
                <a:ext uri="{FF2B5EF4-FFF2-40B4-BE49-F238E27FC236}">
                  <a16:creationId xmlns:a16="http://schemas.microsoft.com/office/drawing/2014/main" id="{2458A0A0-429B-4161-8991-BF2C9739783A}"/>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1023928" y="5160171"/>
              <a:ext cx="750951" cy="349758"/>
            </a:xfrm>
            <a:prstGeom prst="rect">
              <a:avLst/>
            </a:prstGeom>
          </p:spPr>
        </p:pic>
        <p:pic>
          <p:nvPicPr>
            <p:cNvPr id="85" name="car">
              <a:extLst>
                <a:ext uri="{FF2B5EF4-FFF2-40B4-BE49-F238E27FC236}">
                  <a16:creationId xmlns:a16="http://schemas.microsoft.com/office/drawing/2014/main" id="{A2DF71B5-1808-4F49-AA46-CA92FEEDF560}"/>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948805" y="5443570"/>
              <a:ext cx="709803" cy="288036"/>
            </a:xfrm>
            <a:prstGeom prst="rect">
              <a:avLst/>
            </a:prstGeom>
          </p:spPr>
        </p:pic>
      </p:grpSp>
      <p:pic>
        <p:nvPicPr>
          <p:cNvPr id="136" name="Grey Geofence" descr="A screenshot of a cell phone&#10;&#10;Description automatically generated">
            <a:extLst>
              <a:ext uri="{FF2B5EF4-FFF2-40B4-BE49-F238E27FC236}">
                <a16:creationId xmlns:a16="http://schemas.microsoft.com/office/drawing/2014/main" id="{40EBD74B-8E6B-4CD9-93BD-E41893B51374}"/>
              </a:ext>
            </a:extLst>
          </p:cNvPr>
          <p:cNvPicPr>
            <a:picLocks noChangeAspect="1"/>
          </p:cNvPicPr>
          <p:nvPr/>
        </p:nvPicPr>
        <p:blipFill rotWithShape="1">
          <a:blip r:embed="rId24">
            <a:extLst>
              <a:ext uri="{28A0092B-C50C-407E-A947-70E740481C1C}">
                <a14:useLocalDpi xmlns:a14="http://schemas.microsoft.com/office/drawing/2010/main" val="0"/>
              </a:ext>
            </a:extLst>
          </a:blip>
          <a:srcRect l="1" r="73487"/>
          <a:stretch>
            <a:fillRect/>
          </a:stretch>
        </p:blipFill>
        <p:spPr>
          <a:xfrm>
            <a:off x="6336206" y="2280500"/>
            <a:ext cx="1720956" cy="1512189"/>
          </a:xfrm>
          <a:prstGeom prst="rect">
            <a:avLst/>
          </a:prstGeom>
        </p:spPr>
      </p:pic>
      <p:pic>
        <p:nvPicPr>
          <p:cNvPr id="115" name="Cones">
            <a:extLst>
              <a:ext uri="{FF2B5EF4-FFF2-40B4-BE49-F238E27FC236}">
                <a16:creationId xmlns:a16="http://schemas.microsoft.com/office/drawing/2014/main" id="{F22E7C6F-49CE-4395-AD33-796F05993D37}"/>
              </a:ext>
            </a:extLst>
          </p:cNvPr>
          <p:cNvPicPr>
            <a:picLocks noChangeAspect="1"/>
          </p:cNvPicPr>
          <p:nvPr/>
        </p:nvPicPr>
        <p:blipFill rotWithShape="1">
          <a:blip r:embed="rId25">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pic>
        <p:nvPicPr>
          <p:cNvPr id="137" name="Rules machine">
            <a:extLst>
              <a:ext uri="{FF2B5EF4-FFF2-40B4-BE49-F238E27FC236}">
                <a16:creationId xmlns:a16="http://schemas.microsoft.com/office/drawing/2014/main" id="{A81C8F59-6C4C-4B6A-A9D9-827A2D36AFDF}"/>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6440225" y="549554"/>
            <a:ext cx="1378458" cy="1378458"/>
          </a:xfrm>
          <a:prstGeom prst="rect">
            <a:avLst/>
          </a:prstGeom>
        </p:spPr>
      </p:pic>
      <p:pic>
        <p:nvPicPr>
          <p:cNvPr id="139" name="Picture 138" hidden="1">
            <a:extLst>
              <a:ext uri="{FF2B5EF4-FFF2-40B4-BE49-F238E27FC236}">
                <a16:creationId xmlns:a16="http://schemas.microsoft.com/office/drawing/2014/main" id="{674904EB-404B-420E-BF3D-490762C94E6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026925" y="3094534"/>
            <a:ext cx="133731" cy="2016252"/>
          </a:xfrm>
          <a:prstGeom prst="rect">
            <a:avLst/>
          </a:prstGeom>
        </p:spPr>
      </p:pic>
      <p:pic>
        <p:nvPicPr>
          <p:cNvPr id="114" name="DigitalCone">
            <a:extLst>
              <a:ext uri="{FF2B5EF4-FFF2-40B4-BE49-F238E27FC236}">
                <a16:creationId xmlns:a16="http://schemas.microsoft.com/office/drawing/2014/main" id="{52500A4E-59B0-45A9-BB4E-33DE6B59A1E4}"/>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a:xfrm>
            <a:off x="6839406" y="2572887"/>
            <a:ext cx="390906" cy="432054"/>
          </a:xfrm>
          <a:prstGeom prst="rect">
            <a:avLst/>
          </a:prstGeom>
        </p:spPr>
      </p:pic>
      <p:pic>
        <p:nvPicPr>
          <p:cNvPr id="27" name="grey off" descr="A picture containing electronics, circuit&#10;&#10;Description automatically generated">
            <a:extLst>
              <a:ext uri="{FF2B5EF4-FFF2-40B4-BE49-F238E27FC236}">
                <a16:creationId xmlns:a16="http://schemas.microsoft.com/office/drawing/2014/main" id="{51DA6DCB-A10E-4A69-8A9F-4A459C5383D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375225" y="4307456"/>
            <a:ext cx="288036" cy="267462"/>
          </a:xfrm>
          <a:prstGeom prst="rect">
            <a:avLst/>
          </a:prstGeom>
        </p:spPr>
      </p:pic>
      <p:grpSp>
        <p:nvGrpSpPr>
          <p:cNvPr id="55" name="van with cones">
            <a:extLst>
              <a:ext uri="{FF2B5EF4-FFF2-40B4-BE49-F238E27FC236}">
                <a16:creationId xmlns:a16="http://schemas.microsoft.com/office/drawing/2014/main" id="{9E02C58A-0AE8-4DF1-BFA3-59370B00480C}"/>
              </a:ext>
            </a:extLst>
          </p:cNvPr>
          <p:cNvGrpSpPr/>
          <p:nvPr/>
        </p:nvGrpSpPr>
        <p:grpSpPr>
          <a:xfrm>
            <a:off x="8186404" y="2680614"/>
            <a:ext cx="1738503" cy="3158359"/>
            <a:chOff x="10145876" y="2679096"/>
            <a:chExt cx="1738503" cy="3158359"/>
          </a:xfrm>
        </p:grpSpPr>
        <p:pic>
          <p:nvPicPr>
            <p:cNvPr id="56" name="Picture 55">
              <a:extLst>
                <a:ext uri="{FF2B5EF4-FFF2-40B4-BE49-F238E27FC236}">
                  <a16:creationId xmlns:a16="http://schemas.microsoft.com/office/drawing/2014/main" id="{696AA5BA-8923-4A9A-B878-A9BFBD20A76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57" name="Picture 56">
              <a:extLst>
                <a:ext uri="{FF2B5EF4-FFF2-40B4-BE49-F238E27FC236}">
                  <a16:creationId xmlns:a16="http://schemas.microsoft.com/office/drawing/2014/main" id="{480B535F-8C0C-47E7-A09E-340C663E0F1F}"/>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a:xfrm>
              <a:off x="10145876" y="5312818"/>
              <a:ext cx="1738503" cy="524637"/>
            </a:xfrm>
            <a:prstGeom prst="rect">
              <a:avLst/>
            </a:prstGeom>
          </p:spPr>
        </p:pic>
      </p:grpSp>
      <p:grpSp>
        <p:nvGrpSpPr>
          <p:cNvPr id="52" name="Screen">
            <a:extLst>
              <a:ext uri="{FF2B5EF4-FFF2-40B4-BE49-F238E27FC236}">
                <a16:creationId xmlns:a16="http://schemas.microsoft.com/office/drawing/2014/main" id="{0DFC737B-5EC5-4E43-BBF1-E4459282D64D}"/>
              </a:ext>
            </a:extLst>
          </p:cNvPr>
          <p:cNvGrpSpPr/>
          <p:nvPr/>
        </p:nvGrpSpPr>
        <p:grpSpPr>
          <a:xfrm>
            <a:off x="9289490" y="3622169"/>
            <a:ext cx="1666494" cy="1920188"/>
            <a:chOff x="7286400" y="3596400"/>
            <a:chExt cx="1666494" cy="1920188"/>
          </a:xfrm>
        </p:grpSpPr>
        <p:pic>
          <p:nvPicPr>
            <p:cNvPr id="108" name="Callout" descr="A close up of a logo&#10;&#10;Description automatically generated">
              <a:extLst>
                <a:ext uri="{FF2B5EF4-FFF2-40B4-BE49-F238E27FC236}">
                  <a16:creationId xmlns:a16="http://schemas.microsoft.com/office/drawing/2014/main" id="{E8DF3553-2064-44E6-A7BB-E7EA877D891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838265" y="4909655"/>
              <a:ext cx="555498" cy="606933"/>
            </a:xfrm>
            <a:prstGeom prst="rect">
              <a:avLst/>
            </a:prstGeom>
          </p:spPr>
        </p:pic>
        <p:grpSp>
          <p:nvGrpSpPr>
            <p:cNvPr id="109" name="Group 108">
              <a:extLst>
                <a:ext uri="{FF2B5EF4-FFF2-40B4-BE49-F238E27FC236}">
                  <a16:creationId xmlns:a16="http://schemas.microsoft.com/office/drawing/2014/main" id="{739A5D26-BACE-4732-817A-BCD70934F9F9}"/>
                </a:ext>
              </a:extLst>
            </p:cNvPr>
            <p:cNvGrpSpPr/>
            <p:nvPr/>
          </p:nvGrpSpPr>
          <p:grpSpPr>
            <a:xfrm>
              <a:off x="7286400" y="3596400"/>
              <a:ext cx="1666494" cy="1820799"/>
              <a:chOff x="7286400" y="3596400"/>
              <a:chExt cx="1666494" cy="1820799"/>
            </a:xfrm>
          </p:grpSpPr>
          <p:pic>
            <p:nvPicPr>
              <p:cNvPr id="110" name="Screen accepted 8">
                <a:extLst>
                  <a:ext uri="{FF2B5EF4-FFF2-40B4-BE49-F238E27FC236}">
                    <a16:creationId xmlns:a16="http://schemas.microsoft.com/office/drawing/2014/main" id="{0BAEE365-A9F8-4070-BE94-70858A23E5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6400" y="3596400"/>
                <a:ext cx="1666494" cy="1820799"/>
              </a:xfrm>
              <a:prstGeom prst="rect">
                <a:avLst/>
              </a:prstGeom>
            </p:spPr>
          </p:pic>
          <p:pic>
            <p:nvPicPr>
              <p:cNvPr id="111" name="On green">
                <a:extLst>
                  <a:ext uri="{FF2B5EF4-FFF2-40B4-BE49-F238E27FC236}">
                    <a16:creationId xmlns:a16="http://schemas.microsoft.com/office/drawing/2014/main" id="{94CE79F8-DFE9-475C-91ED-3513C84037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1905" y="4200554"/>
                <a:ext cx="277749" cy="277749"/>
              </a:xfrm>
              <a:prstGeom prst="rect">
                <a:avLst/>
              </a:prstGeom>
            </p:spPr>
          </p:pic>
          <p:pic>
            <p:nvPicPr>
              <p:cNvPr id="112" name="On grey" hidden="1">
                <a:extLst>
                  <a:ext uri="{FF2B5EF4-FFF2-40B4-BE49-F238E27FC236}">
                    <a16:creationId xmlns:a16="http://schemas.microsoft.com/office/drawing/2014/main" id="{4F6041AF-CDB5-4557-96B6-0C43E5879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1905" y="4205697"/>
                <a:ext cx="277749" cy="267462"/>
              </a:xfrm>
              <a:prstGeom prst="rect">
                <a:avLst/>
              </a:prstGeom>
            </p:spPr>
          </p:pic>
        </p:grpSp>
      </p:grpSp>
      <p:pic>
        <p:nvPicPr>
          <p:cNvPr id="25" name="Panic screen 1" descr="A close up of a sign&#10;&#10;Description automatically generated">
            <a:extLst>
              <a:ext uri="{FF2B5EF4-FFF2-40B4-BE49-F238E27FC236}">
                <a16:creationId xmlns:a16="http://schemas.microsoft.com/office/drawing/2014/main" id="{4D3A1259-C3D4-4FE0-A5DE-3F82DAC0AEB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544078" y="3592414"/>
            <a:ext cx="1656207" cy="1820799"/>
          </a:xfrm>
          <a:prstGeom prst="rect">
            <a:avLst/>
          </a:prstGeom>
        </p:spPr>
      </p:pic>
      <p:pic>
        <p:nvPicPr>
          <p:cNvPr id="28" name="Panic screen 2" descr="A close up of a sign&#10;&#10;Description automatically generated">
            <a:extLst>
              <a:ext uri="{FF2B5EF4-FFF2-40B4-BE49-F238E27FC236}">
                <a16:creationId xmlns:a16="http://schemas.microsoft.com/office/drawing/2014/main" id="{170E4890-6AF7-4304-B2EF-B7905ABA737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264156" y="3573508"/>
            <a:ext cx="1797428" cy="1909069"/>
          </a:xfrm>
          <a:prstGeom prst="rect">
            <a:avLst/>
          </a:prstGeom>
        </p:spPr>
      </p:pic>
      <p:pic>
        <p:nvPicPr>
          <p:cNvPr id="21" name="Glow">
            <a:extLst>
              <a:ext uri="{FF2B5EF4-FFF2-40B4-BE49-F238E27FC236}">
                <a16:creationId xmlns:a16="http://schemas.microsoft.com/office/drawing/2014/main" id="{19AEC64A-7F4D-481A-BF5C-1BE01FEDD75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394516" y="3938536"/>
            <a:ext cx="1347597" cy="1234440"/>
          </a:xfrm>
          <a:prstGeom prst="rect">
            <a:avLst/>
          </a:prstGeom>
        </p:spPr>
      </p:pic>
      <p:pic>
        <p:nvPicPr>
          <p:cNvPr id="14" name="Emphasis" descr="A picture containing device&#10;&#10;Description automatically generated">
            <a:extLst>
              <a:ext uri="{FF2B5EF4-FFF2-40B4-BE49-F238E27FC236}">
                <a16:creationId xmlns:a16="http://schemas.microsoft.com/office/drawing/2014/main" id="{50A672D6-628D-403E-8310-FDFD8CB40CD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780402" y="4399131"/>
            <a:ext cx="606933" cy="596646"/>
          </a:xfrm>
          <a:prstGeom prst="rect">
            <a:avLst/>
          </a:prstGeom>
        </p:spPr>
      </p:pic>
      <p:pic>
        <p:nvPicPr>
          <p:cNvPr id="7" name="Alarm icon">
            <a:extLst>
              <a:ext uri="{FF2B5EF4-FFF2-40B4-BE49-F238E27FC236}">
                <a16:creationId xmlns:a16="http://schemas.microsoft.com/office/drawing/2014/main" id="{7782A0AF-70C4-4493-A048-4738D230551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688562" y="3429635"/>
            <a:ext cx="874395" cy="699516"/>
          </a:xfrm>
          <a:prstGeom prst="rect">
            <a:avLst/>
          </a:prstGeom>
        </p:spPr>
      </p:pic>
      <p:pic>
        <p:nvPicPr>
          <p:cNvPr id="88" name="Alarm icon">
            <a:extLst>
              <a:ext uri="{FF2B5EF4-FFF2-40B4-BE49-F238E27FC236}">
                <a16:creationId xmlns:a16="http://schemas.microsoft.com/office/drawing/2014/main" id="{EE116D07-32AA-41B1-9387-F9728A8B907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692256" y="783887"/>
            <a:ext cx="874395" cy="699516"/>
          </a:xfrm>
          <a:prstGeom prst="rect">
            <a:avLst/>
          </a:prstGeom>
        </p:spPr>
      </p:pic>
      <p:grpSp>
        <p:nvGrpSpPr>
          <p:cNvPr id="89" name="GreenArrow">
            <a:extLst>
              <a:ext uri="{FF2B5EF4-FFF2-40B4-BE49-F238E27FC236}">
                <a16:creationId xmlns:a16="http://schemas.microsoft.com/office/drawing/2014/main" id="{7D9BCFF7-6030-4A3F-8F33-F47EFE6734FE}"/>
              </a:ext>
            </a:extLst>
          </p:cNvPr>
          <p:cNvGrpSpPr/>
          <p:nvPr/>
        </p:nvGrpSpPr>
        <p:grpSpPr>
          <a:xfrm rot="16200000" flipH="1">
            <a:off x="2793918" y="1131367"/>
            <a:ext cx="3712718" cy="3977292"/>
            <a:chOff x="3741659" y="1143000"/>
            <a:chExt cx="2090377" cy="1392286"/>
          </a:xfrm>
        </p:grpSpPr>
        <p:cxnSp>
          <p:nvCxnSpPr>
            <p:cNvPr id="90" name="Straight Arrow Connector 89">
              <a:extLst>
                <a:ext uri="{FF2B5EF4-FFF2-40B4-BE49-F238E27FC236}">
                  <a16:creationId xmlns:a16="http://schemas.microsoft.com/office/drawing/2014/main" id="{CA5C9120-945B-4EF8-93FD-8F6571CE5A01}"/>
                </a:ext>
              </a:extLst>
            </p:cNvPr>
            <p:cNvCxnSpPr>
              <a:cxnSpLocks/>
            </p:cNvCxnSpPr>
            <p:nvPr/>
          </p:nvCxnSpPr>
          <p:spPr>
            <a:xfrm rot="16200000" flipH="1">
              <a:off x="4780624" y="111021"/>
              <a:ext cx="12447" cy="2090377"/>
            </a:xfrm>
            <a:prstGeom prst="straightConnector1">
              <a:avLst/>
            </a:prstGeom>
            <a:ln w="44450">
              <a:solidFill>
                <a:srgbClr val="FF0000"/>
              </a:solidFill>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C6A2657-9E8D-489B-98EA-E6576C25A220}"/>
                </a:ext>
              </a:extLst>
            </p:cNvPr>
            <p:cNvCxnSpPr>
              <a:cxnSpLocks/>
            </p:cNvCxnSpPr>
            <p:nvPr/>
          </p:nvCxnSpPr>
          <p:spPr>
            <a:xfrm rot="16200000" flipH="1" flipV="1">
              <a:off x="3052129" y="1839143"/>
              <a:ext cx="1392286" cy="0"/>
            </a:xfrm>
            <a:prstGeom prst="line">
              <a:avLst/>
            </a:prstGeom>
            <a:ln w="41275">
              <a:solidFill>
                <a:srgbClr val="FF000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92" name="GreenArrow">
            <a:extLst>
              <a:ext uri="{FF2B5EF4-FFF2-40B4-BE49-F238E27FC236}">
                <a16:creationId xmlns:a16="http://schemas.microsoft.com/office/drawing/2014/main" id="{956122DA-81F2-4CE9-9937-2BD9BD19EF7D}"/>
              </a:ext>
            </a:extLst>
          </p:cNvPr>
          <p:cNvGrpSpPr/>
          <p:nvPr/>
        </p:nvGrpSpPr>
        <p:grpSpPr>
          <a:xfrm rot="16200000" flipH="1" flipV="1">
            <a:off x="6501885" y="2267470"/>
            <a:ext cx="3831992" cy="1824359"/>
            <a:chOff x="3738807" y="1143000"/>
            <a:chExt cx="2166189" cy="1431631"/>
          </a:xfrm>
        </p:grpSpPr>
        <p:cxnSp>
          <p:nvCxnSpPr>
            <p:cNvPr id="94" name="Straight Arrow Connector 93">
              <a:extLst>
                <a:ext uri="{FF2B5EF4-FFF2-40B4-BE49-F238E27FC236}">
                  <a16:creationId xmlns:a16="http://schemas.microsoft.com/office/drawing/2014/main" id="{5ABF6429-A571-4B39-8E7D-0A0BA84F73F6}"/>
                </a:ext>
              </a:extLst>
            </p:cNvPr>
            <p:cNvCxnSpPr>
              <a:cxnSpLocks/>
            </p:cNvCxnSpPr>
            <p:nvPr/>
          </p:nvCxnSpPr>
          <p:spPr>
            <a:xfrm>
              <a:off x="3738807" y="1149246"/>
              <a:ext cx="2166189" cy="0"/>
            </a:xfrm>
            <a:prstGeom prst="straightConnector1">
              <a:avLst/>
            </a:prstGeom>
            <a:ln w="44450">
              <a:solidFill>
                <a:srgbClr val="FF000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74DB098-5AD8-417A-A2F8-5C5E08DB18E7}"/>
                </a:ext>
              </a:extLst>
            </p:cNvPr>
            <p:cNvCxnSpPr>
              <a:cxnSpLocks/>
            </p:cNvCxnSpPr>
            <p:nvPr/>
          </p:nvCxnSpPr>
          <p:spPr>
            <a:xfrm>
              <a:off x="3748272" y="1143000"/>
              <a:ext cx="0" cy="1431631"/>
            </a:xfrm>
            <a:prstGeom prst="line">
              <a:avLst/>
            </a:prstGeom>
            <a:ln w="41275">
              <a:solidFill>
                <a:srgbClr val="FF0000"/>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47" name="Panic button">
            <a:extLst>
              <a:ext uri="{FF2B5EF4-FFF2-40B4-BE49-F238E27FC236}">
                <a16:creationId xmlns:a16="http://schemas.microsoft.com/office/drawing/2014/main" id="{42F389B4-42E8-479E-8F4C-CC9FC3DC31D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816424" y="4455842"/>
            <a:ext cx="555498" cy="419458"/>
          </a:xfrm>
          <a:prstGeom prst="rect">
            <a:avLst/>
          </a:prstGeom>
        </p:spPr>
      </p:pic>
      <p:grpSp>
        <p:nvGrpSpPr>
          <p:cNvPr id="48" name="Road closure">
            <a:extLst>
              <a:ext uri="{FF2B5EF4-FFF2-40B4-BE49-F238E27FC236}">
                <a16:creationId xmlns:a16="http://schemas.microsoft.com/office/drawing/2014/main" id="{B1A6119F-FFAF-42DA-898E-FE0B5C6A711E}"/>
              </a:ext>
            </a:extLst>
          </p:cNvPr>
          <p:cNvGrpSpPr/>
          <p:nvPr/>
        </p:nvGrpSpPr>
        <p:grpSpPr>
          <a:xfrm>
            <a:off x="-503307" y="5095645"/>
            <a:ext cx="2654046" cy="1501902"/>
            <a:chOff x="-503307" y="5095645"/>
            <a:chExt cx="2654046" cy="1501902"/>
          </a:xfrm>
        </p:grpSpPr>
        <p:pic>
          <p:nvPicPr>
            <p:cNvPr id="99" name="Road closure zone" descr="A close up of a logo&#10;&#10;Description automatically generated">
              <a:extLst>
                <a:ext uri="{FF2B5EF4-FFF2-40B4-BE49-F238E27FC236}">
                  <a16:creationId xmlns:a16="http://schemas.microsoft.com/office/drawing/2014/main" id="{5D342D50-49B8-405E-8745-773364FC9010}"/>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03307" y="5095645"/>
              <a:ext cx="2654046" cy="1501902"/>
            </a:xfrm>
            <a:prstGeom prst="rect">
              <a:avLst/>
            </a:prstGeom>
          </p:spPr>
        </p:pic>
        <p:pic>
          <p:nvPicPr>
            <p:cNvPr id="35" name="Road closure text" descr="A close up of a sign&#10;&#10;Description automatically generated">
              <a:extLst>
                <a:ext uri="{FF2B5EF4-FFF2-40B4-BE49-F238E27FC236}">
                  <a16:creationId xmlns:a16="http://schemas.microsoft.com/office/drawing/2014/main" id="{5133DEC2-D4A2-4319-ABA1-9671F3DEA1C7}"/>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84322" y="6254471"/>
              <a:ext cx="1471041" cy="288036"/>
            </a:xfrm>
            <a:prstGeom prst="rect">
              <a:avLst/>
            </a:prstGeom>
          </p:spPr>
        </p:pic>
      </p:grpSp>
      <p:pic>
        <p:nvPicPr>
          <p:cNvPr id="31" name="Alarm">
            <a:extLst>
              <a:ext uri="{FF2B5EF4-FFF2-40B4-BE49-F238E27FC236}">
                <a16:creationId xmlns:a16="http://schemas.microsoft.com/office/drawing/2014/main" id="{D980E78F-8C70-4AB2-935C-4C438E75D5E3}"/>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681599" y="4137848"/>
            <a:ext cx="432054" cy="483489"/>
          </a:xfrm>
          <a:prstGeom prst="rect">
            <a:avLst/>
          </a:prstGeom>
        </p:spPr>
      </p:pic>
      <p:grpSp>
        <p:nvGrpSpPr>
          <p:cNvPr id="3" name="Group 2">
            <a:extLst>
              <a:ext uri="{FF2B5EF4-FFF2-40B4-BE49-F238E27FC236}">
                <a16:creationId xmlns:a16="http://schemas.microsoft.com/office/drawing/2014/main" id="{3DB552BF-0AF9-4F7B-9A85-6B969AE79411}"/>
              </a:ext>
            </a:extLst>
          </p:cNvPr>
          <p:cNvGrpSpPr/>
          <p:nvPr/>
        </p:nvGrpSpPr>
        <p:grpSpPr>
          <a:xfrm>
            <a:off x="2518392" y="5715480"/>
            <a:ext cx="1144869" cy="638939"/>
            <a:chOff x="2518392" y="5715480"/>
            <a:chExt cx="1144869" cy="638939"/>
          </a:xfrm>
        </p:grpSpPr>
        <p:pic>
          <p:nvPicPr>
            <p:cNvPr id="9" name="Break closure text" descr="A stop sign&#10;&#10;Description automatically generated">
              <a:extLst>
                <a:ext uri="{FF2B5EF4-FFF2-40B4-BE49-F238E27FC236}">
                  <a16:creationId xmlns:a16="http://schemas.microsoft.com/office/drawing/2014/main" id="{699B32DA-1343-4E11-97C0-235114380B96}"/>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799153" y="6128105"/>
              <a:ext cx="864108" cy="226314"/>
            </a:xfrm>
            <a:prstGeom prst="rect">
              <a:avLst/>
            </a:prstGeom>
          </p:spPr>
        </p:pic>
        <p:pic>
          <p:nvPicPr>
            <p:cNvPr id="72" name="Car breaking closure">
              <a:extLst>
                <a:ext uri="{FF2B5EF4-FFF2-40B4-BE49-F238E27FC236}">
                  <a16:creationId xmlns:a16="http://schemas.microsoft.com/office/drawing/2014/main" id="{778A9C18-0D9B-4B8F-BEDC-2E1CB3D41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392" y="5715480"/>
              <a:ext cx="1000125" cy="357188"/>
            </a:xfrm>
            <a:prstGeom prst="rect">
              <a:avLst/>
            </a:prstGeom>
          </p:spPr>
        </p:pic>
      </p:grpSp>
      <p:pic>
        <p:nvPicPr>
          <p:cNvPr id="74" name="Workman">
            <a:extLst>
              <a:ext uri="{FF2B5EF4-FFF2-40B4-BE49-F238E27FC236}">
                <a16:creationId xmlns:a16="http://schemas.microsoft.com/office/drawing/2014/main" id="{27C82645-3421-4D6B-8828-0C53AF0CB996}"/>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778604" y="5120682"/>
            <a:ext cx="339471" cy="452628"/>
          </a:xfrm>
          <a:prstGeom prst="rect">
            <a:avLst/>
          </a:prstGeom>
        </p:spPr>
      </p:pic>
    </p:spTree>
    <p:extLst>
      <p:ext uri="{BB962C8B-B14F-4D97-AF65-F5344CB8AC3E}">
        <p14:creationId xmlns:p14="http://schemas.microsoft.com/office/powerpoint/2010/main" val="264693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3.95833E-6 3.33333E-6 L 0.13307 0.02662 " pathEditMode="relative" rAng="0" ptsTypes="AA">
                                      <p:cBhvr>
                                        <p:cTn id="6" dur="1000" fill="hold"/>
                                        <p:tgtEl>
                                          <p:spTgt spid="74"/>
                                        </p:tgtEl>
                                        <p:attrNameLst>
                                          <p:attrName>ppt_x</p:attrName>
                                          <p:attrName>ppt_y</p:attrName>
                                        </p:attrNameLst>
                                      </p:cBhvr>
                                      <p:rCtr x="6654" y="1319"/>
                                    </p:animMotion>
                                  </p:childTnLst>
                                </p:cTn>
                              </p:par>
                              <p:par>
                                <p:cTn id="7" presetID="53" presetClass="exit" presetSubtype="32" fill="hold" nodeType="withEffect">
                                  <p:stCondLst>
                                    <p:cond delay="0"/>
                                  </p:stCondLst>
                                  <p:childTnLst>
                                    <p:anim calcmode="lin" valueType="num">
                                      <p:cBhvr>
                                        <p:cTn id="8" dur="1000"/>
                                        <p:tgtEl>
                                          <p:spTgt spid="74"/>
                                        </p:tgtEl>
                                        <p:attrNameLst>
                                          <p:attrName>ppt_w</p:attrName>
                                        </p:attrNameLst>
                                      </p:cBhvr>
                                      <p:tavLst>
                                        <p:tav tm="0">
                                          <p:val>
                                            <p:strVal val="ppt_w"/>
                                          </p:val>
                                        </p:tav>
                                        <p:tav tm="100000">
                                          <p:val>
                                            <p:fltVal val="0"/>
                                          </p:val>
                                        </p:tav>
                                      </p:tavLst>
                                    </p:anim>
                                    <p:anim calcmode="lin" valueType="num">
                                      <p:cBhvr>
                                        <p:cTn id="9" dur="1000"/>
                                        <p:tgtEl>
                                          <p:spTgt spid="74"/>
                                        </p:tgtEl>
                                        <p:attrNameLst>
                                          <p:attrName>ppt_h</p:attrName>
                                        </p:attrNameLst>
                                      </p:cBhvr>
                                      <p:tavLst>
                                        <p:tav tm="0">
                                          <p:val>
                                            <p:strVal val="ppt_h"/>
                                          </p:val>
                                        </p:tav>
                                        <p:tav tm="100000">
                                          <p:val>
                                            <p:fltVal val="0"/>
                                          </p:val>
                                        </p:tav>
                                      </p:tavLst>
                                    </p:anim>
                                    <p:animEffect transition="out" filter="fade">
                                      <p:cBhvr>
                                        <p:cTn id="10" dur="1000"/>
                                        <p:tgtEl>
                                          <p:spTgt spid="74"/>
                                        </p:tgtEl>
                                      </p:cBhvr>
                                    </p:animEffect>
                                    <p:set>
                                      <p:cBhvr>
                                        <p:cTn id="11" dur="1" fill="hold">
                                          <p:stCondLst>
                                            <p:cond delay="999"/>
                                          </p:stCondLst>
                                        </p:cTn>
                                        <p:tgtEl>
                                          <p:spTgt spid="74"/>
                                        </p:tgtEl>
                                        <p:attrNameLst>
                                          <p:attrName>style.visibility</p:attrName>
                                        </p:attrNameLst>
                                      </p:cBhvr>
                                      <p:to>
                                        <p:strVal val="hidden"/>
                                      </p:to>
                                    </p:set>
                                  </p:childTnLst>
                                </p:cTn>
                              </p:par>
                              <p:par>
                                <p:cTn id="12" presetID="63" presetClass="path" presetSubtype="0" fill="hold" nodeType="withEffect">
                                  <p:stCondLst>
                                    <p:cond delay="0"/>
                                  </p:stCondLst>
                                  <p:childTnLst>
                                    <p:animMotion origin="layout" path="M -2.70833E-6 -7.40741E-7 L 0.80013 -7.40741E-7 " pathEditMode="relative" rAng="0" ptsTypes="AA">
                                      <p:cBhvr>
                                        <p:cTn id="13" dur="2000" fill="hold"/>
                                        <p:tgtEl>
                                          <p:spTgt spid="3"/>
                                        </p:tgtEl>
                                        <p:attrNameLst>
                                          <p:attrName>ppt_x</p:attrName>
                                          <p:attrName>ppt_y</p:attrName>
                                        </p:attrNameLst>
                                      </p:cBhvr>
                                      <p:rCtr x="4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45A1A4-4A6A-44B8-AA9E-75392A963C61}"/>
              </a:ext>
            </a:extLst>
          </p:cNvPr>
          <p:cNvSpPr txBox="1">
            <a:spLocks/>
          </p:cNvSpPr>
          <p:nvPr/>
        </p:nvSpPr>
        <p:spPr>
          <a:xfrm>
            <a:off x="338909" y="251549"/>
            <a:ext cx="11769008" cy="1027208"/>
          </a:xfrm>
          <a:prstGeom prst="rect">
            <a:avLst/>
          </a:prstGeom>
          <a:solidFill>
            <a:schemeClr val="bg1"/>
          </a:solidFill>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US"/>
              <a:t>A1 Morpeth to Ellingham</a:t>
            </a:r>
            <a:endParaRPr lang="en-US" dirty="0"/>
          </a:p>
        </p:txBody>
      </p:sp>
      <p:sp>
        <p:nvSpPr>
          <p:cNvPr id="5" name="Content Placeholder 4">
            <a:extLst>
              <a:ext uri="{FF2B5EF4-FFF2-40B4-BE49-F238E27FC236}">
                <a16:creationId xmlns:a16="http://schemas.microsoft.com/office/drawing/2014/main" id="{59693A82-0E0A-45ED-A001-6569FB0641BC}"/>
              </a:ext>
            </a:extLst>
          </p:cNvPr>
          <p:cNvSpPr txBox="1">
            <a:spLocks/>
          </p:cNvSpPr>
          <p:nvPr/>
        </p:nvSpPr>
        <p:spPr>
          <a:xfrm>
            <a:off x="401555" y="1278757"/>
            <a:ext cx="11388890" cy="4671193"/>
          </a:xfrm>
          <a:prstGeom prst="rect">
            <a:avLst/>
          </a:prstGeom>
        </p:spPr>
        <p:txBody>
          <a:bodyPr vert="horz" lIns="91440" tIns="45720" rIns="91440" bIns="45720" rtlCol="0">
            <a:normAutofit/>
          </a:bodyPr>
          <a:lst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t>Scheme currently preparing for construction – due to commence site works c. October 2022</a:t>
            </a:r>
          </a:p>
          <a:p>
            <a:pPr marL="285750" indent="-285750">
              <a:buFont typeface="Arial" panose="020B0604020202020204" pitchFamily="34" charset="0"/>
              <a:buChar char="•"/>
            </a:pPr>
            <a:r>
              <a:rPr lang="en-GB" sz="1800" dirty="0"/>
              <a:t>Key learnings to be taken from Costain wider business and specifically Testo’s &amp; Downhill Lane, Scotswood and Birtley schemes</a:t>
            </a:r>
          </a:p>
          <a:p>
            <a:pPr marL="285750" indent="-285750">
              <a:buFont typeface="Arial" panose="020B0604020202020204" pitchFamily="34" charset="0"/>
              <a:buChar char="•"/>
            </a:pPr>
            <a:r>
              <a:rPr lang="en-GB" sz="1800" dirty="0"/>
              <a:t>Focus areas for us in planning our TTM: </a:t>
            </a:r>
          </a:p>
          <a:p>
            <a:pPr marL="554038" lvl="2" indent="-285750">
              <a:lnSpc>
                <a:spcPct val="150000"/>
              </a:lnSpc>
            </a:pPr>
            <a:r>
              <a:rPr lang="en-GB" sz="1700" dirty="0"/>
              <a:t>Use of stop vehicle detection on our temporary CCTV – to improve safety and customer experience</a:t>
            </a:r>
          </a:p>
          <a:p>
            <a:pPr marL="554038" lvl="2" indent="-285750">
              <a:lnSpc>
                <a:spcPct val="150000"/>
              </a:lnSpc>
            </a:pPr>
            <a:r>
              <a:rPr lang="en-GB" sz="1700" dirty="0"/>
              <a:t>Priority green traffic signals – utilising data based learning to alter light timings to suit traffic flows</a:t>
            </a:r>
          </a:p>
          <a:p>
            <a:pPr marL="554038" lvl="2" indent="-285750">
              <a:lnSpc>
                <a:spcPct val="150000"/>
              </a:lnSpc>
            </a:pPr>
            <a:r>
              <a:rPr lang="en-GB" sz="1700" dirty="0"/>
              <a:t>Smart temporary sign frames which will alert TM crews if blown over, removed or dropped. </a:t>
            </a:r>
          </a:p>
          <a:p>
            <a:pPr marL="554038" lvl="2" indent="-285750">
              <a:lnSpc>
                <a:spcPct val="150000"/>
              </a:lnSpc>
            </a:pPr>
            <a:r>
              <a:rPr lang="en-GB" sz="1700" dirty="0"/>
              <a:t>Full length temporary VRS with built in refuge areas for improved customer and workforce safety</a:t>
            </a:r>
          </a:p>
          <a:p>
            <a:pPr marL="554038" lvl="2" indent="-285750">
              <a:lnSpc>
                <a:spcPct val="150000"/>
              </a:lnSpc>
            </a:pPr>
            <a:r>
              <a:rPr lang="en-GB" sz="1700" dirty="0"/>
              <a:t>Enhanced rolling carriageway closures for the safer installation of TTM</a:t>
            </a:r>
          </a:p>
          <a:p>
            <a:pPr marL="554038" lvl="2" indent="-285750">
              <a:lnSpc>
                <a:spcPct val="150000"/>
              </a:lnSpc>
            </a:pPr>
            <a:r>
              <a:rPr lang="en-GB" sz="1700" dirty="0"/>
              <a:t>Variable customer information signs – relaying pertinent and relevant information throughout the scheme for instance seasonal messages, updated construction messaging etc. </a:t>
            </a:r>
          </a:p>
          <a:p>
            <a:endParaRPr lang="en-GB" sz="1800" dirty="0"/>
          </a:p>
          <a:p>
            <a:pPr marL="0" indent="0">
              <a:buFont typeface="Wingdings" panose="05000000000000000000" pitchFamily="2" charset="2"/>
              <a:buNone/>
            </a:pPr>
            <a:endParaRPr lang="en-GB" sz="1800" dirty="0"/>
          </a:p>
        </p:txBody>
      </p:sp>
      <p:pic>
        <p:nvPicPr>
          <p:cNvPr id="6" name="Picture 5" descr="A picture containing drawing&#10;&#10;Description automatically generated">
            <a:extLst>
              <a:ext uri="{FF2B5EF4-FFF2-40B4-BE49-F238E27FC236}">
                <a16:creationId xmlns:a16="http://schemas.microsoft.com/office/drawing/2014/main" id="{CCCCA952-8AFC-4E06-8641-5991ABE77E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2761" y="6044512"/>
            <a:ext cx="2407252" cy="561939"/>
          </a:xfrm>
          <a:prstGeom prst="rect">
            <a:avLst/>
          </a:prstGeom>
        </p:spPr>
      </p:pic>
      <p:pic>
        <p:nvPicPr>
          <p:cNvPr id="7" name="Picture 6">
            <a:extLst>
              <a:ext uri="{FF2B5EF4-FFF2-40B4-BE49-F238E27FC236}">
                <a16:creationId xmlns:a16="http://schemas.microsoft.com/office/drawing/2014/main" id="{D594F912-FC5E-4C72-864D-F4068956EF0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23381"/>
          <a:stretch/>
        </p:blipFill>
        <p:spPr>
          <a:xfrm>
            <a:off x="3653595" y="6129126"/>
            <a:ext cx="2095498" cy="561938"/>
          </a:xfrm>
          <a:prstGeom prst="rect">
            <a:avLst/>
          </a:prstGeom>
        </p:spPr>
      </p:pic>
      <p:pic>
        <p:nvPicPr>
          <p:cNvPr id="8" name="Picture 7">
            <a:extLst>
              <a:ext uri="{FF2B5EF4-FFF2-40B4-BE49-F238E27FC236}">
                <a16:creationId xmlns:a16="http://schemas.microsoft.com/office/drawing/2014/main" id="{297A931B-9976-4300-81A0-35C7637EC90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903220" y="6282222"/>
            <a:ext cx="1614035" cy="249442"/>
          </a:xfrm>
          <a:prstGeom prst="rect">
            <a:avLst/>
          </a:prstGeom>
        </p:spPr>
      </p:pic>
      <p:sp>
        <p:nvSpPr>
          <p:cNvPr id="9" name="Content Placeholder 3">
            <a:extLst>
              <a:ext uri="{FF2B5EF4-FFF2-40B4-BE49-F238E27FC236}">
                <a16:creationId xmlns:a16="http://schemas.microsoft.com/office/drawing/2014/main" id="{D2E9FBBA-6C99-44E7-BA19-4EAF62EECA0F}"/>
              </a:ext>
            </a:extLst>
          </p:cNvPr>
          <p:cNvSpPr txBox="1">
            <a:spLocks/>
          </p:cNvSpPr>
          <p:nvPr/>
        </p:nvSpPr>
        <p:spPr>
          <a:xfrm>
            <a:off x="5884045" y="1117007"/>
            <a:ext cx="4573010" cy="3948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8BCB"/>
              </a:buClr>
              <a:buSzPct val="83000"/>
              <a:buFont typeface="Wingdings" pitchFamily="2"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84200" indent="-315913" algn="l" defTabSz="914400" rtl="0" eaLnBrk="1" latinLnBrk="0" hangingPunct="1">
              <a:lnSpc>
                <a:spcPct val="90000"/>
              </a:lnSpc>
              <a:spcBef>
                <a:spcPts val="500"/>
              </a:spcBef>
              <a:buClr>
                <a:srgbClr val="008BCB"/>
              </a:buClr>
              <a:buFont typeface="System Font Regular"/>
              <a:buChar char="−"/>
              <a:tabLst/>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1000"/>
              </a:spcBef>
              <a:spcAft>
                <a:spcPts val="0"/>
              </a:spcAft>
              <a:buClr>
                <a:srgbClr val="008BCB"/>
              </a:buClr>
              <a:buSzPct val="83000"/>
              <a:buFont typeface="System Font Regular"/>
              <a:buNone/>
              <a:tabLst/>
              <a:defRPr/>
            </a:pPr>
            <a:endParaRPr kumimoji="0" lang="en-GB"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28600" marR="0" lvl="1" indent="-228600" algn="l" defTabSz="914400" rtl="0" eaLnBrk="1" fontAlgn="auto" latinLnBrk="0" hangingPunct="1">
              <a:lnSpc>
                <a:spcPct val="90000"/>
              </a:lnSpc>
              <a:spcBef>
                <a:spcPts val="1000"/>
              </a:spcBef>
              <a:spcAft>
                <a:spcPts val="0"/>
              </a:spcAft>
              <a:buClr>
                <a:srgbClr val="008BCB"/>
              </a:buClr>
              <a:buSzPct val="83000"/>
              <a:buFont typeface="Wingdings" pitchFamily="2" charset="2"/>
              <a:buChar char="§"/>
              <a:tabLst/>
              <a:defRPr/>
            </a:pPr>
            <a:endParaRPr kumimoji="0" lang="en-GB"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68287" marR="0" lvl="1" indent="0" algn="l" defTabSz="914400" rtl="0" eaLnBrk="1" fontAlgn="auto" latinLnBrk="0" hangingPunct="1">
              <a:lnSpc>
                <a:spcPct val="90000"/>
              </a:lnSpc>
              <a:spcBef>
                <a:spcPts val="500"/>
              </a:spcBef>
              <a:spcAft>
                <a:spcPts val="0"/>
              </a:spcAft>
              <a:buClr>
                <a:srgbClr val="008BCB"/>
              </a:buClr>
              <a:buSzTx/>
              <a:buFont typeface="System Font Regular"/>
              <a:buNone/>
              <a:tabLst/>
              <a:defRPr/>
            </a:pPr>
            <a:endParaRPr kumimoji="0" lang="en-GB"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28600" marR="0" lvl="1" indent="-228600" algn="l" defTabSz="914400" rtl="0" eaLnBrk="1" fontAlgn="auto" latinLnBrk="0" hangingPunct="1">
              <a:lnSpc>
                <a:spcPct val="90000"/>
              </a:lnSpc>
              <a:spcBef>
                <a:spcPts val="1000"/>
              </a:spcBef>
              <a:spcAft>
                <a:spcPts val="0"/>
              </a:spcAft>
              <a:buClr>
                <a:srgbClr val="008BCB"/>
              </a:buClr>
              <a:buSzPct val="83000"/>
              <a:buFont typeface="Wingdings" pitchFamily="2" charset="2"/>
              <a:buChar char="§"/>
              <a:tabLst/>
              <a:defRPr/>
            </a:pPr>
            <a:endParaRPr kumimoji="0" lang="en-GB"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008BCB"/>
              </a:buClr>
              <a:buSzPct val="83000"/>
              <a:buFont typeface="Wingdings" pitchFamily="2" charset="2"/>
              <a:buChar char="§"/>
              <a:tabLst/>
              <a:defRPr/>
            </a:pPr>
            <a:endParaRPr kumimoji="0" lang="en-GB"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C7CF7EE-D096-4933-87B1-350C211BE7B8}"/>
              </a:ext>
            </a:extLst>
          </p:cNvPr>
          <p:cNvSpPr txBox="1"/>
          <p:nvPr/>
        </p:nvSpPr>
        <p:spPr>
          <a:xfrm>
            <a:off x="8170550" y="166936"/>
            <a:ext cx="3470588" cy="646331"/>
          </a:xfrm>
          <a:prstGeom prst="rect">
            <a:avLst/>
          </a:prstGeom>
          <a:noFill/>
        </p:spPr>
        <p:txBody>
          <a:bodyPr wrap="square" rtlCol="0">
            <a:spAutoFit/>
          </a:bodyPr>
          <a:lstStyle/>
          <a:p>
            <a:pPr algn="r"/>
            <a:r>
              <a:rPr lang="en-GB" dirty="0">
                <a:solidFill>
                  <a:schemeClr val="accent1">
                    <a:lumMod val="50000"/>
                  </a:schemeClr>
                </a:solidFill>
              </a:rPr>
              <a:t>RIP North WH&amp;S Forum</a:t>
            </a:r>
          </a:p>
          <a:p>
            <a:pPr algn="r"/>
            <a:r>
              <a:rPr lang="en-GB" dirty="0">
                <a:solidFill>
                  <a:schemeClr val="accent1">
                    <a:lumMod val="50000"/>
                  </a:schemeClr>
                </a:solidFill>
              </a:rPr>
              <a:t>Jan 22: Traffic Management </a:t>
            </a:r>
          </a:p>
        </p:txBody>
      </p:sp>
    </p:spTree>
    <p:extLst>
      <p:ext uri="{BB962C8B-B14F-4D97-AF65-F5344CB8AC3E}">
        <p14:creationId xmlns:p14="http://schemas.microsoft.com/office/powerpoint/2010/main" val="4089868882"/>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Isosceles Triangle 68">
            <a:extLst>
              <a:ext uri="{FF2B5EF4-FFF2-40B4-BE49-F238E27FC236}">
                <a16:creationId xmlns:a16="http://schemas.microsoft.com/office/drawing/2014/main" id="{D46C01DA-3CFA-406E-AEC9-8CA44BE50184}"/>
              </a:ext>
            </a:extLst>
          </p:cNvPr>
          <p:cNvSpPr/>
          <p:nvPr/>
        </p:nvSpPr>
        <p:spPr>
          <a:xfrm>
            <a:off x="597149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Car breaking closure">
            <a:extLst>
              <a:ext uri="{FF2B5EF4-FFF2-40B4-BE49-F238E27FC236}">
                <a16:creationId xmlns:a16="http://schemas.microsoft.com/office/drawing/2014/main" id="{8D1F6EFE-BCB9-4F26-A8F9-06F203E0A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60" y="5719763"/>
            <a:ext cx="982221" cy="350793"/>
          </a:xfrm>
          <a:prstGeom prst="rect">
            <a:avLst/>
          </a:prstGeom>
        </p:spPr>
      </p:pic>
      <p:pic>
        <p:nvPicPr>
          <p:cNvPr id="73" name="geozone" descr="A picture containing screenshot&#10;&#10;Description automatically generated">
            <a:extLst>
              <a:ext uri="{FF2B5EF4-FFF2-40B4-BE49-F238E27FC236}">
                <a16:creationId xmlns:a16="http://schemas.microsoft.com/office/drawing/2014/main" id="{CD5FD5C8-9E6B-42A2-A03B-A5A5A050256F}"/>
              </a:ext>
            </a:extLst>
          </p:cNvPr>
          <p:cNvPicPr>
            <a:picLocks noChangeAspect="1"/>
          </p:cNvPicPr>
          <p:nvPr/>
        </p:nvPicPr>
        <p:blipFill rotWithShape="1">
          <a:blip r:embed="rId3">
            <a:extLst>
              <a:ext uri="{28A0092B-C50C-407E-A947-70E740481C1C}">
                <a14:useLocalDpi xmlns:a14="http://schemas.microsoft.com/office/drawing/2010/main" val="0"/>
              </a:ext>
            </a:extLst>
          </a:blip>
          <a:srcRect l="53428"/>
          <a:stretch>
            <a:fillRect/>
          </a:stretch>
        </p:blipFill>
        <p:spPr>
          <a:xfrm>
            <a:off x="5642269" y="2292300"/>
            <a:ext cx="4424700" cy="1748790"/>
          </a:xfrm>
          <a:prstGeom prst="rect">
            <a:avLst/>
          </a:prstGeom>
        </p:spPr>
      </p:pic>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102" name="End of geozone" descr="A close up of a logo&#10;&#10;Description automatically generated">
            <a:extLst>
              <a:ext uri="{FF2B5EF4-FFF2-40B4-BE49-F238E27FC236}">
                <a16:creationId xmlns:a16="http://schemas.microsoft.com/office/drawing/2014/main" id="{BBF14178-90E8-42D8-B2F5-804C92EE4EC9}"/>
              </a:ext>
            </a:extLst>
          </p:cNvPr>
          <p:cNvPicPr>
            <a:picLocks noChangeAspect="1"/>
          </p:cNvPicPr>
          <p:nvPr/>
        </p:nvPicPr>
        <p:blipFill rotWithShape="1">
          <a:blip r:embed="rId5">
            <a:extLst>
              <a:ext uri="{28A0092B-C50C-407E-A947-70E740481C1C}">
                <a14:useLocalDpi xmlns:a14="http://schemas.microsoft.com/office/drawing/2010/main" val="0"/>
              </a:ext>
            </a:extLst>
          </a:blip>
          <a:srcRect l="93614"/>
          <a:stretch>
            <a:fillRect/>
          </a:stretch>
        </p:blipFill>
        <p:spPr>
          <a:xfrm>
            <a:off x="9049464" y="3317574"/>
            <a:ext cx="664771" cy="2489454"/>
          </a:xfrm>
          <a:prstGeom prst="rect">
            <a:avLst/>
          </a:prstGeom>
        </p:spPr>
      </p:pic>
      <p:pic>
        <p:nvPicPr>
          <p:cNvPr id="66" name="End of geozone" descr="A close up of a logo&#10;&#10;Description automatically generated">
            <a:extLst>
              <a:ext uri="{FF2B5EF4-FFF2-40B4-BE49-F238E27FC236}">
                <a16:creationId xmlns:a16="http://schemas.microsoft.com/office/drawing/2014/main" id="{B6685C8B-D3EE-4841-88A5-D3676F3110DD}"/>
              </a:ext>
            </a:extLst>
          </p:cNvPr>
          <p:cNvPicPr>
            <a:picLocks noChangeAspect="1"/>
          </p:cNvPicPr>
          <p:nvPr/>
        </p:nvPicPr>
        <p:blipFill rotWithShape="1">
          <a:blip r:embed="rId5">
            <a:extLst>
              <a:ext uri="{28A0092B-C50C-407E-A947-70E740481C1C}">
                <a14:useLocalDpi xmlns:a14="http://schemas.microsoft.com/office/drawing/2010/main" val="0"/>
              </a:ext>
            </a:extLst>
          </a:blip>
          <a:srcRect l="-94396" t="9759" r="94396" b="-9759"/>
          <a:stretch>
            <a:fillRect/>
          </a:stretch>
        </p:blipFill>
        <p:spPr>
          <a:xfrm>
            <a:off x="-7693299" y="3560528"/>
            <a:ext cx="10410444" cy="2489454"/>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3">
            <a:extLst>
              <a:ext uri="{28A0092B-C50C-407E-A947-70E740481C1C}">
                <a14:useLocalDpi xmlns:a14="http://schemas.microsoft.com/office/drawing/2010/main" val="0"/>
              </a:ext>
            </a:extLst>
          </a:blip>
          <a:srcRect r="44751"/>
          <a:stretch>
            <a:fillRect/>
          </a:stretch>
        </p:blipFill>
        <p:spPr>
          <a:xfrm>
            <a:off x="1692549" y="2292705"/>
            <a:ext cx="6229045" cy="1748790"/>
          </a:xfrm>
          <a:prstGeom prst="rect">
            <a:avLst/>
          </a:prstGeom>
        </p:spPr>
      </p:pic>
      <p:pic>
        <p:nvPicPr>
          <p:cNvPr id="54" name="red zone">
            <a:extLst>
              <a:ext uri="{FF2B5EF4-FFF2-40B4-BE49-F238E27FC236}">
                <a16:creationId xmlns:a16="http://schemas.microsoft.com/office/drawing/2014/main" id="{2F1849B1-7D1D-46FC-8D0E-562499B02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4344" y="2289159"/>
            <a:ext cx="8557727" cy="1759077"/>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2 - Incursion Warning</a:t>
            </a:r>
            <a:endParaRPr kumimoji="0" lang="en-GB" sz="1800" b="0" i="0" u="none" strike="noStrike" kern="1200" cap="none" spc="0" normalizeH="0" baseline="0" noProof="0" dirty="0">
              <a:ln>
                <a:noFill/>
              </a:ln>
              <a:solidFill>
                <a:srgbClr val="EFEB3E"/>
              </a:solidFill>
              <a:effectLst/>
              <a:uLnTx/>
              <a:uFillTx/>
              <a:latin typeface="Calibri" panose="020F0502020204030204"/>
              <a:ea typeface="+mn-ea"/>
              <a:cs typeface="+mn-cs"/>
            </a:endParaRPr>
          </a:p>
        </p:txBody>
      </p:sp>
      <p:grpSp>
        <p:nvGrpSpPr>
          <p:cNvPr id="24" name="Van">
            <a:extLst>
              <a:ext uri="{FF2B5EF4-FFF2-40B4-BE49-F238E27FC236}">
                <a16:creationId xmlns:a16="http://schemas.microsoft.com/office/drawing/2014/main" id="{3715C293-6C59-41B4-8856-32DBA3F980D6}"/>
              </a:ext>
            </a:extLst>
          </p:cNvPr>
          <p:cNvGrpSpPr/>
          <p:nvPr/>
        </p:nvGrpSpPr>
        <p:grpSpPr>
          <a:xfrm>
            <a:off x="2089476" y="2753547"/>
            <a:ext cx="1080135" cy="3052227"/>
            <a:chOff x="1558555" y="2729045"/>
            <a:chExt cx="1080135" cy="3052227"/>
          </a:xfrm>
        </p:grpSpPr>
        <p:pic>
          <p:nvPicPr>
            <p:cNvPr id="16" name="Picture 15">
              <a:extLst>
                <a:ext uri="{FF2B5EF4-FFF2-40B4-BE49-F238E27FC236}">
                  <a16:creationId xmlns:a16="http://schemas.microsoft.com/office/drawing/2014/main" id="{CE95A1F3-DFCC-46B9-BE47-BC1475E36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pic>
        <p:nvPicPr>
          <p:cNvPr id="38" name="Callout" descr="A close up of a logo&#10;&#10;Description automatically generated">
            <a:extLst>
              <a:ext uri="{FF2B5EF4-FFF2-40B4-BE49-F238E27FC236}">
                <a16:creationId xmlns:a16="http://schemas.microsoft.com/office/drawing/2014/main" id="{B5332F16-0533-4921-861F-11D3980D45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023" y="4971607"/>
            <a:ext cx="565785" cy="596646"/>
          </a:xfrm>
          <a:prstGeom prst="rect">
            <a:avLst/>
          </a:prstGeom>
        </p:spPr>
      </p:pic>
      <p:grpSp>
        <p:nvGrpSpPr>
          <p:cNvPr id="2" name="Group 1">
            <a:extLst>
              <a:ext uri="{FF2B5EF4-FFF2-40B4-BE49-F238E27FC236}">
                <a16:creationId xmlns:a16="http://schemas.microsoft.com/office/drawing/2014/main" id="{88163AF9-63A5-4742-AC75-9BB8F38B550D}"/>
              </a:ext>
            </a:extLst>
          </p:cNvPr>
          <p:cNvGrpSpPr/>
          <p:nvPr/>
        </p:nvGrpSpPr>
        <p:grpSpPr>
          <a:xfrm>
            <a:off x="2546021" y="3596400"/>
            <a:ext cx="1666494" cy="1820799"/>
            <a:chOff x="2005200" y="3596400"/>
            <a:chExt cx="1666494" cy="1820799"/>
          </a:xfrm>
        </p:grpSpPr>
        <p:pic>
          <p:nvPicPr>
            <p:cNvPr id="77" name="Screen accepted 8">
              <a:extLst>
                <a:ext uri="{FF2B5EF4-FFF2-40B4-BE49-F238E27FC236}">
                  <a16:creationId xmlns:a16="http://schemas.microsoft.com/office/drawing/2014/main" id="{EDAC2F0B-F6DB-46EE-96E9-8E1664CD8F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5200" y="3596400"/>
              <a:ext cx="1666494" cy="1820799"/>
            </a:xfrm>
            <a:prstGeom prst="rect">
              <a:avLst/>
            </a:prstGeom>
          </p:spPr>
        </p:pic>
        <p:pic>
          <p:nvPicPr>
            <p:cNvPr id="65" name="On green">
              <a:extLst>
                <a:ext uri="{FF2B5EF4-FFF2-40B4-BE49-F238E27FC236}">
                  <a16:creationId xmlns:a16="http://schemas.microsoft.com/office/drawing/2014/main" id="{F07BAF65-A86F-4E72-B178-6D98F3E6EC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8597" y="4200554"/>
              <a:ext cx="277749" cy="277749"/>
            </a:xfrm>
            <a:prstGeom prst="rect">
              <a:avLst/>
            </a:prstGeom>
          </p:spPr>
        </p:pic>
        <p:pic>
          <p:nvPicPr>
            <p:cNvPr id="67" name="On grey" hidden="1">
              <a:extLst>
                <a:ext uri="{FF2B5EF4-FFF2-40B4-BE49-F238E27FC236}">
                  <a16:creationId xmlns:a16="http://schemas.microsoft.com/office/drawing/2014/main" id="{1DF5EAF3-829E-45FA-8B66-06FA2FEAAA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8597" y="4205697"/>
              <a:ext cx="277749" cy="267462"/>
            </a:xfrm>
            <a:prstGeom prst="rect">
              <a:avLst/>
            </a:prstGeom>
          </p:spPr>
        </p:pic>
      </p:grpSp>
      <p:grpSp>
        <p:nvGrpSpPr>
          <p:cNvPr id="49" name="Cars">
            <a:extLst>
              <a:ext uri="{FF2B5EF4-FFF2-40B4-BE49-F238E27FC236}">
                <a16:creationId xmlns:a16="http://schemas.microsoft.com/office/drawing/2014/main" id="{DE1C8D8C-3ED1-480E-A379-36A935488C87}"/>
              </a:ext>
            </a:extLst>
          </p:cNvPr>
          <p:cNvGrpSpPr/>
          <p:nvPr/>
        </p:nvGrpSpPr>
        <p:grpSpPr>
          <a:xfrm>
            <a:off x="-664910" y="5118592"/>
            <a:ext cx="2439789" cy="1054708"/>
            <a:chOff x="-664910" y="5118592"/>
            <a:chExt cx="2439789" cy="1054708"/>
          </a:xfrm>
        </p:grpSpPr>
        <p:pic>
          <p:nvPicPr>
            <p:cNvPr id="79" name="car">
              <a:extLst>
                <a:ext uri="{FF2B5EF4-FFF2-40B4-BE49-F238E27FC236}">
                  <a16:creationId xmlns:a16="http://schemas.microsoft.com/office/drawing/2014/main" id="{08AA2F39-8643-4E60-9F38-03A1BDEA258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187156" y="5435344"/>
              <a:ext cx="750951" cy="329184"/>
            </a:xfrm>
            <a:prstGeom prst="rect">
              <a:avLst/>
            </a:prstGeom>
          </p:spPr>
        </p:pic>
        <p:pic>
          <p:nvPicPr>
            <p:cNvPr id="81" name="car">
              <a:extLst>
                <a:ext uri="{FF2B5EF4-FFF2-40B4-BE49-F238E27FC236}">
                  <a16:creationId xmlns:a16="http://schemas.microsoft.com/office/drawing/2014/main" id="{079BC17B-810E-4AF9-90FF-65B5F883F33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299495" y="5823542"/>
              <a:ext cx="740664" cy="349758"/>
            </a:xfrm>
            <a:prstGeom prst="rect">
              <a:avLst/>
            </a:prstGeom>
          </p:spPr>
        </p:pic>
        <p:pic>
          <p:nvPicPr>
            <p:cNvPr id="83" name="car">
              <a:extLst>
                <a:ext uri="{FF2B5EF4-FFF2-40B4-BE49-F238E27FC236}">
                  <a16:creationId xmlns:a16="http://schemas.microsoft.com/office/drawing/2014/main" id="{A99B7983-C82B-42BA-862C-9C809775CCE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11955" y="5844116"/>
              <a:ext cx="750951" cy="308610"/>
            </a:xfrm>
            <a:prstGeom prst="rect">
              <a:avLst/>
            </a:prstGeom>
          </p:spPr>
        </p:pic>
        <p:pic>
          <p:nvPicPr>
            <p:cNvPr id="84" name="car">
              <a:extLst>
                <a:ext uri="{FF2B5EF4-FFF2-40B4-BE49-F238E27FC236}">
                  <a16:creationId xmlns:a16="http://schemas.microsoft.com/office/drawing/2014/main" id="{67C6B7E6-B21D-4083-BD31-E5C328CBDD8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664910" y="5118639"/>
              <a:ext cx="771525" cy="349758"/>
            </a:xfrm>
            <a:prstGeom prst="rect">
              <a:avLst/>
            </a:prstGeom>
          </p:spPr>
        </p:pic>
        <p:pic>
          <p:nvPicPr>
            <p:cNvPr id="86" name="car">
              <a:extLst>
                <a:ext uri="{FF2B5EF4-FFF2-40B4-BE49-F238E27FC236}">
                  <a16:creationId xmlns:a16="http://schemas.microsoft.com/office/drawing/2014/main" id="{CB9B26ED-B68D-4F27-9943-9E06C920E34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67081" y="5118592"/>
              <a:ext cx="781812" cy="339471"/>
            </a:xfrm>
            <a:prstGeom prst="rect">
              <a:avLst/>
            </a:prstGeom>
          </p:spPr>
        </p:pic>
        <p:pic>
          <p:nvPicPr>
            <p:cNvPr id="87" name="car">
              <a:extLst>
                <a:ext uri="{FF2B5EF4-FFF2-40B4-BE49-F238E27FC236}">
                  <a16:creationId xmlns:a16="http://schemas.microsoft.com/office/drawing/2014/main" id="{2458A0A0-429B-4161-8991-BF2C9739783A}"/>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023928" y="5160171"/>
              <a:ext cx="750951" cy="349758"/>
            </a:xfrm>
            <a:prstGeom prst="rect">
              <a:avLst/>
            </a:prstGeom>
          </p:spPr>
        </p:pic>
        <p:pic>
          <p:nvPicPr>
            <p:cNvPr id="85" name="car">
              <a:extLst>
                <a:ext uri="{FF2B5EF4-FFF2-40B4-BE49-F238E27FC236}">
                  <a16:creationId xmlns:a16="http://schemas.microsoft.com/office/drawing/2014/main" id="{A2DF71B5-1808-4F49-AA46-CA92FEEDF56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948805" y="5443570"/>
              <a:ext cx="709803" cy="288036"/>
            </a:xfrm>
            <a:prstGeom prst="rect">
              <a:avLst/>
            </a:prstGeom>
          </p:spPr>
        </p:pic>
      </p:grpSp>
      <p:pic>
        <p:nvPicPr>
          <p:cNvPr id="136" name="Grey Geofence" descr="A screenshot of a cell phone&#10;&#10;Description automatically generated">
            <a:extLst>
              <a:ext uri="{FF2B5EF4-FFF2-40B4-BE49-F238E27FC236}">
                <a16:creationId xmlns:a16="http://schemas.microsoft.com/office/drawing/2014/main" id="{40EBD74B-8E6B-4CD9-93BD-E41893B51374}"/>
              </a:ext>
            </a:extLst>
          </p:cNvPr>
          <p:cNvPicPr>
            <a:picLocks noChangeAspect="1"/>
          </p:cNvPicPr>
          <p:nvPr/>
        </p:nvPicPr>
        <p:blipFill rotWithShape="1">
          <a:blip r:embed="rId20">
            <a:extLst>
              <a:ext uri="{28A0092B-C50C-407E-A947-70E740481C1C}">
                <a14:useLocalDpi xmlns:a14="http://schemas.microsoft.com/office/drawing/2010/main" val="0"/>
              </a:ext>
            </a:extLst>
          </a:blip>
          <a:srcRect l="1" r="73487"/>
          <a:stretch>
            <a:fillRect/>
          </a:stretch>
        </p:blipFill>
        <p:spPr>
          <a:xfrm>
            <a:off x="6336206" y="2280500"/>
            <a:ext cx="1720956" cy="1512189"/>
          </a:xfrm>
          <a:prstGeom prst="rect">
            <a:avLst/>
          </a:prstGeom>
        </p:spPr>
      </p:pic>
      <p:pic>
        <p:nvPicPr>
          <p:cNvPr id="115" name="Cones">
            <a:extLst>
              <a:ext uri="{FF2B5EF4-FFF2-40B4-BE49-F238E27FC236}">
                <a16:creationId xmlns:a16="http://schemas.microsoft.com/office/drawing/2014/main" id="{F22E7C6F-49CE-4395-AD33-796F05993D37}"/>
              </a:ext>
            </a:extLst>
          </p:cNvPr>
          <p:cNvPicPr>
            <a:picLocks noChangeAspect="1"/>
          </p:cNvPicPr>
          <p:nvPr/>
        </p:nvPicPr>
        <p:blipFill rotWithShape="1">
          <a:blip r:embed="rId21">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grpSp>
        <p:nvGrpSpPr>
          <p:cNvPr id="55" name="van with cones">
            <a:extLst>
              <a:ext uri="{FF2B5EF4-FFF2-40B4-BE49-F238E27FC236}">
                <a16:creationId xmlns:a16="http://schemas.microsoft.com/office/drawing/2014/main" id="{9E02C58A-0AE8-4DF1-BFA3-59370B00480C}"/>
              </a:ext>
            </a:extLst>
          </p:cNvPr>
          <p:cNvGrpSpPr/>
          <p:nvPr/>
        </p:nvGrpSpPr>
        <p:grpSpPr>
          <a:xfrm>
            <a:off x="8186404" y="2680614"/>
            <a:ext cx="1738503" cy="3158359"/>
            <a:chOff x="10145876" y="2679096"/>
            <a:chExt cx="1738503" cy="3158359"/>
          </a:xfrm>
        </p:grpSpPr>
        <p:pic>
          <p:nvPicPr>
            <p:cNvPr id="56" name="Picture 55">
              <a:extLst>
                <a:ext uri="{FF2B5EF4-FFF2-40B4-BE49-F238E27FC236}">
                  <a16:creationId xmlns:a16="http://schemas.microsoft.com/office/drawing/2014/main" id="{696AA5BA-8923-4A9A-B878-A9BFBD20A76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57" name="Picture 56">
              <a:extLst>
                <a:ext uri="{FF2B5EF4-FFF2-40B4-BE49-F238E27FC236}">
                  <a16:creationId xmlns:a16="http://schemas.microsoft.com/office/drawing/2014/main" id="{480B535F-8C0C-47E7-A09E-340C663E0F1F}"/>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10145876" y="5312818"/>
              <a:ext cx="1738503" cy="524637"/>
            </a:xfrm>
            <a:prstGeom prst="rect">
              <a:avLst/>
            </a:prstGeom>
          </p:spPr>
        </p:pic>
      </p:grpSp>
      <p:pic>
        <p:nvPicPr>
          <p:cNvPr id="17" name="Callout" descr="A close up of a logo&#10;&#10;Description automatically generated">
            <a:extLst>
              <a:ext uri="{FF2B5EF4-FFF2-40B4-BE49-F238E27FC236}">
                <a16:creationId xmlns:a16="http://schemas.microsoft.com/office/drawing/2014/main" id="{FF0CA5A6-71AC-4441-9F29-0E64EFA191F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71432" y="4919333"/>
            <a:ext cx="925830" cy="637794"/>
          </a:xfrm>
          <a:prstGeom prst="rect">
            <a:avLst/>
          </a:prstGeom>
        </p:spPr>
      </p:pic>
      <p:pic>
        <p:nvPicPr>
          <p:cNvPr id="137" name="Rules machine">
            <a:extLst>
              <a:ext uri="{FF2B5EF4-FFF2-40B4-BE49-F238E27FC236}">
                <a16:creationId xmlns:a16="http://schemas.microsoft.com/office/drawing/2014/main" id="{A81C8F59-6C4C-4B6A-A9D9-827A2D36AFDF}"/>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6440225" y="549554"/>
            <a:ext cx="1378458" cy="1378458"/>
          </a:xfrm>
          <a:prstGeom prst="rect">
            <a:avLst/>
          </a:prstGeom>
        </p:spPr>
      </p:pic>
      <p:pic>
        <p:nvPicPr>
          <p:cNvPr id="70" name="Van back">
            <a:extLst>
              <a:ext uri="{FF2B5EF4-FFF2-40B4-BE49-F238E27FC236}">
                <a16:creationId xmlns:a16="http://schemas.microsoft.com/office/drawing/2014/main" id="{446D8C96-64D3-4E48-A7E8-CAD2F2C7B230}"/>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239209" y="3994275"/>
            <a:ext cx="1085148" cy="1085148"/>
          </a:xfrm>
          <a:prstGeom prst="rect">
            <a:avLst/>
          </a:prstGeom>
        </p:spPr>
      </p:pic>
      <p:pic>
        <p:nvPicPr>
          <p:cNvPr id="13" name="Line" descr="A close up of a logo&#10;&#10;Description automatically generated">
            <a:extLst>
              <a:ext uri="{FF2B5EF4-FFF2-40B4-BE49-F238E27FC236}">
                <a16:creationId xmlns:a16="http://schemas.microsoft.com/office/drawing/2014/main" id="{DD2E877F-C88A-42B9-854E-4DD898D32EC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2941" y="4317560"/>
            <a:ext cx="627507" cy="113157"/>
          </a:xfrm>
          <a:prstGeom prst="rect">
            <a:avLst/>
          </a:prstGeom>
        </p:spPr>
      </p:pic>
      <p:pic>
        <p:nvPicPr>
          <p:cNvPr id="11" name="Block on" descr="A close up of a logo&#10;&#10;Description automatically generated">
            <a:extLst>
              <a:ext uri="{FF2B5EF4-FFF2-40B4-BE49-F238E27FC236}">
                <a16:creationId xmlns:a16="http://schemas.microsoft.com/office/drawing/2014/main" id="{9D5F0B2E-C218-4386-B50A-C2243B84E90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3559" y="4108093"/>
            <a:ext cx="555498" cy="174879"/>
          </a:xfrm>
          <a:prstGeom prst="rect">
            <a:avLst/>
          </a:prstGeom>
        </p:spPr>
      </p:pic>
      <p:pic>
        <p:nvPicPr>
          <p:cNvPr id="114" name="DigitalCone">
            <a:extLst>
              <a:ext uri="{FF2B5EF4-FFF2-40B4-BE49-F238E27FC236}">
                <a16:creationId xmlns:a16="http://schemas.microsoft.com/office/drawing/2014/main" id="{52500A4E-59B0-45A9-BB4E-33DE6B59A1E4}"/>
              </a:ext>
            </a:extLst>
          </p:cNvPr>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a:xfrm>
            <a:off x="6839406" y="2572887"/>
            <a:ext cx="390906" cy="432054"/>
          </a:xfrm>
          <a:prstGeom prst="rect">
            <a:avLst/>
          </a:prstGeom>
        </p:spPr>
      </p:pic>
      <p:pic>
        <p:nvPicPr>
          <p:cNvPr id="74" name="Callout" descr="A close up of a logo&#10;&#10;Description automatically generated">
            <a:extLst>
              <a:ext uri="{FF2B5EF4-FFF2-40B4-BE49-F238E27FC236}">
                <a16:creationId xmlns:a16="http://schemas.microsoft.com/office/drawing/2014/main" id="{043107AF-B664-4365-B888-71EF2B217BC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41355" y="4934453"/>
            <a:ext cx="555498" cy="606933"/>
          </a:xfrm>
          <a:prstGeom prst="rect">
            <a:avLst/>
          </a:prstGeom>
        </p:spPr>
      </p:pic>
      <p:pic>
        <p:nvPicPr>
          <p:cNvPr id="12" name="Panic button off" descr="A screenshot of a cell phone&#10;&#10;Description automatically generated">
            <a:extLst>
              <a:ext uri="{FF2B5EF4-FFF2-40B4-BE49-F238E27FC236}">
                <a16:creationId xmlns:a16="http://schemas.microsoft.com/office/drawing/2014/main" id="{5098F2C2-5BE7-4604-B6E5-BAF794FAA36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290919" y="3622432"/>
            <a:ext cx="1656207" cy="1820799"/>
          </a:xfrm>
          <a:prstGeom prst="rect">
            <a:avLst/>
          </a:prstGeom>
        </p:spPr>
      </p:pic>
      <p:pic>
        <p:nvPicPr>
          <p:cNvPr id="27" name="grey off" descr="A picture containing electronics, circuit&#10;&#10;Description automatically generated">
            <a:extLst>
              <a:ext uri="{FF2B5EF4-FFF2-40B4-BE49-F238E27FC236}">
                <a16:creationId xmlns:a16="http://schemas.microsoft.com/office/drawing/2014/main" id="{51DA6DCB-A10E-4A69-8A9F-4A459C5383D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375225" y="4307456"/>
            <a:ext cx="288036" cy="267462"/>
          </a:xfrm>
          <a:prstGeom prst="rect">
            <a:avLst/>
          </a:prstGeom>
        </p:spPr>
      </p:pic>
      <p:grpSp>
        <p:nvGrpSpPr>
          <p:cNvPr id="52" name="Screen" hidden="1">
            <a:extLst>
              <a:ext uri="{FF2B5EF4-FFF2-40B4-BE49-F238E27FC236}">
                <a16:creationId xmlns:a16="http://schemas.microsoft.com/office/drawing/2014/main" id="{0DFC737B-5EC5-4E43-BBF1-E4459282D64D}"/>
              </a:ext>
            </a:extLst>
          </p:cNvPr>
          <p:cNvGrpSpPr/>
          <p:nvPr/>
        </p:nvGrpSpPr>
        <p:grpSpPr>
          <a:xfrm>
            <a:off x="9289490" y="3622169"/>
            <a:ext cx="1666494" cy="1920188"/>
            <a:chOff x="7286400" y="3596400"/>
            <a:chExt cx="1666494" cy="1920188"/>
          </a:xfrm>
        </p:grpSpPr>
        <p:pic>
          <p:nvPicPr>
            <p:cNvPr id="108" name="Callout" descr="A close up of a logo&#10;&#10;Description automatically generated">
              <a:extLst>
                <a:ext uri="{FF2B5EF4-FFF2-40B4-BE49-F238E27FC236}">
                  <a16:creationId xmlns:a16="http://schemas.microsoft.com/office/drawing/2014/main" id="{E8DF3553-2064-44E6-A7BB-E7EA877D891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838265" y="4909655"/>
              <a:ext cx="555498" cy="606933"/>
            </a:xfrm>
            <a:prstGeom prst="rect">
              <a:avLst/>
            </a:prstGeom>
          </p:spPr>
        </p:pic>
        <p:grpSp>
          <p:nvGrpSpPr>
            <p:cNvPr id="109" name="Group 108">
              <a:extLst>
                <a:ext uri="{FF2B5EF4-FFF2-40B4-BE49-F238E27FC236}">
                  <a16:creationId xmlns:a16="http://schemas.microsoft.com/office/drawing/2014/main" id="{739A5D26-BACE-4732-817A-BCD70934F9F9}"/>
                </a:ext>
              </a:extLst>
            </p:cNvPr>
            <p:cNvGrpSpPr/>
            <p:nvPr/>
          </p:nvGrpSpPr>
          <p:grpSpPr>
            <a:xfrm>
              <a:off x="7286400" y="3596400"/>
              <a:ext cx="1666494" cy="1820799"/>
              <a:chOff x="7286400" y="3596400"/>
              <a:chExt cx="1666494" cy="1820799"/>
            </a:xfrm>
          </p:grpSpPr>
          <p:pic>
            <p:nvPicPr>
              <p:cNvPr id="110" name="Screen accepted 8">
                <a:extLst>
                  <a:ext uri="{FF2B5EF4-FFF2-40B4-BE49-F238E27FC236}">
                    <a16:creationId xmlns:a16="http://schemas.microsoft.com/office/drawing/2014/main" id="{0BAEE365-A9F8-4070-BE94-70858A23E5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6400" y="3596400"/>
                <a:ext cx="1666494" cy="1820799"/>
              </a:xfrm>
              <a:prstGeom prst="rect">
                <a:avLst/>
              </a:prstGeom>
            </p:spPr>
          </p:pic>
          <p:pic>
            <p:nvPicPr>
              <p:cNvPr id="111" name="On green">
                <a:extLst>
                  <a:ext uri="{FF2B5EF4-FFF2-40B4-BE49-F238E27FC236}">
                    <a16:creationId xmlns:a16="http://schemas.microsoft.com/office/drawing/2014/main" id="{94CE79F8-DFE9-475C-91ED-3513C84037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1905" y="4200554"/>
                <a:ext cx="277749" cy="277749"/>
              </a:xfrm>
              <a:prstGeom prst="rect">
                <a:avLst/>
              </a:prstGeom>
            </p:spPr>
          </p:pic>
          <p:pic>
            <p:nvPicPr>
              <p:cNvPr id="112" name="On grey" hidden="1">
                <a:extLst>
                  <a:ext uri="{FF2B5EF4-FFF2-40B4-BE49-F238E27FC236}">
                    <a16:creationId xmlns:a16="http://schemas.microsoft.com/office/drawing/2014/main" id="{4F6041AF-CDB5-4557-96B6-0C43E5879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1905" y="4205697"/>
                <a:ext cx="277749" cy="267462"/>
              </a:xfrm>
              <a:prstGeom prst="rect">
                <a:avLst/>
              </a:prstGeom>
            </p:spPr>
          </p:pic>
        </p:grpSp>
      </p:grpSp>
      <p:pic>
        <p:nvPicPr>
          <p:cNvPr id="25" name="Panic screen 1" descr="A close up of a sign&#10;&#10;Description automatically generated">
            <a:extLst>
              <a:ext uri="{FF2B5EF4-FFF2-40B4-BE49-F238E27FC236}">
                <a16:creationId xmlns:a16="http://schemas.microsoft.com/office/drawing/2014/main" id="{4D3A1259-C3D4-4FE0-A5DE-3F82DAC0AEB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544078" y="3592414"/>
            <a:ext cx="1656207" cy="1820799"/>
          </a:xfrm>
          <a:prstGeom prst="rect">
            <a:avLst/>
          </a:prstGeom>
        </p:spPr>
      </p:pic>
      <p:pic>
        <p:nvPicPr>
          <p:cNvPr id="28" name="Panic screen 2" descr="A close up of a sign&#10;&#10;Description automatically generated">
            <a:extLst>
              <a:ext uri="{FF2B5EF4-FFF2-40B4-BE49-F238E27FC236}">
                <a16:creationId xmlns:a16="http://schemas.microsoft.com/office/drawing/2014/main" id="{170E4890-6AF7-4304-B2EF-B7905ABA737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264156" y="3573508"/>
            <a:ext cx="1797428" cy="1909069"/>
          </a:xfrm>
          <a:prstGeom prst="rect">
            <a:avLst/>
          </a:prstGeom>
        </p:spPr>
      </p:pic>
      <p:pic>
        <p:nvPicPr>
          <p:cNvPr id="7" name="Alarm icon">
            <a:extLst>
              <a:ext uri="{FF2B5EF4-FFF2-40B4-BE49-F238E27FC236}">
                <a16:creationId xmlns:a16="http://schemas.microsoft.com/office/drawing/2014/main" id="{7782A0AF-70C4-4493-A048-4738D230551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688562" y="3429635"/>
            <a:ext cx="874395" cy="699516"/>
          </a:xfrm>
          <a:prstGeom prst="rect">
            <a:avLst/>
          </a:prstGeom>
        </p:spPr>
      </p:pic>
      <p:pic>
        <p:nvPicPr>
          <p:cNvPr id="88" name="Alarm icon">
            <a:extLst>
              <a:ext uri="{FF2B5EF4-FFF2-40B4-BE49-F238E27FC236}">
                <a16:creationId xmlns:a16="http://schemas.microsoft.com/office/drawing/2014/main" id="{EE116D07-32AA-41B1-9387-F9728A8B907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692256" y="783887"/>
            <a:ext cx="874395" cy="699516"/>
          </a:xfrm>
          <a:prstGeom prst="rect">
            <a:avLst/>
          </a:prstGeom>
        </p:spPr>
      </p:pic>
      <p:grpSp>
        <p:nvGrpSpPr>
          <p:cNvPr id="89" name="GreenArrow">
            <a:extLst>
              <a:ext uri="{FF2B5EF4-FFF2-40B4-BE49-F238E27FC236}">
                <a16:creationId xmlns:a16="http://schemas.microsoft.com/office/drawing/2014/main" id="{7D9BCFF7-6030-4A3F-8F33-F47EFE6734FE}"/>
              </a:ext>
            </a:extLst>
          </p:cNvPr>
          <p:cNvGrpSpPr/>
          <p:nvPr/>
        </p:nvGrpSpPr>
        <p:grpSpPr>
          <a:xfrm rot="16200000" flipH="1">
            <a:off x="2793918" y="1131367"/>
            <a:ext cx="3712718" cy="3977292"/>
            <a:chOff x="3741659" y="1143000"/>
            <a:chExt cx="2090377" cy="1392286"/>
          </a:xfrm>
        </p:grpSpPr>
        <p:cxnSp>
          <p:nvCxnSpPr>
            <p:cNvPr id="90" name="Straight Arrow Connector 89">
              <a:extLst>
                <a:ext uri="{FF2B5EF4-FFF2-40B4-BE49-F238E27FC236}">
                  <a16:creationId xmlns:a16="http://schemas.microsoft.com/office/drawing/2014/main" id="{CA5C9120-945B-4EF8-93FD-8F6571CE5A01}"/>
                </a:ext>
              </a:extLst>
            </p:cNvPr>
            <p:cNvCxnSpPr>
              <a:cxnSpLocks/>
            </p:cNvCxnSpPr>
            <p:nvPr/>
          </p:nvCxnSpPr>
          <p:spPr>
            <a:xfrm rot="16200000" flipH="1">
              <a:off x="4780624" y="111021"/>
              <a:ext cx="12447" cy="2090377"/>
            </a:xfrm>
            <a:prstGeom prst="straightConnector1">
              <a:avLst/>
            </a:prstGeom>
            <a:ln w="44450">
              <a:solidFill>
                <a:srgbClr val="FF0000"/>
              </a:solidFill>
              <a:tailEnd type="non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C6A2657-9E8D-489B-98EA-E6576C25A220}"/>
                </a:ext>
              </a:extLst>
            </p:cNvPr>
            <p:cNvCxnSpPr>
              <a:cxnSpLocks/>
            </p:cNvCxnSpPr>
            <p:nvPr/>
          </p:nvCxnSpPr>
          <p:spPr>
            <a:xfrm rot="16200000" flipH="1" flipV="1">
              <a:off x="3052129" y="1839143"/>
              <a:ext cx="1392286" cy="0"/>
            </a:xfrm>
            <a:prstGeom prst="line">
              <a:avLst/>
            </a:prstGeom>
            <a:ln w="41275">
              <a:solidFill>
                <a:srgbClr val="FF000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92" name="GreenArrow">
            <a:extLst>
              <a:ext uri="{FF2B5EF4-FFF2-40B4-BE49-F238E27FC236}">
                <a16:creationId xmlns:a16="http://schemas.microsoft.com/office/drawing/2014/main" id="{956122DA-81F2-4CE9-9937-2BD9BD19EF7D}"/>
              </a:ext>
            </a:extLst>
          </p:cNvPr>
          <p:cNvGrpSpPr/>
          <p:nvPr/>
        </p:nvGrpSpPr>
        <p:grpSpPr>
          <a:xfrm rot="16200000" flipH="1" flipV="1">
            <a:off x="6501885" y="2267470"/>
            <a:ext cx="3831992" cy="1824359"/>
            <a:chOff x="3738807" y="1143000"/>
            <a:chExt cx="2166189" cy="1431631"/>
          </a:xfrm>
        </p:grpSpPr>
        <p:cxnSp>
          <p:nvCxnSpPr>
            <p:cNvPr id="94" name="Straight Arrow Connector 93">
              <a:extLst>
                <a:ext uri="{FF2B5EF4-FFF2-40B4-BE49-F238E27FC236}">
                  <a16:creationId xmlns:a16="http://schemas.microsoft.com/office/drawing/2014/main" id="{5ABF6429-A571-4B39-8E7D-0A0BA84F73F6}"/>
                </a:ext>
              </a:extLst>
            </p:cNvPr>
            <p:cNvCxnSpPr>
              <a:cxnSpLocks/>
            </p:cNvCxnSpPr>
            <p:nvPr/>
          </p:nvCxnSpPr>
          <p:spPr>
            <a:xfrm>
              <a:off x="3738807" y="1149246"/>
              <a:ext cx="2166189" cy="0"/>
            </a:xfrm>
            <a:prstGeom prst="straightConnector1">
              <a:avLst/>
            </a:prstGeom>
            <a:ln w="44450">
              <a:solidFill>
                <a:srgbClr val="FF000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74DB098-5AD8-417A-A2F8-5C5E08DB18E7}"/>
                </a:ext>
              </a:extLst>
            </p:cNvPr>
            <p:cNvCxnSpPr>
              <a:cxnSpLocks/>
            </p:cNvCxnSpPr>
            <p:nvPr/>
          </p:nvCxnSpPr>
          <p:spPr>
            <a:xfrm>
              <a:off x="3748272" y="1143000"/>
              <a:ext cx="0" cy="1431631"/>
            </a:xfrm>
            <a:prstGeom prst="line">
              <a:avLst/>
            </a:prstGeom>
            <a:ln w="41275">
              <a:solidFill>
                <a:srgbClr val="FF0000"/>
              </a:solidFill>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48" name="Road closure">
            <a:extLst>
              <a:ext uri="{FF2B5EF4-FFF2-40B4-BE49-F238E27FC236}">
                <a16:creationId xmlns:a16="http://schemas.microsoft.com/office/drawing/2014/main" id="{B1A6119F-FFAF-42DA-898E-FE0B5C6A711E}"/>
              </a:ext>
            </a:extLst>
          </p:cNvPr>
          <p:cNvGrpSpPr/>
          <p:nvPr/>
        </p:nvGrpSpPr>
        <p:grpSpPr>
          <a:xfrm>
            <a:off x="-503307" y="5095645"/>
            <a:ext cx="2654046" cy="1501902"/>
            <a:chOff x="-503307" y="5095645"/>
            <a:chExt cx="2654046" cy="1501902"/>
          </a:xfrm>
        </p:grpSpPr>
        <p:pic>
          <p:nvPicPr>
            <p:cNvPr id="99" name="Road closure zone" descr="A close up of a logo&#10;&#10;Description automatically generated">
              <a:extLst>
                <a:ext uri="{FF2B5EF4-FFF2-40B4-BE49-F238E27FC236}">
                  <a16:creationId xmlns:a16="http://schemas.microsoft.com/office/drawing/2014/main" id="{5D342D50-49B8-405E-8745-773364FC901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03307" y="5095645"/>
              <a:ext cx="2654046" cy="1501902"/>
            </a:xfrm>
            <a:prstGeom prst="rect">
              <a:avLst/>
            </a:prstGeom>
          </p:spPr>
        </p:pic>
        <p:pic>
          <p:nvPicPr>
            <p:cNvPr id="35" name="Road closure text" descr="A close up of a sign&#10;&#10;Description automatically generated">
              <a:extLst>
                <a:ext uri="{FF2B5EF4-FFF2-40B4-BE49-F238E27FC236}">
                  <a16:creationId xmlns:a16="http://schemas.microsoft.com/office/drawing/2014/main" id="{5133DEC2-D4A2-4319-ABA1-9671F3DEA1C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84322" y="6254471"/>
              <a:ext cx="1471041" cy="288036"/>
            </a:xfrm>
            <a:prstGeom prst="rect">
              <a:avLst/>
            </a:prstGeom>
          </p:spPr>
        </p:pic>
      </p:grpSp>
      <p:pic>
        <p:nvPicPr>
          <p:cNvPr id="8" name="Picture 7">
            <a:extLst>
              <a:ext uri="{FF2B5EF4-FFF2-40B4-BE49-F238E27FC236}">
                <a16:creationId xmlns:a16="http://schemas.microsoft.com/office/drawing/2014/main" id="{A639A8E2-871C-4A8F-B31D-03EB06DCD6D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813681" y="4449604"/>
            <a:ext cx="560070" cy="434340"/>
          </a:xfrm>
          <a:prstGeom prst="rect">
            <a:avLst/>
          </a:prstGeom>
        </p:spPr>
      </p:pic>
      <p:grpSp>
        <p:nvGrpSpPr>
          <p:cNvPr id="4" name="Group 3">
            <a:extLst>
              <a:ext uri="{FF2B5EF4-FFF2-40B4-BE49-F238E27FC236}">
                <a16:creationId xmlns:a16="http://schemas.microsoft.com/office/drawing/2014/main" id="{B63E5FF7-F5CA-46E0-BF09-C492B71654A7}"/>
              </a:ext>
            </a:extLst>
          </p:cNvPr>
          <p:cNvGrpSpPr/>
          <p:nvPr/>
        </p:nvGrpSpPr>
        <p:grpSpPr>
          <a:xfrm>
            <a:off x="9394516" y="3938536"/>
            <a:ext cx="1347597" cy="1234440"/>
            <a:chOff x="9394516" y="3938536"/>
            <a:chExt cx="1347597" cy="1234440"/>
          </a:xfrm>
        </p:grpSpPr>
        <p:pic>
          <p:nvPicPr>
            <p:cNvPr id="21" name="Glow">
              <a:extLst>
                <a:ext uri="{FF2B5EF4-FFF2-40B4-BE49-F238E27FC236}">
                  <a16:creationId xmlns:a16="http://schemas.microsoft.com/office/drawing/2014/main" id="{19AEC64A-7F4D-481A-BF5C-1BE01FEDD75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394516" y="3938536"/>
              <a:ext cx="1347597" cy="1234440"/>
            </a:xfrm>
            <a:prstGeom prst="rect">
              <a:avLst/>
            </a:prstGeom>
          </p:spPr>
        </p:pic>
        <p:pic>
          <p:nvPicPr>
            <p:cNvPr id="14" name="Emphasis" descr="A picture containing device&#10;&#10;Description automatically generated">
              <a:extLst>
                <a:ext uri="{FF2B5EF4-FFF2-40B4-BE49-F238E27FC236}">
                  <a16:creationId xmlns:a16="http://schemas.microsoft.com/office/drawing/2014/main" id="{50A672D6-628D-403E-8310-FDFD8CB40CD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80402" y="4399131"/>
              <a:ext cx="606933" cy="596646"/>
            </a:xfrm>
            <a:prstGeom prst="rect">
              <a:avLst/>
            </a:prstGeom>
          </p:spPr>
        </p:pic>
        <p:pic>
          <p:nvPicPr>
            <p:cNvPr id="47" name="Panic button">
              <a:extLst>
                <a:ext uri="{FF2B5EF4-FFF2-40B4-BE49-F238E27FC236}">
                  <a16:creationId xmlns:a16="http://schemas.microsoft.com/office/drawing/2014/main" id="{42F389B4-42E8-479E-8F4C-CC9FC3DC31DF}"/>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816424" y="4455842"/>
              <a:ext cx="555498" cy="419458"/>
            </a:xfrm>
            <a:prstGeom prst="rect">
              <a:avLst/>
            </a:prstGeom>
          </p:spPr>
        </p:pic>
        <p:pic>
          <p:nvPicPr>
            <p:cNvPr id="31" name="Alarm">
              <a:extLst>
                <a:ext uri="{FF2B5EF4-FFF2-40B4-BE49-F238E27FC236}">
                  <a16:creationId xmlns:a16="http://schemas.microsoft.com/office/drawing/2014/main" id="{D980E78F-8C70-4AB2-935C-4C438E75D5E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681599" y="4137848"/>
              <a:ext cx="432054" cy="483489"/>
            </a:xfrm>
            <a:prstGeom prst="rect">
              <a:avLst/>
            </a:prstGeom>
          </p:spPr>
        </p:pic>
      </p:grpSp>
      <p:pic>
        <p:nvPicPr>
          <p:cNvPr id="68" name="Hand" descr="A close up of a logo&#10;&#10;Description automatically generated">
            <a:extLst>
              <a:ext uri="{FF2B5EF4-FFF2-40B4-BE49-F238E27FC236}">
                <a16:creationId xmlns:a16="http://schemas.microsoft.com/office/drawing/2014/main" id="{E45CC04E-67F5-4AE0-AA13-D64BCBE4532E}"/>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9675188" y="4854509"/>
            <a:ext cx="411480" cy="586359"/>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20B8CF51-EA6A-4AF1-9EC3-1AAB194D33B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543538" y="3599128"/>
            <a:ext cx="1656207" cy="1820799"/>
          </a:xfrm>
          <a:prstGeom prst="rect">
            <a:avLst/>
          </a:prstGeom>
        </p:spPr>
      </p:pic>
    </p:spTree>
    <p:extLst>
      <p:ext uri="{BB962C8B-B14F-4D97-AF65-F5344CB8AC3E}">
        <p14:creationId xmlns:p14="http://schemas.microsoft.com/office/powerpoint/2010/main" val="4180975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childTnLst>
                                </p:cTn>
                              </p:par>
                              <p:par>
                                <p:cTn id="9" presetID="42" presetClass="path" presetSubtype="0" fill="hold" nodeType="withEffect">
                                  <p:stCondLst>
                                    <p:cond delay="0"/>
                                  </p:stCondLst>
                                  <p:childTnLst>
                                    <p:animMotion origin="layout" path="M 3.33333E-6 -2.96296E-6 L 0.02278 -0.06018 " pathEditMode="relative" rAng="0" ptsTypes="AA">
                                      <p:cBhvr>
                                        <p:cTn id="10" dur="500" fill="hold"/>
                                        <p:tgtEl>
                                          <p:spTgt spid="68"/>
                                        </p:tgtEl>
                                        <p:attrNameLst>
                                          <p:attrName>ppt_x</p:attrName>
                                          <p:attrName>ppt_y</p:attrName>
                                        </p:attrNameLst>
                                      </p:cBhvr>
                                      <p:rCtr x="1133" y="-3009"/>
                                    </p:animMotion>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250"/>
                                        <p:tgtEl>
                                          <p:spTgt spid="68"/>
                                        </p:tgtEl>
                                      </p:cBhvr>
                                    </p:animEffect>
                                    <p:set>
                                      <p:cBhvr>
                                        <p:cTn id="14" dur="1" fill="hold">
                                          <p:stCondLst>
                                            <p:cond delay="249"/>
                                          </p:stCondLst>
                                        </p:cTn>
                                        <p:tgtEl>
                                          <p:spTgt spid="6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9"/>
                                        </p:tgtEl>
                                      </p:cBhvr>
                                    </p:animEffect>
                                    <p:set>
                                      <p:cBhvr>
                                        <p:cTn id="26" dur="1" fill="hold">
                                          <p:stCondLst>
                                            <p:cond delay="499"/>
                                          </p:stCondLst>
                                        </p:cTn>
                                        <p:tgtEl>
                                          <p:spTgt spid="8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8"/>
                                        </p:tgtEl>
                                      </p:cBhvr>
                                    </p:animEffect>
                                    <p:set>
                                      <p:cBhvr>
                                        <p:cTn id="29" dur="1" fill="hold">
                                          <p:stCondLst>
                                            <p:cond delay="499"/>
                                          </p:stCondLst>
                                        </p:cTn>
                                        <p:tgtEl>
                                          <p:spTgt spid="8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4"/>
                                        </p:tgtEl>
                                      </p:cBhvr>
                                    </p:animEffect>
                                    <p:set>
                                      <p:cBhvr>
                                        <p:cTn id="38" dur="1" fill="hold">
                                          <p:stCondLst>
                                            <p:cond delay="499"/>
                                          </p:stCondLst>
                                        </p:cTn>
                                        <p:tgtEl>
                                          <p:spTgt spid="5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Isosceles Triangle 68">
            <a:extLst>
              <a:ext uri="{FF2B5EF4-FFF2-40B4-BE49-F238E27FC236}">
                <a16:creationId xmlns:a16="http://schemas.microsoft.com/office/drawing/2014/main" id="{D46C01DA-3CFA-406E-AEC9-8CA44BE50184}"/>
              </a:ext>
            </a:extLst>
          </p:cNvPr>
          <p:cNvSpPr/>
          <p:nvPr/>
        </p:nvSpPr>
        <p:spPr>
          <a:xfrm>
            <a:off x="597149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Car breaking closure">
            <a:extLst>
              <a:ext uri="{FF2B5EF4-FFF2-40B4-BE49-F238E27FC236}">
                <a16:creationId xmlns:a16="http://schemas.microsoft.com/office/drawing/2014/main" id="{8D1F6EFE-BCB9-4F26-A8F9-06F203E0A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60" y="5719763"/>
            <a:ext cx="982221" cy="350793"/>
          </a:xfrm>
          <a:prstGeom prst="rect">
            <a:avLst/>
          </a:prstGeom>
        </p:spPr>
      </p:pic>
      <p:pic>
        <p:nvPicPr>
          <p:cNvPr id="73" name="geozone" descr="A picture containing screenshot&#10;&#10;Description automatically generated">
            <a:extLst>
              <a:ext uri="{FF2B5EF4-FFF2-40B4-BE49-F238E27FC236}">
                <a16:creationId xmlns:a16="http://schemas.microsoft.com/office/drawing/2014/main" id="{CD5FD5C8-9E6B-42A2-A03B-A5A5A050256F}"/>
              </a:ext>
            </a:extLst>
          </p:cNvPr>
          <p:cNvPicPr>
            <a:picLocks noChangeAspect="1"/>
          </p:cNvPicPr>
          <p:nvPr/>
        </p:nvPicPr>
        <p:blipFill rotWithShape="1">
          <a:blip r:embed="rId3">
            <a:extLst>
              <a:ext uri="{28A0092B-C50C-407E-A947-70E740481C1C}">
                <a14:useLocalDpi xmlns:a14="http://schemas.microsoft.com/office/drawing/2010/main" val="0"/>
              </a:ext>
            </a:extLst>
          </a:blip>
          <a:srcRect l="53428"/>
          <a:stretch>
            <a:fillRect/>
          </a:stretch>
        </p:blipFill>
        <p:spPr>
          <a:xfrm>
            <a:off x="5642269" y="2292300"/>
            <a:ext cx="4424700" cy="1748790"/>
          </a:xfrm>
          <a:prstGeom prst="rect">
            <a:avLst/>
          </a:prstGeom>
        </p:spPr>
      </p:pic>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102" name="End of geozone" descr="A close up of a logo&#10;&#10;Description automatically generated">
            <a:extLst>
              <a:ext uri="{FF2B5EF4-FFF2-40B4-BE49-F238E27FC236}">
                <a16:creationId xmlns:a16="http://schemas.microsoft.com/office/drawing/2014/main" id="{BBF14178-90E8-42D8-B2F5-804C92EE4EC9}"/>
              </a:ext>
            </a:extLst>
          </p:cNvPr>
          <p:cNvPicPr>
            <a:picLocks noChangeAspect="1"/>
          </p:cNvPicPr>
          <p:nvPr/>
        </p:nvPicPr>
        <p:blipFill rotWithShape="1">
          <a:blip r:embed="rId5">
            <a:extLst>
              <a:ext uri="{28A0092B-C50C-407E-A947-70E740481C1C}">
                <a14:useLocalDpi xmlns:a14="http://schemas.microsoft.com/office/drawing/2010/main" val="0"/>
              </a:ext>
            </a:extLst>
          </a:blip>
          <a:srcRect l="93614"/>
          <a:stretch>
            <a:fillRect/>
          </a:stretch>
        </p:blipFill>
        <p:spPr>
          <a:xfrm>
            <a:off x="9049464" y="3317574"/>
            <a:ext cx="664771" cy="2489454"/>
          </a:xfrm>
          <a:prstGeom prst="rect">
            <a:avLst/>
          </a:prstGeom>
        </p:spPr>
      </p:pic>
      <p:pic>
        <p:nvPicPr>
          <p:cNvPr id="66" name="End of geozone" descr="A close up of a logo&#10;&#10;Description automatically generated">
            <a:extLst>
              <a:ext uri="{FF2B5EF4-FFF2-40B4-BE49-F238E27FC236}">
                <a16:creationId xmlns:a16="http://schemas.microsoft.com/office/drawing/2014/main" id="{B6685C8B-D3EE-4841-88A5-D3676F3110DD}"/>
              </a:ext>
            </a:extLst>
          </p:cNvPr>
          <p:cNvPicPr>
            <a:picLocks noChangeAspect="1"/>
          </p:cNvPicPr>
          <p:nvPr/>
        </p:nvPicPr>
        <p:blipFill rotWithShape="1">
          <a:blip r:embed="rId5">
            <a:extLst>
              <a:ext uri="{28A0092B-C50C-407E-A947-70E740481C1C}">
                <a14:useLocalDpi xmlns:a14="http://schemas.microsoft.com/office/drawing/2010/main" val="0"/>
              </a:ext>
            </a:extLst>
          </a:blip>
          <a:srcRect l="-94396" t="9759" r="94396" b="-9759"/>
          <a:stretch>
            <a:fillRect/>
          </a:stretch>
        </p:blipFill>
        <p:spPr>
          <a:xfrm>
            <a:off x="-7693299" y="3560528"/>
            <a:ext cx="10410444" cy="2489454"/>
          </a:xfrm>
          <a:prstGeom prst="rect">
            <a:avLst/>
          </a:prstGeom>
        </p:spPr>
      </p:pic>
      <p:pic>
        <p:nvPicPr>
          <p:cNvPr id="5" name="geozone" descr="A picture containing screenshot&#10;&#10;Description automatically generated">
            <a:extLst>
              <a:ext uri="{FF2B5EF4-FFF2-40B4-BE49-F238E27FC236}">
                <a16:creationId xmlns:a16="http://schemas.microsoft.com/office/drawing/2014/main" id="{BCB1B38D-4C8A-4CAE-B617-65B4724CBE82}"/>
              </a:ext>
            </a:extLst>
          </p:cNvPr>
          <p:cNvPicPr>
            <a:picLocks noChangeAspect="1"/>
          </p:cNvPicPr>
          <p:nvPr/>
        </p:nvPicPr>
        <p:blipFill rotWithShape="1">
          <a:blip r:embed="rId3">
            <a:extLst>
              <a:ext uri="{28A0092B-C50C-407E-A947-70E740481C1C}">
                <a14:useLocalDpi xmlns:a14="http://schemas.microsoft.com/office/drawing/2010/main" val="0"/>
              </a:ext>
            </a:extLst>
          </a:blip>
          <a:srcRect r="44751"/>
          <a:stretch>
            <a:fillRect/>
          </a:stretch>
        </p:blipFill>
        <p:spPr>
          <a:xfrm>
            <a:off x="1692549" y="2292705"/>
            <a:ext cx="6229045" cy="1748790"/>
          </a:xfrm>
          <a:prstGeom prst="rect">
            <a:avLst/>
          </a:prstGeom>
        </p:spPr>
      </p:pic>
      <p:sp>
        <p:nvSpPr>
          <p:cNvPr id="39" name="TextBox 38">
            <a:extLst>
              <a:ext uri="{FF2B5EF4-FFF2-40B4-BE49-F238E27FC236}">
                <a16:creationId xmlns:a16="http://schemas.microsoft.com/office/drawing/2014/main" id="{9789AC09-F9F4-4B0E-84DF-13A7CC554B66}"/>
              </a:ext>
            </a:extLst>
          </p:cNvPr>
          <p:cNvSpPr txBox="1"/>
          <p:nvPr/>
        </p:nvSpPr>
        <p:spPr>
          <a:xfrm>
            <a:off x="196381" y="102159"/>
            <a:ext cx="64425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2 - Incursion Warning</a:t>
            </a:r>
            <a:endParaRPr kumimoji="0" lang="en-GB" sz="1800" b="0" i="0" u="none" strike="noStrike" kern="1200" cap="none" spc="0" normalizeH="0" baseline="0" noProof="0" dirty="0">
              <a:ln>
                <a:noFill/>
              </a:ln>
              <a:solidFill>
                <a:srgbClr val="EFEB3E"/>
              </a:solidFill>
              <a:effectLst/>
              <a:uLnTx/>
              <a:uFillTx/>
              <a:latin typeface="Calibri" panose="020F0502020204030204"/>
              <a:ea typeface="+mn-ea"/>
              <a:cs typeface="+mn-cs"/>
            </a:endParaRPr>
          </a:p>
        </p:txBody>
      </p:sp>
      <p:grpSp>
        <p:nvGrpSpPr>
          <p:cNvPr id="24" name="Van">
            <a:extLst>
              <a:ext uri="{FF2B5EF4-FFF2-40B4-BE49-F238E27FC236}">
                <a16:creationId xmlns:a16="http://schemas.microsoft.com/office/drawing/2014/main" id="{3715C293-6C59-41B4-8856-32DBA3F980D6}"/>
              </a:ext>
            </a:extLst>
          </p:cNvPr>
          <p:cNvGrpSpPr/>
          <p:nvPr/>
        </p:nvGrpSpPr>
        <p:grpSpPr>
          <a:xfrm>
            <a:off x="2089476" y="2753547"/>
            <a:ext cx="1080135" cy="3052227"/>
            <a:chOff x="1558555" y="2729045"/>
            <a:chExt cx="1080135" cy="3052227"/>
          </a:xfrm>
        </p:grpSpPr>
        <p:pic>
          <p:nvPicPr>
            <p:cNvPr id="16" name="Picture 15">
              <a:extLst>
                <a:ext uri="{FF2B5EF4-FFF2-40B4-BE49-F238E27FC236}">
                  <a16:creationId xmlns:a16="http://schemas.microsoft.com/office/drawing/2014/main" id="{CE95A1F3-DFCC-46B9-BE47-BC1475E36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pic>
        <p:nvPicPr>
          <p:cNvPr id="38" name="Callout" descr="A close up of a logo&#10;&#10;Description automatically generated">
            <a:extLst>
              <a:ext uri="{FF2B5EF4-FFF2-40B4-BE49-F238E27FC236}">
                <a16:creationId xmlns:a16="http://schemas.microsoft.com/office/drawing/2014/main" id="{B5332F16-0533-4921-861F-11D3980D4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2023" y="4971607"/>
            <a:ext cx="565785" cy="596646"/>
          </a:xfrm>
          <a:prstGeom prst="rect">
            <a:avLst/>
          </a:prstGeom>
        </p:spPr>
      </p:pic>
      <p:pic>
        <p:nvPicPr>
          <p:cNvPr id="75" name="Picture 74" descr="A screenshot of a cell phone&#10;&#10;Description automatically generated">
            <a:extLst>
              <a:ext uri="{FF2B5EF4-FFF2-40B4-BE49-F238E27FC236}">
                <a16:creationId xmlns:a16="http://schemas.microsoft.com/office/drawing/2014/main" id="{006599E6-C748-4A84-8BD7-2B2B5DB42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6671" y="3601845"/>
            <a:ext cx="1656207" cy="1820799"/>
          </a:xfrm>
          <a:prstGeom prst="rect">
            <a:avLst/>
          </a:prstGeom>
        </p:spPr>
      </p:pic>
      <p:grpSp>
        <p:nvGrpSpPr>
          <p:cNvPr id="2" name="Group 1">
            <a:extLst>
              <a:ext uri="{FF2B5EF4-FFF2-40B4-BE49-F238E27FC236}">
                <a16:creationId xmlns:a16="http://schemas.microsoft.com/office/drawing/2014/main" id="{88163AF9-63A5-4742-AC75-9BB8F38B550D}"/>
              </a:ext>
            </a:extLst>
          </p:cNvPr>
          <p:cNvGrpSpPr/>
          <p:nvPr/>
        </p:nvGrpSpPr>
        <p:grpSpPr>
          <a:xfrm>
            <a:off x="2546021" y="3596400"/>
            <a:ext cx="1666494" cy="1820799"/>
            <a:chOff x="2005200" y="3596400"/>
            <a:chExt cx="1666494" cy="1820799"/>
          </a:xfrm>
        </p:grpSpPr>
        <p:pic>
          <p:nvPicPr>
            <p:cNvPr id="77" name="Screen accepted 8">
              <a:extLst>
                <a:ext uri="{FF2B5EF4-FFF2-40B4-BE49-F238E27FC236}">
                  <a16:creationId xmlns:a16="http://schemas.microsoft.com/office/drawing/2014/main" id="{EDAC2F0B-F6DB-46EE-96E9-8E1664CD8F4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2005200" y="3596400"/>
              <a:ext cx="1666494" cy="1820799"/>
            </a:xfrm>
            <a:prstGeom prst="rect">
              <a:avLst/>
            </a:prstGeom>
          </p:spPr>
        </p:pic>
        <p:pic>
          <p:nvPicPr>
            <p:cNvPr id="65" name="On green">
              <a:extLst>
                <a:ext uri="{FF2B5EF4-FFF2-40B4-BE49-F238E27FC236}">
                  <a16:creationId xmlns:a16="http://schemas.microsoft.com/office/drawing/2014/main" id="{F07BAF65-A86F-4E72-B178-6D98F3E6EC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5897" y="4210079"/>
              <a:ext cx="277749" cy="277749"/>
            </a:xfrm>
            <a:prstGeom prst="rect">
              <a:avLst/>
            </a:prstGeom>
          </p:spPr>
        </p:pic>
        <p:pic>
          <p:nvPicPr>
            <p:cNvPr id="67" name="On grey" hidden="1">
              <a:extLst>
                <a:ext uri="{FF2B5EF4-FFF2-40B4-BE49-F238E27FC236}">
                  <a16:creationId xmlns:a16="http://schemas.microsoft.com/office/drawing/2014/main" id="{1DF5EAF3-829E-45FA-8B66-06FA2FEAAA6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8597" y="4205697"/>
              <a:ext cx="277749" cy="267462"/>
            </a:xfrm>
            <a:prstGeom prst="rect">
              <a:avLst/>
            </a:prstGeom>
          </p:spPr>
        </p:pic>
      </p:grpSp>
      <p:pic>
        <p:nvPicPr>
          <p:cNvPr id="17" name="Callout" descr="A close up of a logo&#10;&#10;Description automatically generated">
            <a:extLst>
              <a:ext uri="{FF2B5EF4-FFF2-40B4-BE49-F238E27FC236}">
                <a16:creationId xmlns:a16="http://schemas.microsoft.com/office/drawing/2014/main" id="{FF0CA5A6-71AC-4441-9F29-0E64EFA191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1432" y="4919333"/>
            <a:ext cx="925830" cy="637794"/>
          </a:xfrm>
          <a:prstGeom prst="rect">
            <a:avLst/>
          </a:prstGeom>
        </p:spPr>
      </p:pic>
      <p:pic>
        <p:nvPicPr>
          <p:cNvPr id="53" name="Van back">
            <a:extLst>
              <a:ext uri="{FF2B5EF4-FFF2-40B4-BE49-F238E27FC236}">
                <a16:creationId xmlns:a16="http://schemas.microsoft.com/office/drawing/2014/main" id="{3472DA67-968A-4695-A6C9-BA4D2C6D899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239209" y="3994275"/>
            <a:ext cx="1085148" cy="1085148"/>
          </a:xfrm>
          <a:prstGeom prst="rect">
            <a:avLst/>
          </a:prstGeom>
        </p:spPr>
      </p:pic>
      <p:pic>
        <p:nvPicPr>
          <p:cNvPr id="13" name="Line" descr="A close up of a logo&#10;&#10;Description automatically generated">
            <a:extLst>
              <a:ext uri="{FF2B5EF4-FFF2-40B4-BE49-F238E27FC236}">
                <a16:creationId xmlns:a16="http://schemas.microsoft.com/office/drawing/2014/main" id="{DD2E877F-C88A-42B9-854E-4DD898D32E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2941" y="4317560"/>
            <a:ext cx="627507" cy="113157"/>
          </a:xfrm>
          <a:prstGeom prst="rect">
            <a:avLst/>
          </a:prstGeom>
        </p:spPr>
      </p:pic>
      <p:pic>
        <p:nvPicPr>
          <p:cNvPr id="11" name="Block on" descr="A close up of a logo&#10;&#10;Description automatically generated">
            <a:extLst>
              <a:ext uri="{FF2B5EF4-FFF2-40B4-BE49-F238E27FC236}">
                <a16:creationId xmlns:a16="http://schemas.microsoft.com/office/drawing/2014/main" id="{9D5F0B2E-C218-4386-B50A-C2243B84E90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3559" y="4108093"/>
            <a:ext cx="555498" cy="174879"/>
          </a:xfrm>
          <a:prstGeom prst="rect">
            <a:avLst/>
          </a:prstGeom>
        </p:spPr>
      </p:pic>
      <p:grpSp>
        <p:nvGrpSpPr>
          <p:cNvPr id="49" name="Cars">
            <a:extLst>
              <a:ext uri="{FF2B5EF4-FFF2-40B4-BE49-F238E27FC236}">
                <a16:creationId xmlns:a16="http://schemas.microsoft.com/office/drawing/2014/main" id="{DE1C8D8C-3ED1-480E-A379-36A935488C87}"/>
              </a:ext>
            </a:extLst>
          </p:cNvPr>
          <p:cNvGrpSpPr/>
          <p:nvPr/>
        </p:nvGrpSpPr>
        <p:grpSpPr>
          <a:xfrm>
            <a:off x="-664910" y="5118592"/>
            <a:ext cx="2439789" cy="1054708"/>
            <a:chOff x="-664910" y="5118592"/>
            <a:chExt cx="2439789" cy="1054708"/>
          </a:xfrm>
        </p:grpSpPr>
        <p:pic>
          <p:nvPicPr>
            <p:cNvPr id="79" name="car">
              <a:extLst>
                <a:ext uri="{FF2B5EF4-FFF2-40B4-BE49-F238E27FC236}">
                  <a16:creationId xmlns:a16="http://schemas.microsoft.com/office/drawing/2014/main" id="{08AA2F39-8643-4E60-9F38-03A1BDEA258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187156" y="5435344"/>
              <a:ext cx="750951" cy="329184"/>
            </a:xfrm>
            <a:prstGeom prst="rect">
              <a:avLst/>
            </a:prstGeom>
          </p:spPr>
        </p:pic>
        <p:pic>
          <p:nvPicPr>
            <p:cNvPr id="81" name="car">
              <a:extLst>
                <a:ext uri="{FF2B5EF4-FFF2-40B4-BE49-F238E27FC236}">
                  <a16:creationId xmlns:a16="http://schemas.microsoft.com/office/drawing/2014/main" id="{079BC17B-810E-4AF9-90FF-65B5F883F33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299495" y="5823542"/>
              <a:ext cx="740664" cy="349758"/>
            </a:xfrm>
            <a:prstGeom prst="rect">
              <a:avLst/>
            </a:prstGeom>
          </p:spPr>
        </p:pic>
        <p:pic>
          <p:nvPicPr>
            <p:cNvPr id="83" name="car">
              <a:extLst>
                <a:ext uri="{FF2B5EF4-FFF2-40B4-BE49-F238E27FC236}">
                  <a16:creationId xmlns:a16="http://schemas.microsoft.com/office/drawing/2014/main" id="{A99B7983-C82B-42BA-862C-9C809775CCE4}"/>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411955" y="5844116"/>
              <a:ext cx="750951" cy="308610"/>
            </a:xfrm>
            <a:prstGeom prst="rect">
              <a:avLst/>
            </a:prstGeom>
          </p:spPr>
        </p:pic>
        <p:pic>
          <p:nvPicPr>
            <p:cNvPr id="84" name="car">
              <a:extLst>
                <a:ext uri="{FF2B5EF4-FFF2-40B4-BE49-F238E27FC236}">
                  <a16:creationId xmlns:a16="http://schemas.microsoft.com/office/drawing/2014/main" id="{67C6B7E6-B21D-4083-BD31-E5C328CBDD8B}"/>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664910" y="5118639"/>
              <a:ext cx="771525" cy="349758"/>
            </a:xfrm>
            <a:prstGeom prst="rect">
              <a:avLst/>
            </a:prstGeom>
          </p:spPr>
        </p:pic>
        <p:pic>
          <p:nvPicPr>
            <p:cNvPr id="86" name="car">
              <a:extLst>
                <a:ext uri="{FF2B5EF4-FFF2-40B4-BE49-F238E27FC236}">
                  <a16:creationId xmlns:a16="http://schemas.microsoft.com/office/drawing/2014/main" id="{CB9B26ED-B68D-4F27-9943-9E06C920E346}"/>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67081" y="5118592"/>
              <a:ext cx="781812" cy="339471"/>
            </a:xfrm>
            <a:prstGeom prst="rect">
              <a:avLst/>
            </a:prstGeom>
          </p:spPr>
        </p:pic>
        <p:pic>
          <p:nvPicPr>
            <p:cNvPr id="87" name="car">
              <a:extLst>
                <a:ext uri="{FF2B5EF4-FFF2-40B4-BE49-F238E27FC236}">
                  <a16:creationId xmlns:a16="http://schemas.microsoft.com/office/drawing/2014/main" id="{2458A0A0-429B-4161-8991-BF2C9739783A}"/>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1023928" y="5160171"/>
              <a:ext cx="750951" cy="349758"/>
            </a:xfrm>
            <a:prstGeom prst="rect">
              <a:avLst/>
            </a:prstGeom>
          </p:spPr>
        </p:pic>
        <p:pic>
          <p:nvPicPr>
            <p:cNvPr id="85" name="car">
              <a:extLst>
                <a:ext uri="{FF2B5EF4-FFF2-40B4-BE49-F238E27FC236}">
                  <a16:creationId xmlns:a16="http://schemas.microsoft.com/office/drawing/2014/main" id="{A2DF71B5-1808-4F49-AA46-CA92FEEDF560}"/>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948805" y="5443570"/>
              <a:ext cx="709803" cy="288036"/>
            </a:xfrm>
            <a:prstGeom prst="rect">
              <a:avLst/>
            </a:prstGeom>
          </p:spPr>
        </p:pic>
      </p:grpSp>
      <p:pic>
        <p:nvPicPr>
          <p:cNvPr id="136" name="Grey Geofence" descr="A screenshot of a cell phone&#10;&#10;Description automatically generated">
            <a:extLst>
              <a:ext uri="{FF2B5EF4-FFF2-40B4-BE49-F238E27FC236}">
                <a16:creationId xmlns:a16="http://schemas.microsoft.com/office/drawing/2014/main" id="{40EBD74B-8E6B-4CD9-93BD-E41893B51374}"/>
              </a:ext>
            </a:extLst>
          </p:cNvPr>
          <p:cNvPicPr>
            <a:picLocks noChangeAspect="1"/>
          </p:cNvPicPr>
          <p:nvPr/>
        </p:nvPicPr>
        <p:blipFill rotWithShape="1">
          <a:blip r:embed="rId24">
            <a:extLst>
              <a:ext uri="{28A0092B-C50C-407E-A947-70E740481C1C}">
                <a14:useLocalDpi xmlns:a14="http://schemas.microsoft.com/office/drawing/2010/main" val="0"/>
              </a:ext>
            </a:extLst>
          </a:blip>
          <a:srcRect l="1" r="73487"/>
          <a:stretch>
            <a:fillRect/>
          </a:stretch>
        </p:blipFill>
        <p:spPr>
          <a:xfrm>
            <a:off x="6336206" y="2280500"/>
            <a:ext cx="1720956" cy="1512189"/>
          </a:xfrm>
          <a:prstGeom prst="rect">
            <a:avLst/>
          </a:prstGeom>
        </p:spPr>
      </p:pic>
      <p:pic>
        <p:nvPicPr>
          <p:cNvPr id="115" name="Cones">
            <a:extLst>
              <a:ext uri="{FF2B5EF4-FFF2-40B4-BE49-F238E27FC236}">
                <a16:creationId xmlns:a16="http://schemas.microsoft.com/office/drawing/2014/main" id="{F22E7C6F-49CE-4395-AD33-796F05993D37}"/>
              </a:ext>
            </a:extLst>
          </p:cNvPr>
          <p:cNvPicPr>
            <a:picLocks noChangeAspect="1"/>
          </p:cNvPicPr>
          <p:nvPr/>
        </p:nvPicPr>
        <p:blipFill rotWithShape="1">
          <a:blip r:embed="rId25">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pic>
        <p:nvPicPr>
          <p:cNvPr id="137" name="Rules machine">
            <a:extLst>
              <a:ext uri="{FF2B5EF4-FFF2-40B4-BE49-F238E27FC236}">
                <a16:creationId xmlns:a16="http://schemas.microsoft.com/office/drawing/2014/main" id="{A81C8F59-6C4C-4B6A-A9D9-827A2D36AFDF}"/>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6440225" y="549554"/>
            <a:ext cx="1378458" cy="1378458"/>
          </a:xfrm>
          <a:prstGeom prst="rect">
            <a:avLst/>
          </a:prstGeom>
        </p:spPr>
      </p:pic>
      <p:pic>
        <p:nvPicPr>
          <p:cNvPr id="114" name="DigitalCone">
            <a:extLst>
              <a:ext uri="{FF2B5EF4-FFF2-40B4-BE49-F238E27FC236}">
                <a16:creationId xmlns:a16="http://schemas.microsoft.com/office/drawing/2014/main" id="{52500A4E-59B0-45A9-BB4E-33DE6B59A1E4}"/>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6839406" y="2572887"/>
            <a:ext cx="390906" cy="432054"/>
          </a:xfrm>
          <a:prstGeom prst="rect">
            <a:avLst/>
          </a:prstGeom>
        </p:spPr>
      </p:pic>
      <p:pic>
        <p:nvPicPr>
          <p:cNvPr id="27" name="grey off" descr="A picture containing electronics, circuit&#10;&#10;Description automatically generated">
            <a:extLst>
              <a:ext uri="{FF2B5EF4-FFF2-40B4-BE49-F238E27FC236}">
                <a16:creationId xmlns:a16="http://schemas.microsoft.com/office/drawing/2014/main" id="{51DA6DCB-A10E-4A69-8A9F-4A459C5383D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75225" y="4307456"/>
            <a:ext cx="288036" cy="267462"/>
          </a:xfrm>
          <a:prstGeom prst="rect">
            <a:avLst/>
          </a:prstGeom>
        </p:spPr>
      </p:pic>
      <p:grpSp>
        <p:nvGrpSpPr>
          <p:cNvPr id="55" name="van with cones">
            <a:extLst>
              <a:ext uri="{FF2B5EF4-FFF2-40B4-BE49-F238E27FC236}">
                <a16:creationId xmlns:a16="http://schemas.microsoft.com/office/drawing/2014/main" id="{9E02C58A-0AE8-4DF1-BFA3-59370B00480C}"/>
              </a:ext>
            </a:extLst>
          </p:cNvPr>
          <p:cNvGrpSpPr/>
          <p:nvPr/>
        </p:nvGrpSpPr>
        <p:grpSpPr>
          <a:xfrm>
            <a:off x="8186404" y="2680614"/>
            <a:ext cx="1738503" cy="3158359"/>
            <a:chOff x="10145876" y="2679096"/>
            <a:chExt cx="1738503" cy="3158359"/>
          </a:xfrm>
        </p:grpSpPr>
        <p:pic>
          <p:nvPicPr>
            <p:cNvPr id="56" name="Picture 55">
              <a:extLst>
                <a:ext uri="{FF2B5EF4-FFF2-40B4-BE49-F238E27FC236}">
                  <a16:creationId xmlns:a16="http://schemas.microsoft.com/office/drawing/2014/main" id="{696AA5BA-8923-4A9A-B878-A9BFBD20A76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57" name="Picture 56">
              <a:extLst>
                <a:ext uri="{FF2B5EF4-FFF2-40B4-BE49-F238E27FC236}">
                  <a16:creationId xmlns:a16="http://schemas.microsoft.com/office/drawing/2014/main" id="{480B535F-8C0C-47E7-A09E-340C663E0F1F}"/>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a:xfrm>
              <a:off x="10145876" y="5312818"/>
              <a:ext cx="1738503" cy="524637"/>
            </a:xfrm>
            <a:prstGeom prst="rect">
              <a:avLst/>
            </a:prstGeom>
          </p:spPr>
        </p:pic>
      </p:grpSp>
      <p:pic>
        <p:nvPicPr>
          <p:cNvPr id="74" name="Callout" descr="A close up of a logo&#10;&#10;Description automatically generated">
            <a:extLst>
              <a:ext uri="{FF2B5EF4-FFF2-40B4-BE49-F238E27FC236}">
                <a16:creationId xmlns:a16="http://schemas.microsoft.com/office/drawing/2014/main" id="{043107AF-B664-4365-B888-71EF2B217BC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41355" y="4934453"/>
            <a:ext cx="555498" cy="606933"/>
          </a:xfrm>
          <a:prstGeom prst="rect">
            <a:avLst/>
          </a:prstGeom>
        </p:spPr>
      </p:pic>
      <p:grpSp>
        <p:nvGrpSpPr>
          <p:cNvPr id="48" name="Road closure">
            <a:extLst>
              <a:ext uri="{FF2B5EF4-FFF2-40B4-BE49-F238E27FC236}">
                <a16:creationId xmlns:a16="http://schemas.microsoft.com/office/drawing/2014/main" id="{B1A6119F-FFAF-42DA-898E-FE0B5C6A711E}"/>
              </a:ext>
            </a:extLst>
          </p:cNvPr>
          <p:cNvGrpSpPr/>
          <p:nvPr/>
        </p:nvGrpSpPr>
        <p:grpSpPr>
          <a:xfrm>
            <a:off x="-503307" y="5095645"/>
            <a:ext cx="2654046" cy="1501902"/>
            <a:chOff x="-503307" y="5095645"/>
            <a:chExt cx="2654046" cy="1501902"/>
          </a:xfrm>
        </p:grpSpPr>
        <p:pic>
          <p:nvPicPr>
            <p:cNvPr id="99" name="Road closure zone" descr="A close up of a logo&#10;&#10;Description automatically generated">
              <a:extLst>
                <a:ext uri="{FF2B5EF4-FFF2-40B4-BE49-F238E27FC236}">
                  <a16:creationId xmlns:a16="http://schemas.microsoft.com/office/drawing/2014/main" id="{5D342D50-49B8-405E-8745-773364FC901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03307" y="5095645"/>
              <a:ext cx="2654046" cy="1501902"/>
            </a:xfrm>
            <a:prstGeom prst="rect">
              <a:avLst/>
            </a:prstGeom>
          </p:spPr>
        </p:pic>
        <p:pic>
          <p:nvPicPr>
            <p:cNvPr id="35" name="Road closure text" descr="A close up of a sign&#10;&#10;Description automatically generated">
              <a:extLst>
                <a:ext uri="{FF2B5EF4-FFF2-40B4-BE49-F238E27FC236}">
                  <a16:creationId xmlns:a16="http://schemas.microsoft.com/office/drawing/2014/main" id="{5133DEC2-D4A2-4319-ABA1-9671F3DEA1C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84322" y="6254471"/>
              <a:ext cx="1471041" cy="288036"/>
            </a:xfrm>
            <a:prstGeom prst="rect">
              <a:avLst/>
            </a:prstGeom>
          </p:spPr>
        </p:pic>
      </p:grpSp>
      <p:pic>
        <p:nvPicPr>
          <p:cNvPr id="76" name="Picture 75" descr="A screenshot of a cell phone&#10;&#10;Description automatically generated">
            <a:extLst>
              <a:ext uri="{FF2B5EF4-FFF2-40B4-BE49-F238E27FC236}">
                <a16:creationId xmlns:a16="http://schemas.microsoft.com/office/drawing/2014/main" id="{95A03A15-6504-44E2-BDC8-F8EB5212C7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2777" y="3625660"/>
            <a:ext cx="1656207" cy="1820799"/>
          </a:xfrm>
          <a:prstGeom prst="rect">
            <a:avLst/>
          </a:prstGeom>
        </p:spPr>
      </p:pic>
      <p:grpSp>
        <p:nvGrpSpPr>
          <p:cNvPr id="52" name="Screen">
            <a:extLst>
              <a:ext uri="{FF2B5EF4-FFF2-40B4-BE49-F238E27FC236}">
                <a16:creationId xmlns:a16="http://schemas.microsoft.com/office/drawing/2014/main" id="{0DFC737B-5EC5-4E43-BBF1-E4459282D64D}"/>
              </a:ext>
            </a:extLst>
          </p:cNvPr>
          <p:cNvGrpSpPr/>
          <p:nvPr/>
        </p:nvGrpSpPr>
        <p:grpSpPr>
          <a:xfrm>
            <a:off x="9289490" y="3622169"/>
            <a:ext cx="1666494" cy="1920188"/>
            <a:chOff x="7286400" y="3596400"/>
            <a:chExt cx="1666494" cy="1920188"/>
          </a:xfrm>
        </p:grpSpPr>
        <p:pic>
          <p:nvPicPr>
            <p:cNvPr id="108" name="Callout" descr="A close up of a logo&#10;&#10;Description automatically generated">
              <a:extLst>
                <a:ext uri="{FF2B5EF4-FFF2-40B4-BE49-F238E27FC236}">
                  <a16:creationId xmlns:a16="http://schemas.microsoft.com/office/drawing/2014/main" id="{E8DF3553-2064-44E6-A7BB-E7EA877D891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838265" y="4909655"/>
              <a:ext cx="555498" cy="606933"/>
            </a:xfrm>
            <a:prstGeom prst="rect">
              <a:avLst/>
            </a:prstGeom>
          </p:spPr>
        </p:pic>
        <p:grpSp>
          <p:nvGrpSpPr>
            <p:cNvPr id="109" name="Group 108">
              <a:extLst>
                <a:ext uri="{FF2B5EF4-FFF2-40B4-BE49-F238E27FC236}">
                  <a16:creationId xmlns:a16="http://schemas.microsoft.com/office/drawing/2014/main" id="{739A5D26-BACE-4732-817A-BCD70934F9F9}"/>
                </a:ext>
              </a:extLst>
            </p:cNvPr>
            <p:cNvGrpSpPr/>
            <p:nvPr/>
          </p:nvGrpSpPr>
          <p:grpSpPr>
            <a:xfrm>
              <a:off x="7286400" y="3596400"/>
              <a:ext cx="1666494" cy="1820799"/>
              <a:chOff x="7286400" y="3596400"/>
              <a:chExt cx="1666494" cy="1820799"/>
            </a:xfrm>
          </p:grpSpPr>
          <p:pic>
            <p:nvPicPr>
              <p:cNvPr id="110" name="Screen accepted 8">
                <a:extLst>
                  <a:ext uri="{FF2B5EF4-FFF2-40B4-BE49-F238E27FC236}">
                    <a16:creationId xmlns:a16="http://schemas.microsoft.com/office/drawing/2014/main" id="{0BAEE365-A9F8-4070-BE94-70858A23E51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286400" y="3596400"/>
                <a:ext cx="1666494" cy="1820799"/>
              </a:xfrm>
              <a:prstGeom prst="rect">
                <a:avLst/>
              </a:prstGeom>
            </p:spPr>
          </p:pic>
          <p:pic>
            <p:nvPicPr>
              <p:cNvPr id="111" name="On green">
                <a:extLst>
                  <a:ext uri="{FF2B5EF4-FFF2-40B4-BE49-F238E27FC236}">
                    <a16:creationId xmlns:a16="http://schemas.microsoft.com/office/drawing/2014/main" id="{94CE79F8-DFE9-475C-91ED-3513C84037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5238" y="4207697"/>
                <a:ext cx="277749" cy="277749"/>
              </a:xfrm>
              <a:prstGeom prst="rect">
                <a:avLst/>
              </a:prstGeom>
            </p:spPr>
          </p:pic>
          <p:pic>
            <p:nvPicPr>
              <p:cNvPr id="112" name="On grey" hidden="1">
                <a:extLst>
                  <a:ext uri="{FF2B5EF4-FFF2-40B4-BE49-F238E27FC236}">
                    <a16:creationId xmlns:a16="http://schemas.microsoft.com/office/drawing/2014/main" id="{4F6041AF-CDB5-4557-96B6-0C43E5879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1905" y="4205697"/>
                <a:ext cx="277749" cy="267462"/>
              </a:xfrm>
              <a:prstGeom prst="rect">
                <a:avLst/>
              </a:prstGeom>
            </p:spPr>
          </p:pic>
        </p:grpSp>
      </p:grpSp>
      <p:pic>
        <p:nvPicPr>
          <p:cNvPr id="12" name="Panic button off" descr="A screenshot of a cell phone&#10;&#10;Description automatically generated">
            <a:extLst>
              <a:ext uri="{FF2B5EF4-FFF2-40B4-BE49-F238E27FC236}">
                <a16:creationId xmlns:a16="http://schemas.microsoft.com/office/drawing/2014/main" id="{5098F2C2-5BE7-4604-B6E5-BAF794FAA3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0919" y="3622432"/>
            <a:ext cx="1656207" cy="1820799"/>
          </a:xfrm>
          <a:prstGeom prst="rect">
            <a:avLst/>
          </a:prstGeom>
        </p:spPr>
      </p:pic>
      <p:pic>
        <p:nvPicPr>
          <p:cNvPr id="70" name="Workman">
            <a:extLst>
              <a:ext uri="{FF2B5EF4-FFF2-40B4-BE49-F238E27FC236}">
                <a16:creationId xmlns:a16="http://schemas.microsoft.com/office/drawing/2014/main" id="{29992174-E277-4CFC-A8A0-7F169FFD6CF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273287" y="5199783"/>
            <a:ext cx="339471" cy="452628"/>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20B8CF51-EA6A-4AF1-9EC3-1AAB194D33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3538" y="3599128"/>
            <a:ext cx="1656207" cy="1820799"/>
          </a:xfrm>
          <a:prstGeom prst="rect">
            <a:avLst/>
          </a:prstGeom>
        </p:spPr>
      </p:pic>
    </p:spTree>
    <p:extLst>
      <p:ext uri="{BB962C8B-B14F-4D97-AF65-F5344CB8AC3E}">
        <p14:creationId xmlns:p14="http://schemas.microsoft.com/office/powerpoint/2010/main" val="173104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Effect transition="in" filter="fade">
                                      <p:cBhvr>
                                        <p:cTn id="22" dur="500"/>
                                        <p:tgtEl>
                                          <p:spTgt spid="70"/>
                                        </p:tgtEl>
                                      </p:cBhvr>
                                    </p:animEffect>
                                  </p:childTnLst>
                                </p:cTn>
                              </p:par>
                              <p:par>
                                <p:cTn id="23" presetID="42" presetClass="path" presetSubtype="0" accel="50000" decel="50000" fill="hold" nodeType="withEffect">
                                  <p:stCondLst>
                                    <p:cond delay="0"/>
                                  </p:stCondLst>
                                  <p:childTnLst>
                                    <p:animMotion origin="layout" path="M 8.33333E-7 -3.7037E-6 L -0.12839 -0.0088 " pathEditMode="relative" rAng="0" ptsTypes="AA">
                                      <p:cBhvr>
                                        <p:cTn id="24" dur="500" fill="hold"/>
                                        <p:tgtEl>
                                          <p:spTgt spid="70"/>
                                        </p:tgtEl>
                                        <p:attrNameLst>
                                          <p:attrName>ppt_x</p:attrName>
                                          <p:attrName>ppt_y</p:attrName>
                                        </p:attrNameLst>
                                      </p:cBhvr>
                                      <p:rCtr x="-6419"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782A9-D3C6-488E-8E99-1B2DA6E541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8120" y="-266700"/>
            <a:ext cx="12740641" cy="7498080"/>
          </a:xfrm>
          <a:prstGeom prst="rect">
            <a:avLst/>
          </a:prstGeom>
        </p:spPr>
      </p:pic>
      <p:sp>
        <p:nvSpPr>
          <p:cNvPr id="4" name="TextBox 3">
            <a:extLst>
              <a:ext uri="{FF2B5EF4-FFF2-40B4-BE49-F238E27FC236}">
                <a16:creationId xmlns:a16="http://schemas.microsoft.com/office/drawing/2014/main" id="{C4450CD0-2B24-4C78-959C-78016BB3772C}"/>
              </a:ext>
            </a:extLst>
          </p:cNvPr>
          <p:cNvSpPr txBox="1"/>
          <p:nvPr/>
        </p:nvSpPr>
        <p:spPr>
          <a:xfrm>
            <a:off x="1305358" y="2459504"/>
            <a:ext cx="958128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3 - Block </a:t>
            </a:r>
            <a:r>
              <a:rPr kumimoji="0" lang="pl-PL" sz="60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GB" sz="60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pproach</a:t>
            </a:r>
            <a:r>
              <a:rPr kumimoji="0" lang="en-GB" sz="60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sz="60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W</a:t>
            </a:r>
            <a:r>
              <a:rPr kumimoji="0" lang="en-GB" sz="60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arning</a:t>
            </a:r>
            <a:endParaRPr kumimoji="0" lang="en-GB" sz="6000" b="0" i="0" u="none" strike="noStrike" kern="1200" cap="none" spc="0" normalizeH="0" baseline="0" noProof="0" dirty="0">
              <a:ln>
                <a:noFill/>
              </a:ln>
              <a:solidFill>
                <a:srgbClr val="EFEB3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031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75" name="Cones" hidden="1">
            <a:extLst>
              <a:ext uri="{FF2B5EF4-FFF2-40B4-BE49-F238E27FC236}">
                <a16:creationId xmlns:a16="http://schemas.microsoft.com/office/drawing/2014/main" id="{B846FA06-9667-4B43-8C0E-FD40FE3549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8382" y="4823616"/>
            <a:ext cx="1382710" cy="980280"/>
          </a:xfrm>
          <a:prstGeom prst="rect">
            <a:avLst/>
          </a:prstGeom>
        </p:spPr>
      </p:pic>
      <p:pic>
        <p:nvPicPr>
          <p:cNvPr id="90" name="Cones">
            <a:extLst>
              <a:ext uri="{FF2B5EF4-FFF2-40B4-BE49-F238E27FC236}">
                <a16:creationId xmlns:a16="http://schemas.microsoft.com/office/drawing/2014/main" id="{6F17BD6F-85D6-4D11-A146-B11AF2860716}"/>
              </a:ext>
            </a:extLst>
          </p:cNvPr>
          <p:cNvPicPr>
            <a:picLocks noChangeAspect="1"/>
          </p:cNvPicPr>
          <p:nvPr/>
        </p:nvPicPr>
        <p:blipFill rotWithShape="1">
          <a:blip r:embed="rId4">
            <a:extLst>
              <a:ext uri="{28A0092B-C50C-407E-A947-70E740481C1C}">
                <a14:useLocalDpi xmlns:a14="http://schemas.microsoft.com/office/drawing/2010/main" val="0"/>
              </a:ext>
            </a:extLst>
          </a:blip>
          <a:srcRect r="83092"/>
          <a:stretch>
            <a:fillRect/>
          </a:stretch>
        </p:blipFill>
        <p:spPr>
          <a:xfrm>
            <a:off x="6998882" y="5044251"/>
            <a:ext cx="934030" cy="709803"/>
          </a:xfrm>
          <a:prstGeom prst="rect">
            <a:avLst/>
          </a:prstGeom>
        </p:spPr>
      </p:pic>
      <p:sp>
        <p:nvSpPr>
          <p:cNvPr id="60" name="Isosceles Triangle 59">
            <a:extLst>
              <a:ext uri="{FF2B5EF4-FFF2-40B4-BE49-F238E27FC236}">
                <a16:creationId xmlns:a16="http://schemas.microsoft.com/office/drawing/2014/main" id="{850331A5-F6A8-406F-8CCB-240270688291}"/>
              </a:ext>
            </a:extLst>
          </p:cNvPr>
          <p:cNvSpPr/>
          <p:nvPr/>
        </p:nvSpPr>
        <p:spPr>
          <a:xfrm>
            <a:off x="1710024"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End of geozone" descr="A close up of a logo&#10;&#10;Description automatically generated">
            <a:extLst>
              <a:ext uri="{FF2B5EF4-FFF2-40B4-BE49-F238E27FC236}">
                <a16:creationId xmlns:a16="http://schemas.microsoft.com/office/drawing/2014/main" id="{A44F3BB9-249F-4BF1-A84E-A9490A0D6A17}"/>
              </a:ext>
            </a:extLst>
          </p:cNvPr>
          <p:cNvPicPr>
            <a:picLocks noChangeAspect="1"/>
          </p:cNvPicPr>
          <p:nvPr/>
        </p:nvPicPr>
        <p:blipFill rotWithShape="1">
          <a:blip r:embed="rId5">
            <a:extLst>
              <a:ext uri="{28A0092B-C50C-407E-A947-70E740481C1C}">
                <a14:useLocalDpi xmlns:a14="http://schemas.microsoft.com/office/drawing/2010/main" val="0"/>
              </a:ext>
            </a:extLst>
          </a:blip>
          <a:srcRect l="-471" t="9759" r="94396" b="-9759"/>
          <a:stretch>
            <a:fillRect/>
          </a:stretch>
        </p:blipFill>
        <p:spPr>
          <a:xfrm>
            <a:off x="-2393084" y="3560528"/>
            <a:ext cx="632409" cy="2489454"/>
          </a:xfrm>
          <a:prstGeom prst="rect">
            <a:avLst/>
          </a:prstGeom>
        </p:spPr>
      </p:pic>
      <p:pic>
        <p:nvPicPr>
          <p:cNvPr id="80" name="End of geozone" descr="A close up of a logo&#10;&#10;Description automatically generated">
            <a:extLst>
              <a:ext uri="{FF2B5EF4-FFF2-40B4-BE49-F238E27FC236}">
                <a16:creationId xmlns:a16="http://schemas.microsoft.com/office/drawing/2014/main" id="{130CBE27-45DE-45BD-9E84-6DB190487E38}"/>
              </a:ext>
            </a:extLst>
          </p:cNvPr>
          <p:cNvPicPr>
            <a:picLocks noChangeAspect="1"/>
          </p:cNvPicPr>
          <p:nvPr/>
        </p:nvPicPr>
        <p:blipFill rotWithShape="1">
          <a:blip r:embed="rId5">
            <a:extLst>
              <a:ext uri="{28A0092B-C50C-407E-A947-70E740481C1C}">
                <a14:useLocalDpi xmlns:a14="http://schemas.microsoft.com/office/drawing/2010/main" val="0"/>
              </a:ext>
            </a:extLst>
          </a:blip>
          <a:srcRect l="93614"/>
          <a:stretch>
            <a:fillRect/>
          </a:stretch>
        </p:blipFill>
        <p:spPr>
          <a:xfrm>
            <a:off x="7041022" y="3317574"/>
            <a:ext cx="664771" cy="2489454"/>
          </a:xfrm>
          <a:prstGeom prst="rect">
            <a:avLst/>
          </a:prstGeom>
        </p:spPr>
      </p:pic>
      <p:pic>
        <p:nvPicPr>
          <p:cNvPr id="81" name="Rules machine">
            <a:extLst>
              <a:ext uri="{FF2B5EF4-FFF2-40B4-BE49-F238E27FC236}">
                <a16:creationId xmlns:a16="http://schemas.microsoft.com/office/drawing/2014/main" id="{3B58184C-2A4C-4B4D-B3F7-5157A6AB8C5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178751" y="549554"/>
            <a:ext cx="1378458" cy="1378458"/>
          </a:xfrm>
          <a:prstGeom prst="rect">
            <a:avLst/>
          </a:prstGeom>
        </p:spPr>
      </p:pic>
      <p:pic>
        <p:nvPicPr>
          <p:cNvPr id="83" name="Orange zone">
            <a:extLst>
              <a:ext uri="{FF2B5EF4-FFF2-40B4-BE49-F238E27FC236}">
                <a16:creationId xmlns:a16="http://schemas.microsoft.com/office/drawing/2014/main" id="{3D582359-4F65-4447-81A2-1C109075EE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7967" y="2293745"/>
            <a:ext cx="10945024" cy="1748790"/>
          </a:xfrm>
          <a:prstGeom prst="rect">
            <a:avLst/>
          </a:prstGeom>
        </p:spPr>
      </p:pic>
      <p:pic>
        <p:nvPicPr>
          <p:cNvPr id="21" name="Worker" descr="A close up of a logo&#10;&#10;Description automatically generated">
            <a:extLst>
              <a:ext uri="{FF2B5EF4-FFF2-40B4-BE49-F238E27FC236}">
                <a16:creationId xmlns:a16="http://schemas.microsoft.com/office/drawing/2014/main" id="{7D487CC4-8952-4EE9-B34A-32824F9C1B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7073" y="5032212"/>
            <a:ext cx="339471" cy="452628"/>
          </a:xfrm>
          <a:prstGeom prst="rect">
            <a:avLst/>
          </a:prstGeom>
        </p:spPr>
      </p:pic>
      <p:pic>
        <p:nvPicPr>
          <p:cNvPr id="120" name="geozone" descr="A picture containing screenshot&#10;&#10;Description automatically generated">
            <a:extLst>
              <a:ext uri="{FF2B5EF4-FFF2-40B4-BE49-F238E27FC236}">
                <a16:creationId xmlns:a16="http://schemas.microsoft.com/office/drawing/2014/main" id="{09C5F8AC-BDA2-4D80-977D-CF6B3CDC8D50}"/>
              </a:ext>
            </a:extLst>
          </p:cNvPr>
          <p:cNvPicPr>
            <a:picLocks noChangeAspect="1"/>
          </p:cNvPicPr>
          <p:nvPr/>
        </p:nvPicPr>
        <p:blipFill rotWithShape="1">
          <a:blip r:embed="rId9">
            <a:extLst>
              <a:ext uri="{28A0092B-C50C-407E-A947-70E740481C1C}">
                <a14:useLocalDpi xmlns:a14="http://schemas.microsoft.com/office/drawing/2010/main" val="0"/>
              </a:ext>
            </a:extLst>
          </a:blip>
          <a:srcRect r="2390"/>
          <a:stretch>
            <a:fillRect/>
          </a:stretch>
        </p:blipFill>
        <p:spPr>
          <a:xfrm>
            <a:off x="-2757649" y="2292705"/>
            <a:ext cx="10612585" cy="1748790"/>
          </a:xfrm>
          <a:prstGeom prst="rect">
            <a:avLst/>
          </a:prstGeom>
        </p:spPr>
      </p:pic>
      <p:pic>
        <p:nvPicPr>
          <p:cNvPr id="76" name="cones taper" hidden="1">
            <a:extLst>
              <a:ext uri="{FF2B5EF4-FFF2-40B4-BE49-F238E27FC236}">
                <a16:creationId xmlns:a16="http://schemas.microsoft.com/office/drawing/2014/main" id="{7E737834-5FB7-4CDD-A7ED-D5E27374CC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4514" y="4818591"/>
            <a:ext cx="1398927" cy="991777"/>
          </a:xfrm>
          <a:prstGeom prst="rect">
            <a:avLst/>
          </a:prstGeom>
        </p:spPr>
      </p:pic>
      <p:pic>
        <p:nvPicPr>
          <p:cNvPr id="78" name="Cones">
            <a:extLst>
              <a:ext uri="{FF2B5EF4-FFF2-40B4-BE49-F238E27FC236}">
                <a16:creationId xmlns:a16="http://schemas.microsoft.com/office/drawing/2014/main" id="{56B14199-A612-4D6C-9714-752BFE1D42BF}"/>
              </a:ext>
            </a:extLst>
          </p:cNvPr>
          <p:cNvPicPr>
            <a:picLocks noChangeAspect="1"/>
          </p:cNvPicPr>
          <p:nvPr/>
        </p:nvPicPr>
        <p:blipFill rotWithShape="1">
          <a:blip r:embed="rId4">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pic>
        <p:nvPicPr>
          <p:cNvPr id="77" name="Picture 76" hidden="1">
            <a:extLst>
              <a:ext uri="{FF2B5EF4-FFF2-40B4-BE49-F238E27FC236}">
                <a16:creationId xmlns:a16="http://schemas.microsoft.com/office/drawing/2014/main" id="{7A35A807-21EE-4424-AC89-F6C0EA2829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7525" y="5530851"/>
            <a:ext cx="197426" cy="270162"/>
          </a:xfrm>
          <a:prstGeom prst="rect">
            <a:avLst/>
          </a:prstGeom>
        </p:spPr>
      </p:pic>
      <p:grpSp>
        <p:nvGrpSpPr>
          <p:cNvPr id="85" name="Van">
            <a:extLst>
              <a:ext uri="{FF2B5EF4-FFF2-40B4-BE49-F238E27FC236}">
                <a16:creationId xmlns:a16="http://schemas.microsoft.com/office/drawing/2014/main" id="{85E82EC6-EC48-4BE8-8695-0F0595019B59}"/>
              </a:ext>
            </a:extLst>
          </p:cNvPr>
          <p:cNvGrpSpPr/>
          <p:nvPr/>
        </p:nvGrpSpPr>
        <p:grpSpPr>
          <a:xfrm>
            <a:off x="-2385434" y="2753547"/>
            <a:ext cx="1080135" cy="3052227"/>
            <a:chOff x="1558555" y="2729045"/>
            <a:chExt cx="1080135" cy="3052227"/>
          </a:xfrm>
        </p:grpSpPr>
        <p:pic>
          <p:nvPicPr>
            <p:cNvPr id="86" name="Picture 85">
              <a:extLst>
                <a:ext uri="{FF2B5EF4-FFF2-40B4-BE49-F238E27FC236}">
                  <a16:creationId xmlns:a16="http://schemas.microsoft.com/office/drawing/2014/main" id="{5032B219-413E-4824-B455-9729FD2A61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8555" y="2729045"/>
              <a:ext cx="1080135" cy="802386"/>
            </a:xfrm>
            <a:prstGeom prst="rect">
              <a:avLst/>
            </a:prstGeom>
          </p:spPr>
        </p:pic>
        <p:pic>
          <p:nvPicPr>
            <p:cNvPr id="87" name="Picture 86" descr="A close up of a logo&#10;&#10;Description automatically generated">
              <a:extLst>
                <a:ext uri="{FF2B5EF4-FFF2-40B4-BE49-F238E27FC236}">
                  <a16:creationId xmlns:a16="http://schemas.microsoft.com/office/drawing/2014/main" id="{5B4DD802-44F9-4E29-8F98-CFDC83EDD6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9467" y="5328644"/>
              <a:ext cx="936117" cy="452628"/>
            </a:xfrm>
            <a:prstGeom prst="rect">
              <a:avLst/>
            </a:prstGeom>
          </p:spPr>
        </p:pic>
      </p:grpSp>
      <p:sp>
        <p:nvSpPr>
          <p:cNvPr id="39" name="TextBox 38">
            <a:extLst>
              <a:ext uri="{FF2B5EF4-FFF2-40B4-BE49-F238E27FC236}">
                <a16:creationId xmlns:a16="http://schemas.microsoft.com/office/drawing/2014/main" id="{9789AC09-F9F4-4B0E-84DF-13A7CC554B66}"/>
              </a:ext>
            </a:extLst>
          </p:cNvPr>
          <p:cNvSpPr txBox="1"/>
          <p:nvPr/>
        </p:nvSpPr>
        <p:spPr>
          <a:xfrm>
            <a:off x="289649" y="102159"/>
            <a:ext cx="51566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3</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 Block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pproach</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W</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arning</a:t>
            </a:r>
            <a:endPar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1" name="Isosceles Triangle 60">
            <a:extLst>
              <a:ext uri="{FF2B5EF4-FFF2-40B4-BE49-F238E27FC236}">
                <a16:creationId xmlns:a16="http://schemas.microsoft.com/office/drawing/2014/main" id="{C94A43D3-107A-4D0C-9EAB-492DBD556C4E}"/>
              </a:ext>
            </a:extLst>
          </p:cNvPr>
          <p:cNvSpPr/>
          <p:nvPr/>
        </p:nvSpPr>
        <p:spPr>
          <a:xfrm>
            <a:off x="418186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hidden="1">
            <a:extLst>
              <a:ext uri="{FF2B5EF4-FFF2-40B4-BE49-F238E27FC236}">
                <a16:creationId xmlns:a16="http://schemas.microsoft.com/office/drawing/2014/main" id="{0536A5CC-E06F-4CE9-B639-A3A6FFB067A7}"/>
              </a:ext>
            </a:extLst>
          </p:cNvPr>
          <p:cNvGrpSpPr/>
          <p:nvPr/>
        </p:nvGrpSpPr>
        <p:grpSpPr>
          <a:xfrm>
            <a:off x="-315221" y="2293745"/>
            <a:ext cx="8475161" cy="1748790"/>
            <a:chOff x="-315221" y="2293745"/>
            <a:chExt cx="8475161" cy="1748790"/>
          </a:xfrm>
        </p:grpSpPr>
        <p:pic>
          <p:nvPicPr>
            <p:cNvPr id="121" name="Orange zone">
              <a:extLst>
                <a:ext uri="{FF2B5EF4-FFF2-40B4-BE49-F238E27FC236}">
                  <a16:creationId xmlns:a16="http://schemas.microsoft.com/office/drawing/2014/main" id="{74825F5B-4E93-49EA-AEA7-5ECDC9122C38}"/>
                </a:ext>
              </a:extLst>
            </p:cNvPr>
            <p:cNvPicPr>
              <a:picLocks noChangeAspect="1"/>
            </p:cNvPicPr>
            <p:nvPr/>
          </p:nvPicPr>
          <p:blipFill rotWithShape="1">
            <a:blip r:embed="rId7">
              <a:extLst>
                <a:ext uri="{28A0092B-C50C-407E-A947-70E740481C1C}">
                  <a14:useLocalDpi xmlns:a14="http://schemas.microsoft.com/office/drawing/2010/main" val="0"/>
                </a:ext>
              </a:extLst>
            </a:blip>
            <a:srcRect r="50757"/>
            <a:stretch>
              <a:fillRect/>
            </a:stretch>
          </p:blipFill>
          <p:spPr>
            <a:xfrm>
              <a:off x="-315221" y="2293745"/>
              <a:ext cx="5378486" cy="1748790"/>
            </a:xfrm>
            <a:prstGeom prst="rect">
              <a:avLst/>
            </a:prstGeom>
          </p:spPr>
        </p:pic>
        <p:pic>
          <p:nvPicPr>
            <p:cNvPr id="122" name="Orange zone">
              <a:extLst>
                <a:ext uri="{FF2B5EF4-FFF2-40B4-BE49-F238E27FC236}">
                  <a16:creationId xmlns:a16="http://schemas.microsoft.com/office/drawing/2014/main" id="{9D0C69FC-7DF3-4C21-9A60-F5719F71E314}"/>
                </a:ext>
              </a:extLst>
            </p:cNvPr>
            <p:cNvPicPr>
              <a:picLocks noChangeAspect="1"/>
            </p:cNvPicPr>
            <p:nvPr/>
          </p:nvPicPr>
          <p:blipFill rotWithShape="1">
            <a:blip r:embed="rId7">
              <a:extLst>
                <a:ext uri="{28A0092B-C50C-407E-A947-70E740481C1C}">
                  <a14:useLocalDpi xmlns:a14="http://schemas.microsoft.com/office/drawing/2010/main" val="0"/>
                </a:ext>
              </a:extLst>
            </a:blip>
            <a:srcRect l="48466"/>
            <a:stretch>
              <a:fillRect/>
            </a:stretch>
          </p:blipFill>
          <p:spPr>
            <a:xfrm>
              <a:off x="2531225" y="2293745"/>
              <a:ext cx="5628715" cy="1748790"/>
            </a:xfrm>
            <a:prstGeom prst="rect">
              <a:avLst/>
            </a:prstGeom>
          </p:spPr>
        </p:pic>
      </p:grpSp>
      <p:grpSp>
        <p:nvGrpSpPr>
          <p:cNvPr id="22" name="Group 21">
            <a:extLst>
              <a:ext uri="{FF2B5EF4-FFF2-40B4-BE49-F238E27FC236}">
                <a16:creationId xmlns:a16="http://schemas.microsoft.com/office/drawing/2014/main" id="{F5CC1D4B-D881-43C0-9B6C-BD46DB02CE78}"/>
              </a:ext>
            </a:extLst>
          </p:cNvPr>
          <p:cNvGrpSpPr/>
          <p:nvPr/>
        </p:nvGrpSpPr>
        <p:grpSpPr>
          <a:xfrm>
            <a:off x="8638371" y="4109056"/>
            <a:ext cx="1419105" cy="988364"/>
            <a:chOff x="13199207" y="2699662"/>
            <a:chExt cx="1419105" cy="988364"/>
          </a:xfrm>
        </p:grpSpPr>
        <p:pic>
          <p:nvPicPr>
            <p:cNvPr id="10" name="Picture 9">
              <a:extLst>
                <a:ext uri="{FF2B5EF4-FFF2-40B4-BE49-F238E27FC236}">
                  <a16:creationId xmlns:a16="http://schemas.microsoft.com/office/drawing/2014/main" id="{A2F73C13-4CA3-45C2-BCC2-1710EAE60D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99207" y="2699662"/>
              <a:ext cx="874395" cy="699516"/>
            </a:xfrm>
            <a:prstGeom prst="rect">
              <a:avLst/>
            </a:prstGeom>
          </p:spPr>
        </p:pic>
        <p:pic>
          <p:nvPicPr>
            <p:cNvPr id="12" name="Picture 11" descr="A close up of a logo&#10;&#10;Description automatically generated">
              <a:extLst>
                <a:ext uri="{FF2B5EF4-FFF2-40B4-BE49-F238E27FC236}">
                  <a16:creationId xmlns:a16="http://schemas.microsoft.com/office/drawing/2014/main" id="{6901A607-4E0E-4334-8109-3BF7C98BFB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342724" y="3513147"/>
              <a:ext cx="1275588" cy="174879"/>
            </a:xfrm>
            <a:prstGeom prst="rect">
              <a:avLst/>
            </a:prstGeom>
          </p:spPr>
        </p:pic>
      </p:grpSp>
      <p:grpSp>
        <p:nvGrpSpPr>
          <p:cNvPr id="26" name="Group 25">
            <a:extLst>
              <a:ext uri="{FF2B5EF4-FFF2-40B4-BE49-F238E27FC236}">
                <a16:creationId xmlns:a16="http://schemas.microsoft.com/office/drawing/2014/main" id="{349030E3-1967-4744-9506-D3EAA6160660}"/>
              </a:ext>
            </a:extLst>
          </p:cNvPr>
          <p:cNvGrpSpPr/>
          <p:nvPr/>
        </p:nvGrpSpPr>
        <p:grpSpPr>
          <a:xfrm>
            <a:off x="82403" y="549554"/>
            <a:ext cx="10100993" cy="5500428"/>
            <a:chOff x="1407749" y="549554"/>
            <a:chExt cx="10100993" cy="5500428"/>
          </a:xfrm>
        </p:grpSpPr>
        <p:pic>
          <p:nvPicPr>
            <p:cNvPr id="8" name="End of geozone" descr="A close up of a logo&#10;&#10;Description automatically generated">
              <a:extLst>
                <a:ext uri="{FF2B5EF4-FFF2-40B4-BE49-F238E27FC236}">
                  <a16:creationId xmlns:a16="http://schemas.microsoft.com/office/drawing/2014/main" id="{193251CF-9F42-499E-92D5-89361DBFB176}"/>
                </a:ext>
              </a:extLst>
            </p:cNvPr>
            <p:cNvPicPr>
              <a:picLocks noChangeAspect="1"/>
            </p:cNvPicPr>
            <p:nvPr/>
          </p:nvPicPr>
          <p:blipFill rotWithShape="1">
            <a:blip r:embed="rId5">
              <a:extLst>
                <a:ext uri="{28A0092B-C50C-407E-A947-70E740481C1C}">
                  <a14:useLocalDpi xmlns:a14="http://schemas.microsoft.com/office/drawing/2010/main" val="0"/>
                </a:ext>
              </a:extLst>
            </a:blip>
            <a:srcRect l="-453" t="9759" r="94396" b="-9759"/>
            <a:stretch>
              <a:fillRect/>
            </a:stretch>
          </p:blipFill>
          <p:spPr>
            <a:xfrm>
              <a:off x="1407749" y="3560528"/>
              <a:ext cx="630576" cy="2489454"/>
            </a:xfrm>
            <a:prstGeom prst="rect">
              <a:avLst/>
            </a:prstGeom>
          </p:spPr>
        </p:pic>
        <p:pic>
          <p:nvPicPr>
            <p:cNvPr id="35" name="End of geozone" descr="A close up of a logo&#10;&#10;Description automatically generated">
              <a:extLst>
                <a:ext uri="{FF2B5EF4-FFF2-40B4-BE49-F238E27FC236}">
                  <a16:creationId xmlns:a16="http://schemas.microsoft.com/office/drawing/2014/main" id="{AA18D3EE-E706-4C06-A129-6E0D3CE9889C}"/>
                </a:ext>
              </a:extLst>
            </p:cNvPr>
            <p:cNvPicPr>
              <a:picLocks noChangeAspect="1"/>
            </p:cNvPicPr>
            <p:nvPr/>
          </p:nvPicPr>
          <p:blipFill rotWithShape="1">
            <a:blip r:embed="rId5">
              <a:extLst>
                <a:ext uri="{28A0092B-C50C-407E-A947-70E740481C1C}">
                  <a14:useLocalDpi xmlns:a14="http://schemas.microsoft.com/office/drawing/2010/main" val="0"/>
                </a:ext>
              </a:extLst>
            </a:blip>
            <a:srcRect l="93614"/>
            <a:stretch>
              <a:fillRect/>
            </a:stretch>
          </p:blipFill>
          <p:spPr>
            <a:xfrm>
              <a:off x="10843971" y="3317574"/>
              <a:ext cx="664771" cy="2489454"/>
            </a:xfrm>
            <a:prstGeom prst="rect">
              <a:avLst/>
            </a:prstGeom>
          </p:spPr>
        </p:pic>
        <p:pic>
          <p:nvPicPr>
            <p:cNvPr id="110" name="Rules machine">
              <a:extLst>
                <a:ext uri="{FF2B5EF4-FFF2-40B4-BE49-F238E27FC236}">
                  <a16:creationId xmlns:a16="http://schemas.microsoft.com/office/drawing/2014/main" id="{8DA0FCF4-3BDF-4E39-AD3C-C2AF2D1AA1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981700" y="549554"/>
              <a:ext cx="1378458" cy="1378458"/>
            </a:xfrm>
            <a:prstGeom prst="rect">
              <a:avLst/>
            </a:prstGeom>
          </p:spPr>
        </p:pic>
        <p:grpSp>
          <p:nvGrpSpPr>
            <p:cNvPr id="25" name="van with cones">
              <a:extLst>
                <a:ext uri="{FF2B5EF4-FFF2-40B4-BE49-F238E27FC236}">
                  <a16:creationId xmlns:a16="http://schemas.microsoft.com/office/drawing/2014/main" id="{46CDF34E-BA3E-49A1-B730-A912AE442BF8}"/>
                </a:ext>
              </a:extLst>
            </p:cNvPr>
            <p:cNvGrpSpPr/>
            <p:nvPr/>
          </p:nvGrpSpPr>
          <p:grpSpPr>
            <a:xfrm>
              <a:off x="9882103" y="2679096"/>
              <a:ext cx="1604772" cy="3118002"/>
              <a:chOff x="10079432" y="2679096"/>
              <a:chExt cx="1604772" cy="3118002"/>
            </a:xfrm>
          </p:grpSpPr>
          <p:pic>
            <p:nvPicPr>
              <p:cNvPr id="18" name="Picture 17">
                <a:extLst>
                  <a:ext uri="{FF2B5EF4-FFF2-40B4-BE49-F238E27FC236}">
                    <a16:creationId xmlns:a16="http://schemas.microsoft.com/office/drawing/2014/main" id="{A4158E03-71F6-4A64-9873-7C7A3B65F7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20" name="Picture 19">
                <a:extLst>
                  <a:ext uri="{FF2B5EF4-FFF2-40B4-BE49-F238E27FC236}">
                    <a16:creationId xmlns:a16="http://schemas.microsoft.com/office/drawing/2014/main" id="{69808F9F-6309-4BE1-98B7-CF602E426977}"/>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0079432" y="5312818"/>
                <a:ext cx="1604772" cy="484280"/>
              </a:xfrm>
              <a:prstGeom prst="rect">
                <a:avLst/>
              </a:prstGeom>
            </p:spPr>
          </p:pic>
        </p:grpSp>
        <p:grpSp>
          <p:nvGrpSpPr>
            <p:cNvPr id="24" name="Van">
              <a:extLst>
                <a:ext uri="{FF2B5EF4-FFF2-40B4-BE49-F238E27FC236}">
                  <a16:creationId xmlns:a16="http://schemas.microsoft.com/office/drawing/2014/main" id="{3715C293-6C59-41B4-8856-32DBA3F980D6}"/>
                </a:ext>
              </a:extLst>
            </p:cNvPr>
            <p:cNvGrpSpPr/>
            <p:nvPr/>
          </p:nvGrpSpPr>
          <p:grpSpPr>
            <a:xfrm>
              <a:off x="1417515" y="2753547"/>
              <a:ext cx="1080135" cy="3052227"/>
              <a:chOff x="987055" y="2729045"/>
              <a:chExt cx="1080135" cy="3052227"/>
            </a:xfrm>
          </p:grpSpPr>
          <p:pic>
            <p:nvPicPr>
              <p:cNvPr id="16" name="Picture 15">
                <a:extLst>
                  <a:ext uri="{FF2B5EF4-FFF2-40B4-BE49-F238E27FC236}">
                    <a16:creationId xmlns:a16="http://schemas.microsoft.com/office/drawing/2014/main" id="{CE95A1F3-DFCC-46B9-BE47-BC1475E369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055" y="2729045"/>
                <a:ext cx="1080135" cy="802386"/>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967" y="5328644"/>
                <a:ext cx="936117" cy="452628"/>
              </a:xfrm>
              <a:prstGeom prst="rect">
                <a:avLst/>
              </a:prstGeom>
            </p:spPr>
          </p:pic>
        </p:grpSp>
      </p:grpSp>
      <p:pic>
        <p:nvPicPr>
          <p:cNvPr id="99" name="Grey zone">
            <a:extLst>
              <a:ext uri="{FF2B5EF4-FFF2-40B4-BE49-F238E27FC236}">
                <a16:creationId xmlns:a16="http://schemas.microsoft.com/office/drawing/2014/main" id="{C7C8F6BE-78B8-4D18-AD1C-046300806A48}"/>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r="42739"/>
          <a:stretch>
            <a:fillRect/>
          </a:stretch>
        </p:blipFill>
        <p:spPr>
          <a:xfrm>
            <a:off x="6563749" y="2283978"/>
            <a:ext cx="2247771" cy="1512189"/>
          </a:xfrm>
          <a:prstGeom prst="rect">
            <a:avLst/>
          </a:prstGeom>
        </p:spPr>
      </p:pic>
      <p:pic>
        <p:nvPicPr>
          <p:cNvPr id="62" name="DigitalCone">
            <a:extLst>
              <a:ext uri="{FF2B5EF4-FFF2-40B4-BE49-F238E27FC236}">
                <a16:creationId xmlns:a16="http://schemas.microsoft.com/office/drawing/2014/main" id="{62056033-5BEC-4B2A-B07D-A1817191F0EA}"/>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6849563" y="2557128"/>
            <a:ext cx="390906" cy="432054"/>
          </a:xfrm>
          <a:prstGeom prst="rect">
            <a:avLst/>
          </a:prstGeom>
        </p:spPr>
      </p:pic>
      <p:pic>
        <p:nvPicPr>
          <p:cNvPr id="63" name="DigitalCone" hidden="1">
            <a:extLst>
              <a:ext uri="{FF2B5EF4-FFF2-40B4-BE49-F238E27FC236}">
                <a16:creationId xmlns:a16="http://schemas.microsoft.com/office/drawing/2014/main" id="{84618F20-8F30-4BC2-BD78-483C0175FFBB}"/>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7753993" y="2989182"/>
            <a:ext cx="390906" cy="432054"/>
          </a:xfrm>
          <a:prstGeom prst="rect">
            <a:avLst/>
          </a:prstGeom>
        </p:spPr>
      </p:pic>
      <p:grpSp>
        <p:nvGrpSpPr>
          <p:cNvPr id="66" name="cars">
            <a:extLst>
              <a:ext uri="{FF2B5EF4-FFF2-40B4-BE49-F238E27FC236}">
                <a16:creationId xmlns:a16="http://schemas.microsoft.com/office/drawing/2014/main" id="{B288BB11-A1C9-43FF-BFF5-D8F11BF7405D}"/>
              </a:ext>
            </a:extLst>
          </p:cNvPr>
          <p:cNvGrpSpPr/>
          <p:nvPr/>
        </p:nvGrpSpPr>
        <p:grpSpPr>
          <a:xfrm>
            <a:off x="-2721577" y="4994808"/>
            <a:ext cx="2666885" cy="1178492"/>
            <a:chOff x="-1205731" y="4994808"/>
            <a:chExt cx="2666885" cy="1178492"/>
          </a:xfrm>
        </p:grpSpPr>
        <p:pic>
          <p:nvPicPr>
            <p:cNvPr id="67" name="car">
              <a:extLst>
                <a:ext uri="{FF2B5EF4-FFF2-40B4-BE49-F238E27FC236}">
                  <a16:creationId xmlns:a16="http://schemas.microsoft.com/office/drawing/2014/main" id="{0EFF8776-ADEF-46E7-A4F3-16FA4D2B9AAC}"/>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68" name="car">
              <a:extLst>
                <a:ext uri="{FF2B5EF4-FFF2-40B4-BE49-F238E27FC236}">
                  <a16:creationId xmlns:a16="http://schemas.microsoft.com/office/drawing/2014/main" id="{04428ECB-437A-47B1-84E2-7509D124C7D3}"/>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69" name="car">
              <a:extLst>
                <a:ext uri="{FF2B5EF4-FFF2-40B4-BE49-F238E27FC236}">
                  <a16:creationId xmlns:a16="http://schemas.microsoft.com/office/drawing/2014/main" id="{D441B9C0-8771-4612-8A58-8440FA10F65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70" name="car">
              <a:extLst>
                <a:ext uri="{FF2B5EF4-FFF2-40B4-BE49-F238E27FC236}">
                  <a16:creationId xmlns:a16="http://schemas.microsoft.com/office/drawing/2014/main" id="{D4B25A84-49D5-45B2-BBDA-347A1F26514C}"/>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71" name="car">
              <a:extLst>
                <a:ext uri="{FF2B5EF4-FFF2-40B4-BE49-F238E27FC236}">
                  <a16:creationId xmlns:a16="http://schemas.microsoft.com/office/drawing/2014/main" id="{FDE920E3-007F-456F-9394-9FEA179A643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72" name="car">
              <a:extLst>
                <a:ext uri="{FF2B5EF4-FFF2-40B4-BE49-F238E27FC236}">
                  <a16:creationId xmlns:a16="http://schemas.microsoft.com/office/drawing/2014/main" id="{D8046E28-BA1B-40DF-8376-F991C4D43A0B}"/>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73" name="car">
              <a:extLst>
                <a:ext uri="{FF2B5EF4-FFF2-40B4-BE49-F238E27FC236}">
                  <a16:creationId xmlns:a16="http://schemas.microsoft.com/office/drawing/2014/main" id="{C3D44A2B-CD12-41A8-A27F-B09641B941D6}"/>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74" name="car">
              <a:extLst>
                <a:ext uri="{FF2B5EF4-FFF2-40B4-BE49-F238E27FC236}">
                  <a16:creationId xmlns:a16="http://schemas.microsoft.com/office/drawing/2014/main" id="{7D34B25B-0339-419E-81B1-52507F22D6B5}"/>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grpSp>
        <p:nvGrpSpPr>
          <p:cNvPr id="104" name="cars">
            <a:extLst>
              <a:ext uri="{FF2B5EF4-FFF2-40B4-BE49-F238E27FC236}">
                <a16:creationId xmlns:a16="http://schemas.microsoft.com/office/drawing/2014/main" id="{706079DF-3F5F-4FC8-9391-4026C7FDDF95}"/>
              </a:ext>
            </a:extLst>
          </p:cNvPr>
          <p:cNvGrpSpPr/>
          <p:nvPr/>
        </p:nvGrpSpPr>
        <p:grpSpPr>
          <a:xfrm>
            <a:off x="-5194936" y="4994808"/>
            <a:ext cx="2666885" cy="1178492"/>
            <a:chOff x="-1205731" y="4994808"/>
            <a:chExt cx="2666885" cy="1178492"/>
          </a:xfrm>
        </p:grpSpPr>
        <p:pic>
          <p:nvPicPr>
            <p:cNvPr id="106" name="car">
              <a:extLst>
                <a:ext uri="{FF2B5EF4-FFF2-40B4-BE49-F238E27FC236}">
                  <a16:creationId xmlns:a16="http://schemas.microsoft.com/office/drawing/2014/main" id="{A04072D2-0A27-4805-A90C-3DB1BACA4A15}"/>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107" name="car">
              <a:extLst>
                <a:ext uri="{FF2B5EF4-FFF2-40B4-BE49-F238E27FC236}">
                  <a16:creationId xmlns:a16="http://schemas.microsoft.com/office/drawing/2014/main" id="{14C004EC-EAE5-4A70-B0C4-9C72B053915B}"/>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112" name="car">
              <a:extLst>
                <a:ext uri="{FF2B5EF4-FFF2-40B4-BE49-F238E27FC236}">
                  <a16:creationId xmlns:a16="http://schemas.microsoft.com/office/drawing/2014/main" id="{5EEFF8AF-068A-48BE-91DD-86DCDD5CFB58}"/>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113" name="car">
              <a:extLst>
                <a:ext uri="{FF2B5EF4-FFF2-40B4-BE49-F238E27FC236}">
                  <a16:creationId xmlns:a16="http://schemas.microsoft.com/office/drawing/2014/main" id="{18D7EAC2-F381-4974-8F2F-50BE6A5F6693}"/>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114" name="car">
              <a:extLst>
                <a:ext uri="{FF2B5EF4-FFF2-40B4-BE49-F238E27FC236}">
                  <a16:creationId xmlns:a16="http://schemas.microsoft.com/office/drawing/2014/main" id="{458AF004-E931-4703-A413-B28C3A9918CE}"/>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115" name="car">
              <a:extLst>
                <a:ext uri="{FF2B5EF4-FFF2-40B4-BE49-F238E27FC236}">
                  <a16:creationId xmlns:a16="http://schemas.microsoft.com/office/drawing/2014/main" id="{C847F366-226B-437F-905A-D5A738B1689B}"/>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117" name="car">
              <a:extLst>
                <a:ext uri="{FF2B5EF4-FFF2-40B4-BE49-F238E27FC236}">
                  <a16:creationId xmlns:a16="http://schemas.microsoft.com/office/drawing/2014/main" id="{17AA2615-8D23-4A35-BB38-9E329E57B397}"/>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118" name="car">
              <a:extLst>
                <a:ext uri="{FF2B5EF4-FFF2-40B4-BE49-F238E27FC236}">
                  <a16:creationId xmlns:a16="http://schemas.microsoft.com/office/drawing/2014/main" id="{5A0F3DA4-4764-43FD-B576-721B2BE1EE11}"/>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grpSp>
        <p:nvGrpSpPr>
          <p:cNvPr id="84" name="van with cones">
            <a:extLst>
              <a:ext uri="{FF2B5EF4-FFF2-40B4-BE49-F238E27FC236}">
                <a16:creationId xmlns:a16="http://schemas.microsoft.com/office/drawing/2014/main" id="{C2B532BA-1423-4441-A606-B809DCAAF4CA}"/>
              </a:ext>
            </a:extLst>
          </p:cNvPr>
          <p:cNvGrpSpPr/>
          <p:nvPr/>
        </p:nvGrpSpPr>
        <p:grpSpPr>
          <a:xfrm>
            <a:off x="6079154" y="2679096"/>
            <a:ext cx="1604772" cy="3118002"/>
            <a:chOff x="10079432" y="2679096"/>
            <a:chExt cx="1604772" cy="3118002"/>
          </a:xfrm>
        </p:grpSpPr>
        <p:pic>
          <p:nvPicPr>
            <p:cNvPr id="88" name="Picture 87">
              <a:extLst>
                <a:ext uri="{FF2B5EF4-FFF2-40B4-BE49-F238E27FC236}">
                  <a16:creationId xmlns:a16="http://schemas.microsoft.com/office/drawing/2014/main" id="{6EC6CA09-7794-4304-A031-58B8E24FFB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89" name="Picture 88">
              <a:extLst>
                <a:ext uri="{FF2B5EF4-FFF2-40B4-BE49-F238E27FC236}">
                  <a16:creationId xmlns:a16="http://schemas.microsoft.com/office/drawing/2014/main" id="{2376A59D-EA42-4414-B269-1B14B66CB99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0079432" y="5312818"/>
              <a:ext cx="1604772" cy="484280"/>
            </a:xfrm>
            <a:prstGeom prst="rect">
              <a:avLst/>
            </a:prstGeom>
          </p:spPr>
        </p:pic>
      </p:grpSp>
      <p:cxnSp>
        <p:nvCxnSpPr>
          <p:cNvPr id="64" name="Straight Arrow Connector 63">
            <a:extLst>
              <a:ext uri="{FF2B5EF4-FFF2-40B4-BE49-F238E27FC236}">
                <a16:creationId xmlns:a16="http://schemas.microsoft.com/office/drawing/2014/main" id="{3281F431-DBFD-4A60-9EF9-8BAFB301C590}"/>
              </a:ext>
            </a:extLst>
          </p:cNvPr>
          <p:cNvCxnSpPr>
            <a:cxnSpLocks/>
          </p:cNvCxnSpPr>
          <p:nvPr/>
        </p:nvCxnSpPr>
        <p:spPr>
          <a:xfrm>
            <a:off x="523875" y="2594035"/>
            <a:ext cx="6410325" cy="0"/>
          </a:xfrm>
          <a:prstGeom prst="straightConnector1">
            <a:avLst/>
          </a:prstGeom>
          <a:ln w="44450" cap="flat">
            <a:solidFill>
              <a:srgbClr val="D67A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65" name="500m">
            <a:extLst>
              <a:ext uri="{FF2B5EF4-FFF2-40B4-BE49-F238E27FC236}">
                <a16:creationId xmlns:a16="http://schemas.microsoft.com/office/drawing/2014/main" id="{BB5CFBFA-9A15-4DBE-9708-DF6775E21F37}"/>
              </a:ext>
            </a:extLst>
          </p:cNvPr>
          <p:cNvSpPr txBox="1"/>
          <p:nvPr/>
        </p:nvSpPr>
        <p:spPr>
          <a:xfrm>
            <a:off x="3497465" y="2222795"/>
            <a:ext cx="860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67A00"/>
                </a:solidFill>
                <a:effectLst/>
                <a:uLnTx/>
                <a:uFillTx/>
                <a:latin typeface="Arial" panose="020B0604020202020204" pitchFamily="34" charset="0"/>
                <a:ea typeface="+mn-ea"/>
                <a:cs typeface="Arial" panose="020B0604020202020204" pitchFamily="34" charset="0"/>
              </a:rPr>
              <a:t>500m</a:t>
            </a:r>
          </a:p>
        </p:txBody>
      </p:sp>
    </p:spTree>
    <p:extLst>
      <p:ext uri="{BB962C8B-B14F-4D97-AF65-F5344CB8AC3E}">
        <p14:creationId xmlns:p14="http://schemas.microsoft.com/office/powerpoint/2010/main" val="153144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left)">
                                      <p:cBhvr>
                                        <p:cTn id="7" dur="750"/>
                                        <p:tgtEl>
                                          <p:spTgt spid="99"/>
                                        </p:tgtEl>
                                      </p:cBhvr>
                                    </p:animEffect>
                                  </p:childTnLst>
                                </p:cTn>
                              </p:par>
                              <p:par>
                                <p:cTn id="8" presetID="22" presetClass="entr" presetSubtype="8"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750"/>
                                        <p:tgtEl>
                                          <p:spTgt spid="75"/>
                                        </p:tgtEl>
                                      </p:cBhvr>
                                    </p:animEffect>
                                  </p:childTnLst>
                                </p:cTn>
                              </p:par>
                              <p:par>
                                <p:cTn id="11" presetID="22" presetClass="entr" presetSubtype="8"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wipe(left)">
                                      <p:cBhvr>
                                        <p:cTn id="13" dur="750"/>
                                        <p:tgtEl>
                                          <p:spTgt spid="90"/>
                                        </p:tgtEl>
                                      </p:cBhvr>
                                    </p:animEffect>
                                  </p:childTnLst>
                                </p:cTn>
                              </p:par>
                              <p:par>
                                <p:cTn id="14" presetID="53" presetClass="entr" presetSubtype="16"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 calcmode="lin" valueType="num">
                                      <p:cBhvr>
                                        <p:cTn id="16" dur="250" fill="hold"/>
                                        <p:tgtEl>
                                          <p:spTgt spid="62"/>
                                        </p:tgtEl>
                                        <p:attrNameLst>
                                          <p:attrName>ppt_w</p:attrName>
                                        </p:attrNameLst>
                                      </p:cBhvr>
                                      <p:tavLst>
                                        <p:tav tm="0">
                                          <p:val>
                                            <p:fltVal val="0"/>
                                          </p:val>
                                        </p:tav>
                                        <p:tav tm="100000">
                                          <p:val>
                                            <p:strVal val="#ppt_w"/>
                                          </p:val>
                                        </p:tav>
                                      </p:tavLst>
                                    </p:anim>
                                    <p:anim calcmode="lin" valueType="num">
                                      <p:cBhvr>
                                        <p:cTn id="17" dur="250" fill="hold"/>
                                        <p:tgtEl>
                                          <p:spTgt spid="62"/>
                                        </p:tgtEl>
                                        <p:attrNameLst>
                                          <p:attrName>ppt_h</p:attrName>
                                        </p:attrNameLst>
                                      </p:cBhvr>
                                      <p:tavLst>
                                        <p:tav tm="0">
                                          <p:val>
                                            <p:fltVal val="0"/>
                                          </p:val>
                                        </p:tav>
                                        <p:tav tm="100000">
                                          <p:val>
                                            <p:strVal val="#ppt_h"/>
                                          </p:val>
                                        </p:tav>
                                      </p:tavLst>
                                    </p:anim>
                                    <p:animEffect transition="in" filter="fade">
                                      <p:cBhvr>
                                        <p:cTn id="18" dur="250"/>
                                        <p:tgtEl>
                                          <p:spTgt spid="62"/>
                                        </p:tgtEl>
                                      </p:cBhvr>
                                    </p:animEffect>
                                  </p:childTnLst>
                                </p:cTn>
                              </p:par>
                              <p:par>
                                <p:cTn id="19" presetID="53" presetClass="entr" presetSubtype="16" fill="hold" nodeType="withEffect">
                                  <p:stCondLst>
                                    <p:cond delay="500"/>
                                  </p:stCondLst>
                                  <p:childTnLst>
                                    <p:set>
                                      <p:cBhvr>
                                        <p:cTn id="20" dur="1" fill="hold">
                                          <p:stCondLst>
                                            <p:cond delay="0"/>
                                          </p:stCondLst>
                                        </p:cTn>
                                        <p:tgtEl>
                                          <p:spTgt spid="63"/>
                                        </p:tgtEl>
                                        <p:attrNameLst>
                                          <p:attrName>style.visibility</p:attrName>
                                        </p:attrNameLst>
                                      </p:cBhvr>
                                      <p:to>
                                        <p:strVal val="visible"/>
                                      </p:to>
                                    </p:set>
                                    <p:anim calcmode="lin" valueType="num">
                                      <p:cBhvr>
                                        <p:cTn id="21" dur="250" fill="hold"/>
                                        <p:tgtEl>
                                          <p:spTgt spid="63"/>
                                        </p:tgtEl>
                                        <p:attrNameLst>
                                          <p:attrName>ppt_w</p:attrName>
                                        </p:attrNameLst>
                                      </p:cBhvr>
                                      <p:tavLst>
                                        <p:tav tm="0">
                                          <p:val>
                                            <p:fltVal val="0"/>
                                          </p:val>
                                        </p:tav>
                                        <p:tav tm="100000">
                                          <p:val>
                                            <p:strVal val="#ppt_w"/>
                                          </p:val>
                                        </p:tav>
                                      </p:tavLst>
                                    </p:anim>
                                    <p:anim calcmode="lin" valueType="num">
                                      <p:cBhvr>
                                        <p:cTn id="22" dur="250" fill="hold"/>
                                        <p:tgtEl>
                                          <p:spTgt spid="63"/>
                                        </p:tgtEl>
                                        <p:attrNameLst>
                                          <p:attrName>ppt_h</p:attrName>
                                        </p:attrNameLst>
                                      </p:cBhvr>
                                      <p:tavLst>
                                        <p:tav tm="0">
                                          <p:val>
                                            <p:fltVal val="0"/>
                                          </p:val>
                                        </p:tav>
                                        <p:tav tm="100000">
                                          <p:val>
                                            <p:strVal val="#ppt_h"/>
                                          </p:val>
                                        </p:tav>
                                      </p:tavLst>
                                    </p:anim>
                                    <p:animEffect transition="in" filter="fade">
                                      <p:cBhvr>
                                        <p:cTn id="23" dur="250"/>
                                        <p:tgtEl>
                                          <p:spTgt spid="63"/>
                                        </p:tgtEl>
                                      </p:cBhvr>
                                    </p:animEffect>
                                  </p:childTnLst>
                                </p:cTn>
                              </p:par>
                              <p:par>
                                <p:cTn id="24" presetID="63" presetClass="path" presetSubtype="0" accel="50000" decel="50000" fill="hold" nodeType="withEffect">
                                  <p:stCondLst>
                                    <p:cond delay="0"/>
                                  </p:stCondLst>
                                  <p:childTnLst>
                                    <p:animMotion origin="layout" path="M -3.33333E-6 -3.7037E-7 L 0.203 -3.7037E-7 " pathEditMode="relative" rAng="0" ptsTypes="AA">
                                      <p:cBhvr>
                                        <p:cTn id="25" dur="750" fill="hold"/>
                                        <p:tgtEl>
                                          <p:spTgt spid="104"/>
                                        </p:tgtEl>
                                        <p:attrNameLst>
                                          <p:attrName>ppt_x</p:attrName>
                                          <p:attrName>ppt_y</p:attrName>
                                        </p:attrNameLst>
                                      </p:cBhvr>
                                      <p:rCtr x="10156" y="0"/>
                                    </p:animMotion>
                                  </p:childTnLst>
                                </p:cTn>
                              </p:par>
                              <p:par>
                                <p:cTn id="26" presetID="63" presetClass="path" presetSubtype="0" accel="50000" decel="50000" fill="hold" nodeType="withEffect">
                                  <p:stCondLst>
                                    <p:cond delay="0"/>
                                  </p:stCondLst>
                                  <p:childTnLst>
                                    <p:animMotion origin="layout" path="M -2.91667E-6 4.44444E-6 L 0.203 4.44444E-6 " pathEditMode="relative" rAng="0" ptsTypes="AA">
                                      <p:cBhvr>
                                        <p:cTn id="27" dur="750" fill="hold"/>
                                        <p:tgtEl>
                                          <p:spTgt spid="84"/>
                                        </p:tgtEl>
                                        <p:attrNameLst>
                                          <p:attrName>ppt_x</p:attrName>
                                          <p:attrName>ppt_y</p:attrName>
                                        </p:attrNameLst>
                                      </p:cBhvr>
                                      <p:rCtr x="10143" y="0"/>
                                    </p:animMotion>
                                  </p:childTnLst>
                                </p:cTn>
                              </p:par>
                              <p:par>
                                <p:cTn id="28" presetID="63" presetClass="path" presetSubtype="0" accel="50000" decel="50000" fill="hold" nodeType="withEffect">
                                  <p:stCondLst>
                                    <p:cond delay="0"/>
                                  </p:stCondLst>
                                  <p:childTnLst>
                                    <p:animMotion origin="layout" path="M 2.08333E-6 -4.07407E-6 L 0.20299 -4.07407E-6 " pathEditMode="relative" rAng="0" ptsTypes="AA">
                                      <p:cBhvr>
                                        <p:cTn id="29" dur="750" fill="hold"/>
                                        <p:tgtEl>
                                          <p:spTgt spid="85"/>
                                        </p:tgtEl>
                                        <p:attrNameLst>
                                          <p:attrName>ppt_x</p:attrName>
                                          <p:attrName>ppt_y</p:attrName>
                                        </p:attrNameLst>
                                      </p:cBhvr>
                                      <p:rCtr x="10156" y="0"/>
                                    </p:animMotion>
                                  </p:childTnLst>
                                </p:cTn>
                              </p:par>
                              <p:par>
                                <p:cTn id="30" presetID="63" presetClass="path" presetSubtype="0" accel="50000" decel="50000" fill="hold" nodeType="withEffect">
                                  <p:stCondLst>
                                    <p:cond delay="0"/>
                                  </p:stCondLst>
                                  <p:childTnLst>
                                    <p:animMotion origin="layout" path="M 2.5E-6 2.22222E-6 L 0.20299 2.22222E-6 " pathEditMode="relative" rAng="0" ptsTypes="AA">
                                      <p:cBhvr>
                                        <p:cTn id="31" dur="750" fill="hold"/>
                                        <p:tgtEl>
                                          <p:spTgt spid="80"/>
                                        </p:tgtEl>
                                        <p:attrNameLst>
                                          <p:attrName>ppt_x</p:attrName>
                                          <p:attrName>ppt_y</p:attrName>
                                        </p:attrNameLst>
                                      </p:cBhvr>
                                      <p:rCtr x="10143" y="0"/>
                                    </p:animMotion>
                                  </p:childTnLst>
                                </p:cTn>
                              </p:par>
                              <p:par>
                                <p:cTn id="32" presetID="63" presetClass="path" presetSubtype="0" accel="50000" decel="50000" fill="hold" nodeType="withEffect">
                                  <p:stCondLst>
                                    <p:cond delay="0"/>
                                  </p:stCondLst>
                                  <p:childTnLst>
                                    <p:animMotion origin="layout" path="M 2.5E-6 -4.44444E-6 L 0.20299 -4.44444E-6 " pathEditMode="relative" rAng="0" ptsTypes="AA">
                                      <p:cBhvr>
                                        <p:cTn id="33" dur="750" fill="hold"/>
                                        <p:tgtEl>
                                          <p:spTgt spid="79"/>
                                        </p:tgtEl>
                                        <p:attrNameLst>
                                          <p:attrName>ppt_x</p:attrName>
                                          <p:attrName>ppt_y</p:attrName>
                                        </p:attrNameLst>
                                      </p:cBhvr>
                                      <p:rCtr x="10156" y="0"/>
                                    </p:animMotion>
                                  </p:childTnLst>
                                </p:cTn>
                              </p:par>
                              <p:par>
                                <p:cTn id="34" presetID="63" presetClass="path" presetSubtype="0" accel="50000" decel="50000" fill="hold" nodeType="withEffect">
                                  <p:stCondLst>
                                    <p:cond delay="0"/>
                                  </p:stCondLst>
                                  <p:childTnLst>
                                    <p:animMotion origin="layout" path="M 4.16667E-7 4.44444E-6 L 0.20299 4.44444E-6 " pathEditMode="relative" rAng="0" ptsTypes="AA">
                                      <p:cBhvr>
                                        <p:cTn id="35" dur="750" fill="hold"/>
                                        <p:tgtEl>
                                          <p:spTgt spid="83"/>
                                        </p:tgtEl>
                                        <p:attrNameLst>
                                          <p:attrName>ppt_x</p:attrName>
                                          <p:attrName>ppt_y</p:attrName>
                                        </p:attrNameLst>
                                      </p:cBhvr>
                                      <p:rCtr x="10143" y="0"/>
                                    </p:animMotion>
                                  </p:childTnLst>
                                </p:cTn>
                              </p:par>
                              <p:par>
                                <p:cTn id="36" presetID="63" presetClass="path" presetSubtype="0" accel="50000" decel="50000" fill="hold" grpId="0" nodeType="withEffect">
                                  <p:stCondLst>
                                    <p:cond delay="0"/>
                                  </p:stCondLst>
                                  <p:childTnLst>
                                    <p:animMotion origin="layout" path="M 3.75E-6 4.44444E-6 L 0.20299 4.44444E-6 " pathEditMode="relative" rAng="0" ptsTypes="AA">
                                      <p:cBhvr>
                                        <p:cTn id="37" dur="750" fill="hold"/>
                                        <p:tgtEl>
                                          <p:spTgt spid="60"/>
                                        </p:tgtEl>
                                        <p:attrNameLst>
                                          <p:attrName>ppt_x</p:attrName>
                                          <p:attrName>ppt_y</p:attrName>
                                        </p:attrNameLst>
                                      </p:cBhvr>
                                      <p:rCtr x="10143" y="0"/>
                                    </p:animMotion>
                                  </p:childTnLst>
                                </p:cTn>
                              </p:par>
                              <p:par>
                                <p:cTn id="38" presetID="1" presetClass="entr" presetSubtype="0" fill="hold" nodeType="withEffect">
                                  <p:stCondLst>
                                    <p:cond delay="740"/>
                                  </p:stCondLst>
                                  <p:childTnLst>
                                    <p:set>
                                      <p:cBhvr>
                                        <p:cTn id="39" dur="1" fill="hold">
                                          <p:stCondLst>
                                            <p:cond delay="0"/>
                                          </p:stCondLst>
                                        </p:cTn>
                                        <p:tgtEl>
                                          <p:spTgt spid="26"/>
                                        </p:tgtEl>
                                        <p:attrNameLst>
                                          <p:attrName>style.visibility</p:attrName>
                                        </p:attrNameLst>
                                      </p:cBhvr>
                                      <p:to>
                                        <p:strVal val="visible"/>
                                      </p:to>
                                    </p:set>
                                  </p:childTnLst>
                                </p:cTn>
                              </p:par>
                              <p:par>
                                <p:cTn id="40" presetID="1" presetClass="exit" presetSubtype="0" fill="hold" nodeType="withEffect">
                                  <p:stCondLst>
                                    <p:cond delay="740"/>
                                  </p:stCondLst>
                                  <p:childTnLst>
                                    <p:set>
                                      <p:cBhvr>
                                        <p:cTn id="41" dur="1" fill="hold">
                                          <p:stCondLst>
                                            <p:cond delay="0"/>
                                          </p:stCondLst>
                                        </p:cTn>
                                        <p:tgtEl>
                                          <p:spTgt spid="104"/>
                                        </p:tgtEl>
                                        <p:attrNameLst>
                                          <p:attrName>style.visibility</p:attrName>
                                        </p:attrNameLst>
                                      </p:cBhvr>
                                      <p:to>
                                        <p:strVal val="hidden"/>
                                      </p:to>
                                    </p:set>
                                  </p:childTnLst>
                                </p:cTn>
                              </p:par>
                              <p:par>
                                <p:cTn id="42" presetID="1" presetClass="entr" presetSubtype="0" fill="hold" nodeType="withEffect">
                                  <p:stCondLst>
                                    <p:cond delay="740"/>
                                  </p:stCondLst>
                                  <p:childTnLst>
                                    <p:set>
                                      <p:cBhvr>
                                        <p:cTn id="43" dur="1" fill="hold">
                                          <p:stCondLst>
                                            <p:cond delay="0"/>
                                          </p:stCondLst>
                                        </p:cTn>
                                        <p:tgtEl>
                                          <p:spTgt spid="66"/>
                                        </p:tgtEl>
                                        <p:attrNameLst>
                                          <p:attrName>style.visibility</p:attrName>
                                        </p:attrNameLst>
                                      </p:cBhvr>
                                      <p:to>
                                        <p:strVal val="visible"/>
                                      </p:to>
                                    </p:set>
                                  </p:childTnLst>
                                </p:cTn>
                              </p:par>
                              <p:par>
                                <p:cTn id="44" presetID="1" presetClass="entr" presetSubtype="0" fill="hold" grpId="0" nodeType="withEffect">
                                  <p:stCondLst>
                                    <p:cond delay="740"/>
                                  </p:stCondLst>
                                  <p:childTnLst>
                                    <p:set>
                                      <p:cBhvr>
                                        <p:cTn id="45" dur="1" fill="hold">
                                          <p:stCondLst>
                                            <p:cond delay="0"/>
                                          </p:stCondLst>
                                        </p:cTn>
                                        <p:tgtEl>
                                          <p:spTgt spid="61"/>
                                        </p:tgtEl>
                                        <p:attrNameLst>
                                          <p:attrName>style.visibility</p:attrName>
                                        </p:attrNameLst>
                                      </p:cBhvr>
                                      <p:to>
                                        <p:strVal val="visible"/>
                                      </p:to>
                                    </p:set>
                                  </p:childTnLst>
                                </p:cTn>
                              </p:par>
                              <p:par>
                                <p:cTn id="46" presetID="1" presetClass="exit" presetSubtype="0" fill="hold" nodeType="withEffect">
                                  <p:stCondLst>
                                    <p:cond delay="740"/>
                                  </p:stCondLst>
                                  <p:childTnLst>
                                    <p:set>
                                      <p:cBhvr>
                                        <p:cTn id="47" dur="1" fill="hold">
                                          <p:stCondLst>
                                            <p:cond delay="0"/>
                                          </p:stCondLst>
                                        </p:cTn>
                                        <p:tgtEl>
                                          <p:spTgt spid="85"/>
                                        </p:tgtEl>
                                        <p:attrNameLst>
                                          <p:attrName>style.visibility</p:attrName>
                                        </p:attrNameLst>
                                      </p:cBhvr>
                                      <p:to>
                                        <p:strVal val="hidden"/>
                                      </p:to>
                                    </p:set>
                                  </p:childTnLst>
                                </p:cTn>
                              </p:par>
                              <p:par>
                                <p:cTn id="48" presetID="1" presetClass="exit" presetSubtype="0" fill="hold" nodeType="withEffect">
                                  <p:stCondLst>
                                    <p:cond delay="740"/>
                                  </p:stCondLst>
                                  <p:childTnLst>
                                    <p:set>
                                      <p:cBhvr>
                                        <p:cTn id="49" dur="1" fill="hold">
                                          <p:stCondLst>
                                            <p:cond delay="0"/>
                                          </p:stCondLst>
                                        </p:cTn>
                                        <p:tgtEl>
                                          <p:spTgt spid="84"/>
                                        </p:tgtEl>
                                        <p:attrNameLst>
                                          <p:attrName>style.visibility</p:attrName>
                                        </p:attrNameLst>
                                      </p:cBhvr>
                                      <p:to>
                                        <p:strVal val="hidden"/>
                                      </p:to>
                                    </p:set>
                                  </p:childTnLst>
                                </p:cTn>
                              </p:par>
                              <p:par>
                                <p:cTn id="50" presetID="1" presetClass="exit" presetSubtype="0" fill="hold" nodeType="withEffect">
                                  <p:stCondLst>
                                    <p:cond delay="740"/>
                                  </p:stCondLst>
                                  <p:childTnLst>
                                    <p:set>
                                      <p:cBhvr>
                                        <p:cTn id="51" dur="1" fill="hold">
                                          <p:stCondLst>
                                            <p:cond delay="0"/>
                                          </p:stCondLst>
                                        </p:cTn>
                                        <p:tgtEl>
                                          <p:spTgt spid="79"/>
                                        </p:tgtEl>
                                        <p:attrNameLst>
                                          <p:attrName>style.visibility</p:attrName>
                                        </p:attrNameLst>
                                      </p:cBhvr>
                                      <p:to>
                                        <p:strVal val="hidden"/>
                                      </p:to>
                                    </p:set>
                                  </p:childTnLst>
                                </p:cTn>
                              </p:par>
                              <p:par>
                                <p:cTn id="52" presetID="1" presetClass="exit" presetSubtype="0" fill="hold" nodeType="withEffect">
                                  <p:stCondLst>
                                    <p:cond delay="740"/>
                                  </p:stCondLst>
                                  <p:childTnLst>
                                    <p:set>
                                      <p:cBhvr>
                                        <p:cTn id="53" dur="1" fill="hold">
                                          <p:stCondLst>
                                            <p:cond delay="0"/>
                                          </p:stCondLst>
                                        </p:cTn>
                                        <p:tgtEl>
                                          <p:spTgt spid="80"/>
                                        </p:tgtEl>
                                        <p:attrNameLst>
                                          <p:attrName>style.visibility</p:attrName>
                                        </p:attrNameLst>
                                      </p:cBhvr>
                                      <p:to>
                                        <p:strVal val="hidden"/>
                                      </p:to>
                                    </p:set>
                                  </p:childTnLst>
                                </p:cTn>
                              </p:par>
                              <p:par>
                                <p:cTn id="54" presetID="42" presetClass="path" presetSubtype="0" accel="50000" decel="50000" fill="hold" nodeType="withEffect">
                                  <p:stCondLst>
                                    <p:cond delay="0"/>
                                  </p:stCondLst>
                                  <p:childTnLst>
                                    <p:animMotion origin="layout" path="M -4.58333E-6 4.44444E-6 L 0.20248 -0.0007 " pathEditMode="relative" rAng="0" ptsTypes="AA">
                                      <p:cBhvr>
                                        <p:cTn id="55" dur="900" fill="hold"/>
                                        <p:tgtEl>
                                          <p:spTgt spid="2"/>
                                        </p:tgtEl>
                                        <p:attrNameLst>
                                          <p:attrName>ppt_x</p:attrName>
                                          <p:attrName>ppt_y</p:attrName>
                                        </p:attrNameLst>
                                      </p:cBhvr>
                                      <p:rCtr x="10117" y="-46"/>
                                    </p:animMotion>
                                  </p:childTnLst>
                                </p:cTn>
                              </p:par>
                              <p:par>
                                <p:cTn id="56" presetID="63" presetClass="path" presetSubtype="0" accel="50000" decel="50000" fill="hold" nodeType="withEffect">
                                  <p:stCondLst>
                                    <p:cond delay="0"/>
                                  </p:stCondLst>
                                  <p:childTnLst>
                                    <p:animMotion origin="layout" path="M -4.375E-6 4.44444E-6 L 0.203 4.44444E-6 " pathEditMode="relative" rAng="0" ptsTypes="AA">
                                      <p:cBhvr>
                                        <p:cTn id="57" dur="750" fill="hold"/>
                                        <p:tgtEl>
                                          <p:spTgt spid="120"/>
                                        </p:tgtEl>
                                        <p:attrNameLst>
                                          <p:attrName>ppt_x</p:attrName>
                                          <p:attrName>ppt_y</p:attrName>
                                        </p:attrNameLst>
                                      </p:cBhvr>
                                      <p:rCtr x="10143" y="0"/>
                                    </p:animMotion>
                                  </p:childTnLst>
                                </p:cTn>
                              </p:par>
                              <p:par>
                                <p:cTn id="58" presetID="10" presetClass="exit" presetSubtype="0" fill="hold" nodeType="withEffect">
                                  <p:stCondLst>
                                    <p:cond delay="0"/>
                                  </p:stCondLst>
                                  <p:childTnLst>
                                    <p:animEffect transition="out" filter="fade">
                                      <p:cBhvr>
                                        <p:cTn id="59" dur="750"/>
                                        <p:tgtEl>
                                          <p:spTgt spid="120"/>
                                        </p:tgtEl>
                                      </p:cBhvr>
                                    </p:animEffect>
                                    <p:set>
                                      <p:cBhvr>
                                        <p:cTn id="60" dur="1" fill="hold">
                                          <p:stCondLst>
                                            <p:cond delay="749"/>
                                          </p:stCondLst>
                                        </p:cTn>
                                        <p:tgtEl>
                                          <p:spTgt spid="120"/>
                                        </p:tgtEl>
                                        <p:attrNameLst>
                                          <p:attrName>style.visibility</p:attrName>
                                        </p:attrNameLst>
                                      </p:cBhvr>
                                      <p:to>
                                        <p:strVal val="hidden"/>
                                      </p:to>
                                    </p:set>
                                  </p:childTnLst>
                                </p:cTn>
                              </p:par>
                              <p:par>
                                <p:cTn id="61" presetID="63" presetClass="path" presetSubtype="0" accel="50000" decel="50000" fill="hold" nodeType="withEffect">
                                  <p:stCondLst>
                                    <p:cond delay="0"/>
                                  </p:stCondLst>
                                  <p:childTnLst>
                                    <p:animMotion origin="layout" path="M 3.75E-6 4.44444E-6 L 0.20299 4.44444E-6 " pathEditMode="relative" rAng="0" ptsTypes="AA">
                                      <p:cBhvr>
                                        <p:cTn id="62" dur="750" fill="hold"/>
                                        <p:tgtEl>
                                          <p:spTgt spid="81"/>
                                        </p:tgtEl>
                                        <p:attrNameLst>
                                          <p:attrName>ppt_x</p:attrName>
                                          <p:attrName>ppt_y</p:attrName>
                                        </p:attrNameLst>
                                      </p:cBhvr>
                                      <p:rCtr x="10143" y="0"/>
                                    </p:animMotion>
                                  </p:childTnLst>
                                </p:cTn>
                              </p:par>
                              <p:par>
                                <p:cTn id="63" presetID="1" presetClass="exit" presetSubtype="0" fill="hold" nodeType="withEffect">
                                  <p:stCondLst>
                                    <p:cond delay="740"/>
                                  </p:stCondLst>
                                  <p:childTnLst>
                                    <p:set>
                                      <p:cBhvr>
                                        <p:cTn id="64" dur="1" fill="hold">
                                          <p:stCondLst>
                                            <p:cond delay="0"/>
                                          </p:stCondLst>
                                        </p:cTn>
                                        <p:tgtEl>
                                          <p:spTgt spid="81"/>
                                        </p:tgtEl>
                                        <p:attrNameLst>
                                          <p:attrName>style.visibility</p:attrName>
                                        </p:attrNameLst>
                                      </p:cBhvr>
                                      <p:to>
                                        <p:strVal val="hidden"/>
                                      </p:to>
                                    </p:set>
                                  </p:childTnLst>
                                </p:cTn>
                              </p:par>
                            </p:childTnLst>
                          </p:cTn>
                        </p:par>
                        <p:par>
                          <p:cTn id="65" fill="hold">
                            <p:stCondLst>
                              <p:cond delay="900"/>
                            </p:stCondLst>
                            <p:childTnLst>
                              <p:par>
                                <p:cTn id="66" presetID="16" presetClass="entr" presetSubtype="37" fill="hold" nodeType="after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barn(outVertical)">
                                      <p:cBhvr>
                                        <p:cTn id="68" dur="500"/>
                                        <p:tgtEl>
                                          <p:spTgt spid="64"/>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par>
                                <p:cTn id="72" presetID="10" presetClass="entr" presetSubtype="0" fill="hold" nodeType="withEffect">
                                  <p:stCondLst>
                                    <p:cond delay="50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100" name="Cones" hidden="1">
            <a:extLst>
              <a:ext uri="{FF2B5EF4-FFF2-40B4-BE49-F238E27FC236}">
                <a16:creationId xmlns:a16="http://schemas.microsoft.com/office/drawing/2014/main" id="{179AF642-6323-4493-A832-8A1DFF60A1F3}"/>
              </a:ext>
            </a:extLst>
          </p:cNvPr>
          <p:cNvPicPr>
            <a:picLocks noChangeAspect="1"/>
          </p:cNvPicPr>
          <p:nvPr/>
        </p:nvPicPr>
        <p:blipFill rotWithShape="1">
          <a:blip r:embed="rId3">
            <a:extLst>
              <a:ext uri="{28A0092B-C50C-407E-A947-70E740481C1C}">
                <a14:useLocalDpi xmlns:a14="http://schemas.microsoft.com/office/drawing/2010/main" val="0"/>
              </a:ext>
            </a:extLst>
          </a:blip>
          <a:srcRect r="40694"/>
          <a:stretch>
            <a:fillRect/>
          </a:stretch>
        </p:blipFill>
        <p:spPr>
          <a:xfrm>
            <a:off x="6726370" y="5006995"/>
            <a:ext cx="2080358" cy="761238"/>
          </a:xfrm>
          <a:prstGeom prst="rect">
            <a:avLst/>
          </a:prstGeom>
        </p:spPr>
      </p:pic>
      <p:pic>
        <p:nvPicPr>
          <p:cNvPr id="21" name="Worker" descr="A close up of a logo&#10;&#10;Description automatically generated">
            <a:extLst>
              <a:ext uri="{FF2B5EF4-FFF2-40B4-BE49-F238E27FC236}">
                <a16:creationId xmlns:a16="http://schemas.microsoft.com/office/drawing/2014/main" id="{7D487CC4-8952-4EE9-B34A-32824F9C1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073" y="5032212"/>
            <a:ext cx="339471" cy="452628"/>
          </a:xfrm>
          <a:prstGeom prst="rect">
            <a:avLst/>
          </a:prstGeom>
        </p:spPr>
      </p:pic>
      <p:sp>
        <p:nvSpPr>
          <p:cNvPr id="101" name="Isosceles Triangle 100">
            <a:extLst>
              <a:ext uri="{FF2B5EF4-FFF2-40B4-BE49-F238E27FC236}">
                <a16:creationId xmlns:a16="http://schemas.microsoft.com/office/drawing/2014/main" id="{7E2B6288-E045-4697-B279-0210FBBE104A}"/>
              </a:ext>
            </a:extLst>
          </p:cNvPr>
          <p:cNvSpPr/>
          <p:nvPr/>
        </p:nvSpPr>
        <p:spPr>
          <a:xfrm>
            <a:off x="7098065"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F5CC1D4B-D881-43C0-9B6C-BD46DB02CE78}"/>
              </a:ext>
            </a:extLst>
          </p:cNvPr>
          <p:cNvGrpSpPr/>
          <p:nvPr/>
        </p:nvGrpSpPr>
        <p:grpSpPr>
          <a:xfrm>
            <a:off x="8638371" y="4109056"/>
            <a:ext cx="1419105" cy="988364"/>
            <a:chOff x="13199207" y="2699662"/>
            <a:chExt cx="1419105" cy="988364"/>
          </a:xfrm>
        </p:grpSpPr>
        <p:pic>
          <p:nvPicPr>
            <p:cNvPr id="10" name="Picture 9">
              <a:extLst>
                <a:ext uri="{FF2B5EF4-FFF2-40B4-BE49-F238E27FC236}">
                  <a16:creationId xmlns:a16="http://schemas.microsoft.com/office/drawing/2014/main" id="{A2F73C13-4CA3-45C2-BCC2-1710EAE60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9207" y="2699662"/>
              <a:ext cx="874395" cy="699516"/>
            </a:xfrm>
            <a:prstGeom prst="rect">
              <a:avLst/>
            </a:prstGeom>
          </p:spPr>
        </p:pic>
        <p:pic>
          <p:nvPicPr>
            <p:cNvPr id="12" name="Picture 11" descr="A close up of a logo&#10;&#10;Description automatically generated">
              <a:extLst>
                <a:ext uri="{FF2B5EF4-FFF2-40B4-BE49-F238E27FC236}">
                  <a16:creationId xmlns:a16="http://schemas.microsoft.com/office/drawing/2014/main" id="{6901A607-4E0E-4334-8109-3BF7C98BFB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42724" y="3513147"/>
              <a:ext cx="1275588" cy="174879"/>
            </a:xfrm>
            <a:prstGeom prst="rect">
              <a:avLst/>
            </a:prstGeom>
          </p:spPr>
        </p:pic>
      </p:grpSp>
      <p:pic>
        <p:nvPicPr>
          <p:cNvPr id="8" name="End of geozone" descr="A close up of a logo&#10;&#10;Description automatically generated">
            <a:extLst>
              <a:ext uri="{FF2B5EF4-FFF2-40B4-BE49-F238E27FC236}">
                <a16:creationId xmlns:a16="http://schemas.microsoft.com/office/drawing/2014/main" id="{193251CF-9F42-499E-92D5-89361DBFB176}"/>
              </a:ext>
            </a:extLst>
          </p:cNvPr>
          <p:cNvPicPr>
            <a:picLocks noChangeAspect="1"/>
          </p:cNvPicPr>
          <p:nvPr/>
        </p:nvPicPr>
        <p:blipFill rotWithShape="1">
          <a:blip r:embed="rId7">
            <a:extLst>
              <a:ext uri="{28A0092B-C50C-407E-A947-70E740481C1C}">
                <a14:useLocalDpi xmlns:a14="http://schemas.microsoft.com/office/drawing/2010/main" val="0"/>
              </a:ext>
            </a:extLst>
          </a:blip>
          <a:srcRect l="-453" t="9759" r="94396" b="-9759"/>
          <a:stretch>
            <a:fillRect/>
          </a:stretch>
        </p:blipFill>
        <p:spPr>
          <a:xfrm>
            <a:off x="82403" y="3560528"/>
            <a:ext cx="630576" cy="2489454"/>
          </a:xfrm>
          <a:prstGeom prst="rect">
            <a:avLst/>
          </a:prstGeom>
        </p:spPr>
      </p:pic>
      <p:pic>
        <p:nvPicPr>
          <p:cNvPr id="35" name="End of geozone" descr="A close up of a logo&#10;&#10;Description automatically generated">
            <a:extLst>
              <a:ext uri="{FF2B5EF4-FFF2-40B4-BE49-F238E27FC236}">
                <a16:creationId xmlns:a16="http://schemas.microsoft.com/office/drawing/2014/main" id="{AA18D3EE-E706-4C06-A129-6E0D3CE9889C}"/>
              </a:ext>
            </a:extLst>
          </p:cNvPr>
          <p:cNvPicPr>
            <a:picLocks noChangeAspect="1"/>
          </p:cNvPicPr>
          <p:nvPr/>
        </p:nvPicPr>
        <p:blipFill rotWithShape="1">
          <a:blip r:embed="rId7">
            <a:extLst>
              <a:ext uri="{28A0092B-C50C-407E-A947-70E740481C1C}">
                <a14:useLocalDpi xmlns:a14="http://schemas.microsoft.com/office/drawing/2010/main" val="0"/>
              </a:ext>
            </a:extLst>
          </a:blip>
          <a:srcRect l="93614"/>
          <a:stretch>
            <a:fillRect/>
          </a:stretch>
        </p:blipFill>
        <p:spPr>
          <a:xfrm>
            <a:off x="9518625" y="3317574"/>
            <a:ext cx="664771" cy="2489454"/>
          </a:xfrm>
          <a:prstGeom prst="rect">
            <a:avLst/>
          </a:prstGeom>
        </p:spPr>
      </p:pic>
      <p:sp>
        <p:nvSpPr>
          <p:cNvPr id="90" name="Isosceles Triangle 89">
            <a:extLst>
              <a:ext uri="{FF2B5EF4-FFF2-40B4-BE49-F238E27FC236}">
                <a16:creationId xmlns:a16="http://schemas.microsoft.com/office/drawing/2014/main" id="{005A612D-8391-4566-A7FD-4BEFBD663631}"/>
              </a:ext>
            </a:extLst>
          </p:cNvPr>
          <p:cNvSpPr/>
          <p:nvPr/>
        </p:nvSpPr>
        <p:spPr>
          <a:xfrm>
            <a:off x="4181867"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End of geozone" descr="A close up of a logo&#10;&#10;Description automatically generated">
            <a:extLst>
              <a:ext uri="{FF2B5EF4-FFF2-40B4-BE49-F238E27FC236}">
                <a16:creationId xmlns:a16="http://schemas.microsoft.com/office/drawing/2014/main" id="{A97F402E-3012-48D8-A136-8CE113BA3DC9}"/>
              </a:ext>
            </a:extLst>
          </p:cNvPr>
          <p:cNvPicPr>
            <a:picLocks noChangeAspect="1"/>
          </p:cNvPicPr>
          <p:nvPr/>
        </p:nvPicPr>
        <p:blipFill rotWithShape="1">
          <a:blip r:embed="rId7">
            <a:extLst>
              <a:ext uri="{28A0092B-C50C-407E-A947-70E740481C1C}">
                <a14:useLocalDpi xmlns:a14="http://schemas.microsoft.com/office/drawing/2010/main" val="0"/>
              </a:ext>
            </a:extLst>
          </a:blip>
          <a:srcRect l="-453" t="9759" r="94396" b="-9759"/>
          <a:stretch>
            <a:fillRect/>
          </a:stretch>
        </p:blipFill>
        <p:spPr>
          <a:xfrm>
            <a:off x="4459359" y="3560528"/>
            <a:ext cx="630576" cy="2489454"/>
          </a:xfrm>
          <a:prstGeom prst="rect">
            <a:avLst/>
          </a:prstGeom>
        </p:spPr>
      </p:pic>
      <p:pic>
        <p:nvPicPr>
          <p:cNvPr id="110" name="Rules machine">
            <a:extLst>
              <a:ext uri="{FF2B5EF4-FFF2-40B4-BE49-F238E27FC236}">
                <a16:creationId xmlns:a16="http://schemas.microsoft.com/office/drawing/2014/main" id="{8DA0FCF4-3BDF-4E39-AD3C-C2AF2D1AA1D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656354" y="549554"/>
            <a:ext cx="1378458" cy="1378458"/>
          </a:xfrm>
          <a:prstGeom prst="rect">
            <a:avLst/>
          </a:prstGeom>
        </p:spPr>
      </p:pic>
      <p:pic>
        <p:nvPicPr>
          <p:cNvPr id="17" name="Orange zone">
            <a:extLst>
              <a:ext uri="{FF2B5EF4-FFF2-40B4-BE49-F238E27FC236}">
                <a16:creationId xmlns:a16="http://schemas.microsoft.com/office/drawing/2014/main" id="{F4EB0341-70EA-4B78-A5CF-8C146F584D15}"/>
              </a:ext>
            </a:extLst>
          </p:cNvPr>
          <p:cNvPicPr>
            <a:picLocks noChangeAspect="1"/>
          </p:cNvPicPr>
          <p:nvPr/>
        </p:nvPicPr>
        <p:blipFill rotWithShape="1">
          <a:blip r:embed="rId9">
            <a:extLst>
              <a:ext uri="{28A0092B-C50C-407E-A947-70E740481C1C}">
                <a14:useLocalDpi xmlns:a14="http://schemas.microsoft.com/office/drawing/2010/main" val="0"/>
              </a:ext>
            </a:extLst>
          </a:blip>
          <a:srcRect r="50757"/>
          <a:stretch>
            <a:fillRect/>
          </a:stretch>
        </p:blipFill>
        <p:spPr>
          <a:xfrm>
            <a:off x="-315221" y="2293745"/>
            <a:ext cx="5378486" cy="1748790"/>
          </a:xfrm>
          <a:prstGeom prst="rect">
            <a:avLst/>
          </a:prstGeom>
        </p:spPr>
      </p:pic>
      <p:pic>
        <p:nvPicPr>
          <p:cNvPr id="78" name="Orange zone">
            <a:extLst>
              <a:ext uri="{FF2B5EF4-FFF2-40B4-BE49-F238E27FC236}">
                <a16:creationId xmlns:a16="http://schemas.microsoft.com/office/drawing/2014/main" id="{91E4346B-DEAE-4E53-9266-74A46FFAC1D9}"/>
              </a:ext>
            </a:extLst>
          </p:cNvPr>
          <p:cNvPicPr>
            <a:picLocks noChangeAspect="1"/>
          </p:cNvPicPr>
          <p:nvPr/>
        </p:nvPicPr>
        <p:blipFill rotWithShape="1">
          <a:blip r:embed="rId9">
            <a:extLst>
              <a:ext uri="{28A0092B-C50C-407E-A947-70E740481C1C}">
                <a14:useLocalDpi xmlns:a14="http://schemas.microsoft.com/office/drawing/2010/main" val="0"/>
              </a:ext>
            </a:extLst>
          </a:blip>
          <a:srcRect l="48466"/>
          <a:stretch>
            <a:fillRect/>
          </a:stretch>
        </p:blipFill>
        <p:spPr>
          <a:xfrm>
            <a:off x="4978323" y="2293745"/>
            <a:ext cx="5628715" cy="1748790"/>
          </a:xfrm>
          <a:prstGeom prst="rect">
            <a:avLst/>
          </a:prstGeom>
        </p:spPr>
      </p:pic>
      <p:pic>
        <p:nvPicPr>
          <p:cNvPr id="77" name="Red zone" hidden="1">
            <a:extLst>
              <a:ext uri="{FF2B5EF4-FFF2-40B4-BE49-F238E27FC236}">
                <a16:creationId xmlns:a16="http://schemas.microsoft.com/office/drawing/2014/main" id="{D153FBC0-7A9A-4D20-8557-AA3629100D89}"/>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3897856" y="2281731"/>
            <a:ext cx="6869186" cy="1748790"/>
          </a:xfrm>
          <a:prstGeom prst="rect">
            <a:avLst/>
          </a:prstGeom>
        </p:spPr>
      </p:pic>
      <p:pic>
        <p:nvPicPr>
          <p:cNvPr id="108" name="Red zone">
            <a:extLst>
              <a:ext uri="{FF2B5EF4-FFF2-40B4-BE49-F238E27FC236}">
                <a16:creationId xmlns:a16="http://schemas.microsoft.com/office/drawing/2014/main" id="{92B8D7B5-A8A3-4696-8C26-E42DC981E621}"/>
              </a:ext>
            </a:extLst>
          </p:cNvPr>
          <p:cNvPicPr>
            <a:picLocks noChangeAspect="1"/>
          </p:cNvPicPr>
          <p:nvPr/>
        </p:nvPicPr>
        <p:blipFill rotWithShape="1">
          <a:blip r:embed="rId10">
            <a:alphaModFix/>
            <a:extLst>
              <a:ext uri="{28A0092B-C50C-407E-A947-70E740481C1C}">
                <a14:useLocalDpi xmlns:a14="http://schemas.microsoft.com/office/drawing/2010/main" val="0"/>
              </a:ext>
            </a:extLst>
          </a:blip>
          <a:srcRect l="-1" r="2249"/>
          <a:stretch>
            <a:fillRect/>
          </a:stretch>
        </p:blipFill>
        <p:spPr>
          <a:xfrm>
            <a:off x="3756660" y="2281731"/>
            <a:ext cx="6850374" cy="1748790"/>
          </a:xfrm>
          <a:prstGeom prst="rect">
            <a:avLst/>
          </a:prstGeom>
        </p:spPr>
      </p:pic>
      <p:pic>
        <p:nvPicPr>
          <p:cNvPr id="64" name="Grey zone" hidden="1">
            <a:extLst>
              <a:ext uri="{FF2B5EF4-FFF2-40B4-BE49-F238E27FC236}">
                <a16:creationId xmlns:a16="http://schemas.microsoft.com/office/drawing/2014/main" id="{2ED7B1C7-68AF-4733-8C5B-0CB62C4670C2}"/>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a:xfrm>
            <a:off x="6542210" y="2282841"/>
            <a:ext cx="3925476" cy="1512189"/>
          </a:xfrm>
          <a:prstGeom prst="rect">
            <a:avLst/>
          </a:prstGeom>
        </p:spPr>
      </p:pic>
      <p:pic>
        <p:nvPicPr>
          <p:cNvPr id="99" name="Grey zone">
            <a:extLst>
              <a:ext uri="{FF2B5EF4-FFF2-40B4-BE49-F238E27FC236}">
                <a16:creationId xmlns:a16="http://schemas.microsoft.com/office/drawing/2014/main" id="{C7C8F6BE-78B8-4D18-AD1C-046300806A48}"/>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r="42739"/>
          <a:stretch>
            <a:fillRect/>
          </a:stretch>
        </p:blipFill>
        <p:spPr>
          <a:xfrm>
            <a:off x="6563749" y="2283978"/>
            <a:ext cx="2247771" cy="1512189"/>
          </a:xfrm>
          <a:prstGeom prst="rect">
            <a:avLst/>
          </a:prstGeom>
        </p:spPr>
      </p:pic>
      <p:pic>
        <p:nvPicPr>
          <p:cNvPr id="65" name="Cones" hidden="1">
            <a:extLst>
              <a:ext uri="{FF2B5EF4-FFF2-40B4-BE49-F238E27FC236}">
                <a16:creationId xmlns:a16="http://schemas.microsoft.com/office/drawing/2014/main" id="{99B756A2-2380-41FB-874F-82F3A65F12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33975" y="5011707"/>
            <a:ext cx="3507867" cy="761238"/>
          </a:xfrm>
          <a:prstGeom prst="rect">
            <a:avLst/>
          </a:prstGeom>
        </p:spPr>
      </p:pic>
      <p:pic>
        <p:nvPicPr>
          <p:cNvPr id="91" name="cones taper" hidden="1">
            <a:extLst>
              <a:ext uri="{FF2B5EF4-FFF2-40B4-BE49-F238E27FC236}">
                <a16:creationId xmlns:a16="http://schemas.microsoft.com/office/drawing/2014/main" id="{53857448-089C-4BAB-BB58-042980C85BC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734514" y="4818591"/>
            <a:ext cx="1398927" cy="991777"/>
          </a:xfrm>
          <a:prstGeom prst="rect">
            <a:avLst/>
          </a:prstGeom>
        </p:spPr>
      </p:pic>
      <p:grpSp>
        <p:nvGrpSpPr>
          <p:cNvPr id="24" name="Van">
            <a:extLst>
              <a:ext uri="{FF2B5EF4-FFF2-40B4-BE49-F238E27FC236}">
                <a16:creationId xmlns:a16="http://schemas.microsoft.com/office/drawing/2014/main" id="{3715C293-6C59-41B4-8856-32DBA3F980D6}"/>
              </a:ext>
            </a:extLst>
          </p:cNvPr>
          <p:cNvGrpSpPr/>
          <p:nvPr/>
        </p:nvGrpSpPr>
        <p:grpSpPr>
          <a:xfrm>
            <a:off x="92169" y="2753547"/>
            <a:ext cx="1080135" cy="3052227"/>
            <a:chOff x="987055" y="2729045"/>
            <a:chExt cx="1080135" cy="3052227"/>
          </a:xfrm>
        </p:grpSpPr>
        <p:pic>
          <p:nvPicPr>
            <p:cNvPr id="16" name="Picture 15">
              <a:extLst>
                <a:ext uri="{FF2B5EF4-FFF2-40B4-BE49-F238E27FC236}">
                  <a16:creationId xmlns:a16="http://schemas.microsoft.com/office/drawing/2014/main" id="{CE95A1F3-DFCC-46B9-BE47-BC1475E369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7055" y="2729045"/>
              <a:ext cx="1080135" cy="802386"/>
            </a:xfrm>
            <a:prstGeom prst="rect">
              <a:avLst/>
            </a:prstGeom>
          </p:spPr>
        </p:pic>
        <p:pic>
          <p:nvPicPr>
            <p:cNvPr id="23" name="Picture 22" descr="A close up of a logo&#10;&#10;Description automatically generated">
              <a:extLst>
                <a:ext uri="{FF2B5EF4-FFF2-40B4-BE49-F238E27FC236}">
                  <a16:creationId xmlns:a16="http://schemas.microsoft.com/office/drawing/2014/main" id="{9EC35A89-1358-42AA-B350-4A8E4D37A6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7967" y="5328644"/>
              <a:ext cx="936117" cy="452628"/>
            </a:xfrm>
            <a:prstGeom prst="rect">
              <a:avLst/>
            </a:prstGeom>
          </p:spPr>
        </p:pic>
      </p:grpSp>
      <p:pic>
        <p:nvPicPr>
          <p:cNvPr id="62" name="DigitalCone">
            <a:extLst>
              <a:ext uri="{FF2B5EF4-FFF2-40B4-BE49-F238E27FC236}">
                <a16:creationId xmlns:a16="http://schemas.microsoft.com/office/drawing/2014/main" id="{62056033-5BEC-4B2A-B07D-A1817191F0E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6849563" y="2557128"/>
            <a:ext cx="390906" cy="432054"/>
          </a:xfrm>
          <a:prstGeom prst="rect">
            <a:avLst/>
          </a:prstGeom>
        </p:spPr>
      </p:pic>
      <p:pic>
        <p:nvPicPr>
          <p:cNvPr id="63" name="DigitalCone" hidden="1">
            <a:extLst>
              <a:ext uri="{FF2B5EF4-FFF2-40B4-BE49-F238E27FC236}">
                <a16:creationId xmlns:a16="http://schemas.microsoft.com/office/drawing/2014/main" id="{84618F20-8F30-4BC2-BD78-483C0175FFB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753993" y="2989182"/>
            <a:ext cx="390906" cy="432054"/>
          </a:xfrm>
          <a:prstGeom prst="rect">
            <a:avLst/>
          </a:prstGeom>
        </p:spPr>
      </p:pic>
      <p:grpSp>
        <p:nvGrpSpPr>
          <p:cNvPr id="66" name="cars">
            <a:extLst>
              <a:ext uri="{FF2B5EF4-FFF2-40B4-BE49-F238E27FC236}">
                <a16:creationId xmlns:a16="http://schemas.microsoft.com/office/drawing/2014/main" id="{B288BB11-A1C9-43FF-BFF5-D8F11BF7405D}"/>
              </a:ext>
            </a:extLst>
          </p:cNvPr>
          <p:cNvGrpSpPr/>
          <p:nvPr/>
        </p:nvGrpSpPr>
        <p:grpSpPr>
          <a:xfrm>
            <a:off x="-2721577" y="4994808"/>
            <a:ext cx="2666885" cy="1178492"/>
            <a:chOff x="-1205731" y="4994808"/>
            <a:chExt cx="2666885" cy="1178492"/>
          </a:xfrm>
        </p:grpSpPr>
        <p:pic>
          <p:nvPicPr>
            <p:cNvPr id="67" name="car">
              <a:extLst>
                <a:ext uri="{FF2B5EF4-FFF2-40B4-BE49-F238E27FC236}">
                  <a16:creationId xmlns:a16="http://schemas.microsoft.com/office/drawing/2014/main" id="{0EFF8776-ADEF-46E7-A4F3-16FA4D2B9AA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68" name="car">
              <a:extLst>
                <a:ext uri="{FF2B5EF4-FFF2-40B4-BE49-F238E27FC236}">
                  <a16:creationId xmlns:a16="http://schemas.microsoft.com/office/drawing/2014/main" id="{04428ECB-437A-47B1-84E2-7509D124C7D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69" name="car">
              <a:extLst>
                <a:ext uri="{FF2B5EF4-FFF2-40B4-BE49-F238E27FC236}">
                  <a16:creationId xmlns:a16="http://schemas.microsoft.com/office/drawing/2014/main" id="{D441B9C0-8771-4612-8A58-8440FA10F65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70" name="car">
              <a:extLst>
                <a:ext uri="{FF2B5EF4-FFF2-40B4-BE49-F238E27FC236}">
                  <a16:creationId xmlns:a16="http://schemas.microsoft.com/office/drawing/2014/main" id="{D4B25A84-49D5-45B2-BBDA-347A1F26514C}"/>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71" name="car">
              <a:extLst>
                <a:ext uri="{FF2B5EF4-FFF2-40B4-BE49-F238E27FC236}">
                  <a16:creationId xmlns:a16="http://schemas.microsoft.com/office/drawing/2014/main" id="{FDE920E3-007F-456F-9394-9FEA179A6435}"/>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72" name="car">
              <a:extLst>
                <a:ext uri="{FF2B5EF4-FFF2-40B4-BE49-F238E27FC236}">
                  <a16:creationId xmlns:a16="http://schemas.microsoft.com/office/drawing/2014/main" id="{D8046E28-BA1B-40DF-8376-F991C4D43A0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73" name="car">
              <a:extLst>
                <a:ext uri="{FF2B5EF4-FFF2-40B4-BE49-F238E27FC236}">
                  <a16:creationId xmlns:a16="http://schemas.microsoft.com/office/drawing/2014/main" id="{C3D44A2B-CD12-41A8-A27F-B09641B941D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74" name="car">
              <a:extLst>
                <a:ext uri="{FF2B5EF4-FFF2-40B4-BE49-F238E27FC236}">
                  <a16:creationId xmlns:a16="http://schemas.microsoft.com/office/drawing/2014/main" id="{7D34B25B-0339-419E-81B1-52507F22D6B5}"/>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pic>
        <p:nvPicPr>
          <p:cNvPr id="98" name="DigitalCone" hidden="1">
            <a:extLst>
              <a:ext uri="{FF2B5EF4-FFF2-40B4-BE49-F238E27FC236}">
                <a16:creationId xmlns:a16="http://schemas.microsoft.com/office/drawing/2014/main" id="{A7468737-0A89-43F2-B3FF-639419159AF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9784058" y="3033647"/>
            <a:ext cx="390906" cy="432054"/>
          </a:xfrm>
          <a:prstGeom prst="rect">
            <a:avLst/>
          </a:prstGeom>
        </p:spPr>
      </p:pic>
      <p:grpSp>
        <p:nvGrpSpPr>
          <p:cNvPr id="121" name="Van">
            <a:extLst>
              <a:ext uri="{FF2B5EF4-FFF2-40B4-BE49-F238E27FC236}">
                <a16:creationId xmlns:a16="http://schemas.microsoft.com/office/drawing/2014/main" id="{D93F842D-122B-4E11-92A6-A529CD79CA56}"/>
              </a:ext>
            </a:extLst>
          </p:cNvPr>
          <p:cNvGrpSpPr/>
          <p:nvPr/>
        </p:nvGrpSpPr>
        <p:grpSpPr>
          <a:xfrm>
            <a:off x="4452630" y="2753547"/>
            <a:ext cx="1080135" cy="3052227"/>
            <a:chOff x="987055" y="2729045"/>
            <a:chExt cx="1080135" cy="3052227"/>
          </a:xfrm>
        </p:grpSpPr>
        <p:pic>
          <p:nvPicPr>
            <p:cNvPr id="122" name="Picture 121">
              <a:extLst>
                <a:ext uri="{FF2B5EF4-FFF2-40B4-BE49-F238E27FC236}">
                  <a16:creationId xmlns:a16="http://schemas.microsoft.com/office/drawing/2014/main" id="{6EC9D641-E83D-47C7-8F24-0FBD635AC9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7055" y="2729045"/>
              <a:ext cx="1080135" cy="802386"/>
            </a:xfrm>
            <a:prstGeom prst="rect">
              <a:avLst/>
            </a:prstGeom>
          </p:spPr>
        </p:pic>
        <p:pic>
          <p:nvPicPr>
            <p:cNvPr id="123" name="Picture 122" descr="A close up of a logo&#10;&#10;Description automatically generated">
              <a:extLst>
                <a:ext uri="{FF2B5EF4-FFF2-40B4-BE49-F238E27FC236}">
                  <a16:creationId xmlns:a16="http://schemas.microsoft.com/office/drawing/2014/main" id="{6B623A08-4BC2-48F7-A116-8AD2867000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7967" y="5328644"/>
              <a:ext cx="936117" cy="452628"/>
            </a:xfrm>
            <a:prstGeom prst="rect">
              <a:avLst/>
            </a:prstGeom>
          </p:spPr>
        </p:pic>
      </p:grpSp>
      <p:grpSp>
        <p:nvGrpSpPr>
          <p:cNvPr id="25" name="van with cones">
            <a:extLst>
              <a:ext uri="{FF2B5EF4-FFF2-40B4-BE49-F238E27FC236}">
                <a16:creationId xmlns:a16="http://schemas.microsoft.com/office/drawing/2014/main" id="{46CDF34E-BA3E-49A1-B730-A912AE442BF8}"/>
              </a:ext>
            </a:extLst>
          </p:cNvPr>
          <p:cNvGrpSpPr/>
          <p:nvPr/>
        </p:nvGrpSpPr>
        <p:grpSpPr>
          <a:xfrm>
            <a:off x="8556757" y="2679096"/>
            <a:ext cx="1604772" cy="3118002"/>
            <a:chOff x="10079432" y="2679096"/>
            <a:chExt cx="1604772" cy="3118002"/>
          </a:xfrm>
        </p:grpSpPr>
        <p:pic>
          <p:nvPicPr>
            <p:cNvPr id="18" name="Picture 17">
              <a:extLst>
                <a:ext uri="{FF2B5EF4-FFF2-40B4-BE49-F238E27FC236}">
                  <a16:creationId xmlns:a16="http://schemas.microsoft.com/office/drawing/2014/main" id="{A4158E03-71F6-4A64-9873-7C7A3B65F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20" name="Picture 19">
              <a:extLst>
                <a:ext uri="{FF2B5EF4-FFF2-40B4-BE49-F238E27FC236}">
                  <a16:creationId xmlns:a16="http://schemas.microsoft.com/office/drawing/2014/main" id="{69808F9F-6309-4BE1-98B7-CF602E426977}"/>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10079432" y="5312818"/>
              <a:ext cx="1604772" cy="484280"/>
            </a:xfrm>
            <a:prstGeom prst="rect">
              <a:avLst/>
            </a:prstGeom>
          </p:spPr>
        </p:pic>
      </p:grpSp>
      <p:grpSp>
        <p:nvGrpSpPr>
          <p:cNvPr id="124" name="cars">
            <a:extLst>
              <a:ext uri="{FF2B5EF4-FFF2-40B4-BE49-F238E27FC236}">
                <a16:creationId xmlns:a16="http://schemas.microsoft.com/office/drawing/2014/main" id="{8858A674-1974-455A-B1D0-F87005085CC1}"/>
              </a:ext>
            </a:extLst>
          </p:cNvPr>
          <p:cNvGrpSpPr/>
          <p:nvPr/>
        </p:nvGrpSpPr>
        <p:grpSpPr>
          <a:xfrm>
            <a:off x="1637045" y="4994808"/>
            <a:ext cx="2666885" cy="1178492"/>
            <a:chOff x="-1205731" y="4994808"/>
            <a:chExt cx="2666885" cy="1178492"/>
          </a:xfrm>
        </p:grpSpPr>
        <p:pic>
          <p:nvPicPr>
            <p:cNvPr id="125" name="car">
              <a:extLst>
                <a:ext uri="{FF2B5EF4-FFF2-40B4-BE49-F238E27FC236}">
                  <a16:creationId xmlns:a16="http://schemas.microsoft.com/office/drawing/2014/main" id="{DFD0131F-E3FC-4374-94A0-5F4B31286FF1}"/>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126" name="car">
              <a:extLst>
                <a:ext uri="{FF2B5EF4-FFF2-40B4-BE49-F238E27FC236}">
                  <a16:creationId xmlns:a16="http://schemas.microsoft.com/office/drawing/2014/main" id="{CB66F1CF-1B40-4D31-BE0F-295661BFACEE}"/>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127" name="car">
              <a:extLst>
                <a:ext uri="{FF2B5EF4-FFF2-40B4-BE49-F238E27FC236}">
                  <a16:creationId xmlns:a16="http://schemas.microsoft.com/office/drawing/2014/main" id="{D520DC0D-192A-45E7-87FF-97A26E9202E7}"/>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128" name="car">
              <a:extLst>
                <a:ext uri="{FF2B5EF4-FFF2-40B4-BE49-F238E27FC236}">
                  <a16:creationId xmlns:a16="http://schemas.microsoft.com/office/drawing/2014/main" id="{F7DA70B3-9E70-4261-85A0-9D3A08B2D0E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129" name="car">
              <a:extLst>
                <a:ext uri="{FF2B5EF4-FFF2-40B4-BE49-F238E27FC236}">
                  <a16:creationId xmlns:a16="http://schemas.microsoft.com/office/drawing/2014/main" id="{2A7CCE1F-1FBF-49D3-980A-78CCF1F0CE4E}"/>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130" name="car">
              <a:extLst>
                <a:ext uri="{FF2B5EF4-FFF2-40B4-BE49-F238E27FC236}">
                  <a16:creationId xmlns:a16="http://schemas.microsoft.com/office/drawing/2014/main" id="{C0514365-EA5F-4C18-8077-EB1A1B049033}"/>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131" name="car">
              <a:extLst>
                <a:ext uri="{FF2B5EF4-FFF2-40B4-BE49-F238E27FC236}">
                  <a16:creationId xmlns:a16="http://schemas.microsoft.com/office/drawing/2014/main" id="{433F0870-8003-4E78-9CC2-2A30EF4C2545}"/>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134" name="car">
              <a:extLst>
                <a:ext uri="{FF2B5EF4-FFF2-40B4-BE49-F238E27FC236}">
                  <a16:creationId xmlns:a16="http://schemas.microsoft.com/office/drawing/2014/main" id="{81ADBF15-9291-4E97-8FFA-F0C1FF1C5CFD}"/>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grpSp>
        <p:nvGrpSpPr>
          <p:cNvPr id="153" name="cars">
            <a:extLst>
              <a:ext uri="{FF2B5EF4-FFF2-40B4-BE49-F238E27FC236}">
                <a16:creationId xmlns:a16="http://schemas.microsoft.com/office/drawing/2014/main" id="{9ECCA2AC-7E71-44A1-8BFB-E4A86E153C84}"/>
              </a:ext>
            </a:extLst>
          </p:cNvPr>
          <p:cNvGrpSpPr/>
          <p:nvPr/>
        </p:nvGrpSpPr>
        <p:grpSpPr>
          <a:xfrm>
            <a:off x="-851455" y="4994808"/>
            <a:ext cx="3102244" cy="1178492"/>
            <a:chOff x="-1205731" y="4994808"/>
            <a:chExt cx="3102244" cy="1178492"/>
          </a:xfrm>
        </p:grpSpPr>
        <p:pic>
          <p:nvPicPr>
            <p:cNvPr id="154" name="car">
              <a:extLst>
                <a:ext uri="{FF2B5EF4-FFF2-40B4-BE49-F238E27FC236}">
                  <a16:creationId xmlns:a16="http://schemas.microsoft.com/office/drawing/2014/main" id="{CD12F9F5-1304-4682-BE10-4C42FD63997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425061" y="5435344"/>
              <a:ext cx="750951" cy="329184"/>
            </a:xfrm>
            <a:prstGeom prst="rect">
              <a:avLst/>
            </a:prstGeom>
          </p:spPr>
        </p:pic>
        <p:pic>
          <p:nvPicPr>
            <p:cNvPr id="155" name="car">
              <a:extLst>
                <a:ext uri="{FF2B5EF4-FFF2-40B4-BE49-F238E27FC236}">
                  <a16:creationId xmlns:a16="http://schemas.microsoft.com/office/drawing/2014/main" id="{92A157AC-0E8B-47CF-943C-52A6C3B5991C}"/>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156" name="car">
              <a:extLst>
                <a:ext uri="{FF2B5EF4-FFF2-40B4-BE49-F238E27FC236}">
                  <a16:creationId xmlns:a16="http://schemas.microsoft.com/office/drawing/2014/main" id="{62BB905D-4DC7-4A5B-AF25-7B7B66AE24F8}"/>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157" name="car">
              <a:extLst>
                <a:ext uri="{FF2B5EF4-FFF2-40B4-BE49-F238E27FC236}">
                  <a16:creationId xmlns:a16="http://schemas.microsoft.com/office/drawing/2014/main" id="{6CE0F2B9-C230-4CB0-8729-D83C155FC7B0}"/>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158" name="car">
              <a:extLst>
                <a:ext uri="{FF2B5EF4-FFF2-40B4-BE49-F238E27FC236}">
                  <a16:creationId xmlns:a16="http://schemas.microsoft.com/office/drawing/2014/main" id="{349FBDF6-7AC4-4F89-A0CF-1F24FA5823ED}"/>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159" name="car">
              <a:extLst>
                <a:ext uri="{FF2B5EF4-FFF2-40B4-BE49-F238E27FC236}">
                  <a16:creationId xmlns:a16="http://schemas.microsoft.com/office/drawing/2014/main" id="{5C82F4C7-2C0C-4077-862E-23E8C6CDDBF3}"/>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160" name="car">
              <a:extLst>
                <a:ext uri="{FF2B5EF4-FFF2-40B4-BE49-F238E27FC236}">
                  <a16:creationId xmlns:a16="http://schemas.microsoft.com/office/drawing/2014/main" id="{6EE0A974-14C3-44A6-ABDF-020F755F513F}"/>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161" name="car">
              <a:extLst>
                <a:ext uri="{FF2B5EF4-FFF2-40B4-BE49-F238E27FC236}">
                  <a16:creationId xmlns:a16="http://schemas.microsoft.com/office/drawing/2014/main" id="{A51FD39B-D0E4-4AC0-A075-3BF226AB05D6}"/>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1186710" y="5443570"/>
              <a:ext cx="709803" cy="288036"/>
            </a:xfrm>
            <a:prstGeom prst="rect">
              <a:avLst/>
            </a:prstGeom>
          </p:spPr>
        </p:pic>
      </p:grpSp>
      <p:grpSp>
        <p:nvGrpSpPr>
          <p:cNvPr id="162" name="cars">
            <a:extLst>
              <a:ext uri="{FF2B5EF4-FFF2-40B4-BE49-F238E27FC236}">
                <a16:creationId xmlns:a16="http://schemas.microsoft.com/office/drawing/2014/main" id="{5D60A9FF-62E1-4135-AF59-63DE834BCDB4}"/>
              </a:ext>
            </a:extLst>
          </p:cNvPr>
          <p:cNvGrpSpPr/>
          <p:nvPr/>
        </p:nvGrpSpPr>
        <p:grpSpPr>
          <a:xfrm>
            <a:off x="-5207363" y="4994808"/>
            <a:ext cx="3102244" cy="1178492"/>
            <a:chOff x="-1205731" y="4994808"/>
            <a:chExt cx="3102244" cy="1178492"/>
          </a:xfrm>
        </p:grpSpPr>
        <p:pic>
          <p:nvPicPr>
            <p:cNvPr id="163" name="car">
              <a:extLst>
                <a:ext uri="{FF2B5EF4-FFF2-40B4-BE49-F238E27FC236}">
                  <a16:creationId xmlns:a16="http://schemas.microsoft.com/office/drawing/2014/main" id="{CC43EB6C-A683-4CCE-95CA-A3975DBA5C9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425061" y="5435344"/>
              <a:ext cx="750951" cy="329184"/>
            </a:xfrm>
            <a:prstGeom prst="rect">
              <a:avLst/>
            </a:prstGeom>
          </p:spPr>
        </p:pic>
        <p:pic>
          <p:nvPicPr>
            <p:cNvPr id="164" name="car">
              <a:extLst>
                <a:ext uri="{FF2B5EF4-FFF2-40B4-BE49-F238E27FC236}">
                  <a16:creationId xmlns:a16="http://schemas.microsoft.com/office/drawing/2014/main" id="{9D09C472-D87D-4C97-977A-A057199CA451}"/>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165" name="car">
              <a:extLst>
                <a:ext uri="{FF2B5EF4-FFF2-40B4-BE49-F238E27FC236}">
                  <a16:creationId xmlns:a16="http://schemas.microsoft.com/office/drawing/2014/main" id="{13AE7EBD-CDCC-406E-80F7-41724BC107A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166" name="car">
              <a:extLst>
                <a:ext uri="{FF2B5EF4-FFF2-40B4-BE49-F238E27FC236}">
                  <a16:creationId xmlns:a16="http://schemas.microsoft.com/office/drawing/2014/main" id="{A2CF3406-4DE6-46EC-90DB-E4125AF4FBAA}"/>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167" name="car">
              <a:extLst>
                <a:ext uri="{FF2B5EF4-FFF2-40B4-BE49-F238E27FC236}">
                  <a16:creationId xmlns:a16="http://schemas.microsoft.com/office/drawing/2014/main" id="{29D793A9-3DDB-4267-9066-D833A1DF95CC}"/>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168" name="car">
              <a:extLst>
                <a:ext uri="{FF2B5EF4-FFF2-40B4-BE49-F238E27FC236}">
                  <a16:creationId xmlns:a16="http://schemas.microsoft.com/office/drawing/2014/main" id="{CECA9407-F8AB-4AD4-A8E2-8821CE7BBD0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169" name="car">
              <a:extLst>
                <a:ext uri="{FF2B5EF4-FFF2-40B4-BE49-F238E27FC236}">
                  <a16:creationId xmlns:a16="http://schemas.microsoft.com/office/drawing/2014/main" id="{A29752D1-3743-4654-9F40-8799D0ADBEB3}"/>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170" name="car">
              <a:extLst>
                <a:ext uri="{FF2B5EF4-FFF2-40B4-BE49-F238E27FC236}">
                  <a16:creationId xmlns:a16="http://schemas.microsoft.com/office/drawing/2014/main" id="{D567AE6C-BE5D-4F49-8753-87E83211F19B}"/>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a:xfrm>
              <a:off x="1186710" y="5443570"/>
              <a:ext cx="709803" cy="288036"/>
            </a:xfrm>
            <a:prstGeom prst="rect">
              <a:avLst/>
            </a:prstGeom>
          </p:spPr>
        </p:pic>
      </p:grpSp>
      <p:pic>
        <p:nvPicPr>
          <p:cNvPr id="172" name="Rules machine">
            <a:extLst>
              <a:ext uri="{FF2B5EF4-FFF2-40B4-BE49-F238E27FC236}">
                <a16:creationId xmlns:a16="http://schemas.microsoft.com/office/drawing/2014/main" id="{0D1EBFE9-7DF6-44A4-98C8-78D5D6E5983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87579" y="549554"/>
            <a:ext cx="1378458" cy="1378458"/>
          </a:xfrm>
          <a:prstGeom prst="rect">
            <a:avLst/>
          </a:prstGeom>
        </p:spPr>
      </p:pic>
      <p:sp>
        <p:nvSpPr>
          <p:cNvPr id="81" name="TextBox 80">
            <a:extLst>
              <a:ext uri="{FF2B5EF4-FFF2-40B4-BE49-F238E27FC236}">
                <a16:creationId xmlns:a16="http://schemas.microsoft.com/office/drawing/2014/main" id="{27E53ADA-7F77-4603-9D5D-5D6200F936A6}"/>
              </a:ext>
            </a:extLst>
          </p:cNvPr>
          <p:cNvSpPr txBox="1"/>
          <p:nvPr/>
        </p:nvSpPr>
        <p:spPr>
          <a:xfrm>
            <a:off x="289649" y="102159"/>
            <a:ext cx="51566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3</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 Block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pproach</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W</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arning</a:t>
            </a:r>
            <a:endPar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88" name="Straight Arrow Connector 87">
            <a:extLst>
              <a:ext uri="{FF2B5EF4-FFF2-40B4-BE49-F238E27FC236}">
                <a16:creationId xmlns:a16="http://schemas.microsoft.com/office/drawing/2014/main" id="{68A945A6-8529-406C-AC6A-6C7360574E70}"/>
              </a:ext>
            </a:extLst>
          </p:cNvPr>
          <p:cNvCxnSpPr>
            <a:cxnSpLocks/>
          </p:cNvCxnSpPr>
          <p:nvPr/>
        </p:nvCxnSpPr>
        <p:spPr>
          <a:xfrm>
            <a:off x="523875" y="2594035"/>
            <a:ext cx="6410325" cy="0"/>
          </a:xfrm>
          <a:prstGeom prst="straightConnector1">
            <a:avLst/>
          </a:prstGeom>
          <a:ln w="44450" cap="flat">
            <a:solidFill>
              <a:srgbClr val="D67A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89" name="500m">
            <a:extLst>
              <a:ext uri="{FF2B5EF4-FFF2-40B4-BE49-F238E27FC236}">
                <a16:creationId xmlns:a16="http://schemas.microsoft.com/office/drawing/2014/main" id="{15EB85AB-A2BA-414D-844A-84B7BD7D8490}"/>
              </a:ext>
            </a:extLst>
          </p:cNvPr>
          <p:cNvSpPr txBox="1"/>
          <p:nvPr/>
        </p:nvSpPr>
        <p:spPr>
          <a:xfrm>
            <a:off x="3497465" y="2222795"/>
            <a:ext cx="860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67A00"/>
                </a:solidFill>
                <a:effectLst/>
                <a:uLnTx/>
                <a:uFillTx/>
                <a:latin typeface="Arial" panose="020B0604020202020204" pitchFamily="34" charset="0"/>
                <a:ea typeface="+mn-ea"/>
                <a:cs typeface="Arial" panose="020B0604020202020204" pitchFamily="34" charset="0"/>
              </a:rPr>
              <a:t>500m</a:t>
            </a:r>
          </a:p>
        </p:txBody>
      </p:sp>
      <p:pic>
        <p:nvPicPr>
          <p:cNvPr id="84" name="cones taper" hidden="1">
            <a:extLst>
              <a:ext uri="{FF2B5EF4-FFF2-40B4-BE49-F238E27FC236}">
                <a16:creationId xmlns:a16="http://schemas.microsoft.com/office/drawing/2014/main" id="{163CB4DD-4B78-4943-BC95-A544A160A84F}"/>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8632019" y="4994808"/>
            <a:ext cx="1043916" cy="815560"/>
          </a:xfrm>
          <a:prstGeom prst="rect">
            <a:avLst/>
          </a:prstGeom>
        </p:spPr>
      </p:pic>
      <p:pic>
        <p:nvPicPr>
          <p:cNvPr id="86" name="Picture 85" hidden="1">
            <a:extLst>
              <a:ext uri="{FF2B5EF4-FFF2-40B4-BE49-F238E27FC236}">
                <a16:creationId xmlns:a16="http://schemas.microsoft.com/office/drawing/2014/main" id="{3B010765-47EE-471C-A155-338D4491E48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257525" y="5530851"/>
            <a:ext cx="197426" cy="270162"/>
          </a:xfrm>
          <a:prstGeom prst="rect">
            <a:avLst/>
          </a:prstGeom>
        </p:spPr>
      </p:pic>
      <p:pic>
        <p:nvPicPr>
          <p:cNvPr id="87" name="Cones">
            <a:extLst>
              <a:ext uri="{FF2B5EF4-FFF2-40B4-BE49-F238E27FC236}">
                <a16:creationId xmlns:a16="http://schemas.microsoft.com/office/drawing/2014/main" id="{FD63F14A-AB8D-4328-8751-E2EC5365D9E8}"/>
              </a:ext>
            </a:extLst>
          </p:cNvPr>
          <p:cNvPicPr>
            <a:picLocks noChangeAspect="1"/>
          </p:cNvPicPr>
          <p:nvPr/>
        </p:nvPicPr>
        <p:blipFill rotWithShape="1">
          <a:blip r:embed="rId29">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spTree>
    <p:extLst>
      <p:ext uri="{BB962C8B-B14F-4D97-AF65-F5344CB8AC3E}">
        <p14:creationId xmlns:p14="http://schemas.microsoft.com/office/powerpoint/2010/main" val="20076710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1.45833E-6 4.44444E-6 L 0.35768 4.44444E-6 " pathEditMode="relative" rAng="0" ptsTypes="AA">
                                      <p:cBhvr>
                                        <p:cTn id="6" dur="500" fill="hold"/>
                                        <p:tgtEl>
                                          <p:spTgt spid="17"/>
                                        </p:tgtEl>
                                        <p:attrNameLst>
                                          <p:attrName>ppt_x</p:attrName>
                                          <p:attrName>ppt_y</p:attrName>
                                        </p:attrNameLst>
                                      </p:cBhvr>
                                      <p:rCtr x="17878" y="0"/>
                                    </p:animMotion>
                                  </p:childTnLst>
                                </p:cTn>
                              </p:par>
                              <p:par>
                                <p:cTn id="7" presetID="63" presetClass="path" presetSubtype="0" fill="hold" nodeType="withEffect">
                                  <p:stCondLst>
                                    <p:cond delay="0"/>
                                  </p:stCondLst>
                                  <p:childTnLst>
                                    <p:animMotion origin="layout" path="M -2.08333E-6 -4.44444E-6 L 0.35899 -4.44444E-6 " pathEditMode="relative" rAng="0" ptsTypes="AA">
                                      <p:cBhvr>
                                        <p:cTn id="8" dur="500" fill="hold"/>
                                        <p:tgtEl>
                                          <p:spTgt spid="8"/>
                                        </p:tgtEl>
                                        <p:attrNameLst>
                                          <p:attrName>ppt_x</p:attrName>
                                          <p:attrName>ppt_y</p:attrName>
                                        </p:attrNameLst>
                                      </p:cBhvr>
                                      <p:rCtr x="18008" y="0"/>
                                    </p:animMotion>
                                  </p:childTnLst>
                                </p:cTn>
                              </p:par>
                              <p:par>
                                <p:cTn id="9" presetID="63" presetClass="path" presetSubtype="0" fill="hold" nodeType="withEffect">
                                  <p:stCondLst>
                                    <p:cond delay="0"/>
                                  </p:stCondLst>
                                  <p:childTnLst>
                                    <p:animMotion origin="layout" path="M -2.91667E-6 -4.07407E-6 L 0.35899 -4.07407E-6 " pathEditMode="relative" rAng="0" ptsTypes="AA">
                                      <p:cBhvr>
                                        <p:cTn id="10" dur="500" fill="hold"/>
                                        <p:tgtEl>
                                          <p:spTgt spid="24"/>
                                        </p:tgtEl>
                                        <p:attrNameLst>
                                          <p:attrName>ppt_x</p:attrName>
                                          <p:attrName>ppt_y</p:attrName>
                                        </p:attrNameLst>
                                      </p:cBhvr>
                                      <p:rCtr x="17943" y="0"/>
                                    </p:animMotion>
                                  </p:childTnLst>
                                </p:cTn>
                              </p:par>
                              <p:par>
                                <p:cTn id="11" presetID="63" presetClass="path" presetSubtype="0" fill="hold" nodeType="withEffect">
                                  <p:stCondLst>
                                    <p:cond delay="0"/>
                                  </p:stCondLst>
                                  <p:childTnLst>
                                    <p:animMotion origin="layout" path="M 2.08333E-6 -3.7037E-7 L 0.35898 -3.7037E-7 " pathEditMode="relative" rAng="0" ptsTypes="AA">
                                      <p:cBhvr>
                                        <p:cTn id="12" dur="500" fill="hold"/>
                                        <p:tgtEl>
                                          <p:spTgt spid="66"/>
                                        </p:tgtEl>
                                        <p:attrNameLst>
                                          <p:attrName>ppt_x</p:attrName>
                                          <p:attrName>ppt_y</p:attrName>
                                        </p:attrNameLst>
                                      </p:cBhvr>
                                      <p:rCtr x="17943" y="0"/>
                                    </p:animMotion>
                                  </p:childTnLst>
                                </p:cTn>
                              </p:par>
                              <p:par>
                                <p:cTn id="13" presetID="63" presetClass="path" presetSubtype="0" fill="hold" nodeType="withEffect">
                                  <p:stCondLst>
                                    <p:cond delay="0"/>
                                  </p:stCondLst>
                                  <p:childTnLst>
                                    <p:animMotion origin="layout" path="M -1.25E-6 -2.22222E-6 L 0.35899 -2.22222E-6 " pathEditMode="relative" rAng="0" ptsTypes="AA">
                                      <p:cBhvr>
                                        <p:cTn id="14" dur="500" fill="hold"/>
                                        <p:tgtEl>
                                          <p:spTgt spid="162"/>
                                        </p:tgtEl>
                                        <p:attrNameLst>
                                          <p:attrName>ppt_x</p:attrName>
                                          <p:attrName>ppt_y</p:attrName>
                                        </p:attrNameLst>
                                      </p:cBhvr>
                                      <p:rCtr x="17956" y="0"/>
                                    </p:animMotion>
                                  </p:childTnLst>
                                </p:cTn>
                              </p:par>
                              <p:par>
                                <p:cTn id="15" presetID="63" presetClass="path" presetSubtype="0" fill="hold" nodeType="withEffect">
                                  <p:stCondLst>
                                    <p:cond delay="0"/>
                                  </p:stCondLst>
                                  <p:childTnLst>
                                    <p:animMotion origin="layout" path="M -1.45833E-6 4.44444E-6 L 0.24076 4.44444E-6 " pathEditMode="relative" rAng="0" ptsTypes="AA">
                                      <p:cBhvr>
                                        <p:cTn id="16" dur="500" fill="hold"/>
                                        <p:tgtEl>
                                          <p:spTgt spid="110"/>
                                        </p:tgtEl>
                                        <p:attrNameLst>
                                          <p:attrName>ppt_x</p:attrName>
                                          <p:attrName>ppt_y</p:attrName>
                                        </p:attrNameLst>
                                      </p:cBhvr>
                                      <p:rCtr x="12031" y="0"/>
                                    </p:animMotion>
                                  </p:childTnLst>
                                </p:cTn>
                              </p:par>
                              <p:par>
                                <p:cTn id="17" presetID="22" presetClass="entr" presetSubtype="4"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down)">
                                      <p:cBhvr>
                                        <p:cTn id="19" dur="500"/>
                                        <p:tgtEl>
                                          <p:spTgt spid="65"/>
                                        </p:tgtEl>
                                      </p:cBhvr>
                                    </p:animEffect>
                                  </p:childTnLst>
                                </p:cTn>
                              </p:par>
                              <p:par>
                                <p:cTn id="20" presetID="16" presetClass="entr" presetSubtype="37"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outVertical)">
                                      <p:cBhvr>
                                        <p:cTn id="22" dur="500"/>
                                        <p:tgtEl>
                                          <p:spTgt spid="64"/>
                                        </p:tgtEl>
                                      </p:cBhvr>
                                    </p:animEffect>
                                  </p:childTnLst>
                                </p:cTn>
                              </p:par>
                              <p:par>
                                <p:cTn id="23" presetID="1" presetClass="entr" presetSubtype="0" fill="hold" nodeType="withEffect">
                                  <p:stCondLst>
                                    <p:cond delay="490"/>
                                  </p:stCondLst>
                                  <p:childTnLst>
                                    <p:set>
                                      <p:cBhvr>
                                        <p:cTn id="24" dur="1" fill="hold">
                                          <p:stCondLst>
                                            <p:cond delay="0"/>
                                          </p:stCondLst>
                                        </p:cTn>
                                        <p:tgtEl>
                                          <p:spTgt spid="103"/>
                                        </p:tgtEl>
                                        <p:attrNameLst>
                                          <p:attrName>style.visibility</p:attrName>
                                        </p:attrNameLst>
                                      </p:cBhvr>
                                      <p:to>
                                        <p:strVal val="visible"/>
                                      </p:to>
                                    </p:set>
                                  </p:childTnLst>
                                </p:cTn>
                              </p:par>
                              <p:par>
                                <p:cTn id="25" presetID="1" presetClass="exit" presetSubtype="0" fill="hold" nodeType="withEffect">
                                  <p:stCondLst>
                                    <p:cond delay="49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49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xit" presetSubtype="0" fill="hold" nodeType="withEffect">
                                  <p:stCondLst>
                                    <p:cond delay="49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ntr" presetSubtype="0" fill="hold" nodeType="withEffect">
                                  <p:stCondLst>
                                    <p:cond delay="490"/>
                                  </p:stCondLst>
                                  <p:childTnLst>
                                    <p:set>
                                      <p:cBhvr>
                                        <p:cTn id="32" dur="1" fill="hold">
                                          <p:stCondLst>
                                            <p:cond delay="0"/>
                                          </p:stCondLst>
                                        </p:cTn>
                                        <p:tgtEl>
                                          <p:spTgt spid="124"/>
                                        </p:tgtEl>
                                        <p:attrNameLst>
                                          <p:attrName>style.visibility</p:attrName>
                                        </p:attrNameLst>
                                      </p:cBhvr>
                                      <p:to>
                                        <p:strVal val="visible"/>
                                      </p:to>
                                    </p:set>
                                  </p:childTnLst>
                                </p:cTn>
                              </p:par>
                              <p:par>
                                <p:cTn id="33" presetID="1" presetClass="entr" presetSubtype="0" fill="hold" nodeType="withEffect">
                                  <p:stCondLst>
                                    <p:cond delay="490"/>
                                  </p:stCondLst>
                                  <p:childTnLst>
                                    <p:set>
                                      <p:cBhvr>
                                        <p:cTn id="34" dur="1" fill="hold">
                                          <p:stCondLst>
                                            <p:cond delay="0"/>
                                          </p:stCondLst>
                                        </p:cTn>
                                        <p:tgtEl>
                                          <p:spTgt spid="153"/>
                                        </p:tgtEl>
                                        <p:attrNameLst>
                                          <p:attrName>style.visibility</p:attrName>
                                        </p:attrNameLst>
                                      </p:cBhvr>
                                      <p:to>
                                        <p:strVal val="visible"/>
                                      </p:to>
                                    </p:set>
                                  </p:childTnLst>
                                </p:cTn>
                              </p:par>
                              <p:par>
                                <p:cTn id="35" presetID="1" presetClass="exit" presetSubtype="0" fill="hold" nodeType="withEffect">
                                  <p:stCondLst>
                                    <p:cond delay="490"/>
                                  </p:stCondLst>
                                  <p:childTnLst>
                                    <p:set>
                                      <p:cBhvr>
                                        <p:cTn id="36" dur="1" fill="hold">
                                          <p:stCondLst>
                                            <p:cond delay="0"/>
                                          </p:stCondLst>
                                        </p:cTn>
                                        <p:tgtEl>
                                          <p:spTgt spid="162"/>
                                        </p:tgtEl>
                                        <p:attrNameLst>
                                          <p:attrName>style.visibility</p:attrName>
                                        </p:attrNameLst>
                                      </p:cBhvr>
                                      <p:to>
                                        <p:strVal val="hidden"/>
                                      </p:to>
                                    </p:set>
                                  </p:childTnLst>
                                </p:cTn>
                              </p:par>
                              <p:par>
                                <p:cTn id="37" presetID="1" presetClass="entr" presetSubtype="0" fill="hold" nodeType="withEffect">
                                  <p:stCondLst>
                                    <p:cond delay="49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xit" presetSubtype="0" fill="hold" nodeType="withEffect">
                                  <p:stCondLst>
                                    <p:cond delay="490"/>
                                  </p:stCondLst>
                                  <p:childTnLst>
                                    <p:set>
                                      <p:cBhvr>
                                        <p:cTn id="40" dur="1" fill="hold">
                                          <p:stCondLst>
                                            <p:cond delay="0"/>
                                          </p:stCondLst>
                                        </p:cTn>
                                        <p:tgtEl>
                                          <p:spTgt spid="110"/>
                                        </p:tgtEl>
                                        <p:attrNameLst>
                                          <p:attrName>style.visibility</p:attrName>
                                        </p:attrNameLst>
                                      </p:cBhvr>
                                      <p:to>
                                        <p:strVal val="hidden"/>
                                      </p:to>
                                    </p:set>
                                  </p:childTnLst>
                                </p:cTn>
                              </p:par>
                              <p:par>
                                <p:cTn id="41" presetID="1" presetClass="entr" presetSubtype="0" fill="hold" nodeType="withEffect">
                                  <p:stCondLst>
                                    <p:cond delay="490"/>
                                  </p:stCondLst>
                                  <p:childTnLst>
                                    <p:set>
                                      <p:cBhvr>
                                        <p:cTn id="42" dur="1" fill="hold">
                                          <p:stCondLst>
                                            <p:cond delay="0"/>
                                          </p:stCondLst>
                                        </p:cTn>
                                        <p:tgtEl>
                                          <p:spTgt spid="172"/>
                                        </p:tgtEl>
                                        <p:attrNameLst>
                                          <p:attrName>style.visibility</p:attrName>
                                        </p:attrNameLst>
                                      </p:cBhvr>
                                      <p:to>
                                        <p:strVal val="visible"/>
                                      </p:to>
                                    </p:set>
                                  </p:childTnLst>
                                </p:cTn>
                              </p:par>
                              <p:par>
                                <p:cTn id="43" presetID="53" presetClass="entr" presetSubtype="16" fill="hold" nodeType="withEffect">
                                  <p:stCondLst>
                                    <p:cond delay="250"/>
                                  </p:stCondLst>
                                  <p:childTnLst>
                                    <p:set>
                                      <p:cBhvr>
                                        <p:cTn id="44" dur="1" fill="hold">
                                          <p:stCondLst>
                                            <p:cond delay="0"/>
                                          </p:stCondLst>
                                        </p:cTn>
                                        <p:tgtEl>
                                          <p:spTgt spid="98"/>
                                        </p:tgtEl>
                                        <p:attrNameLst>
                                          <p:attrName>style.visibility</p:attrName>
                                        </p:attrNameLst>
                                      </p:cBhvr>
                                      <p:to>
                                        <p:strVal val="visible"/>
                                      </p:to>
                                    </p:set>
                                    <p:anim calcmode="lin" valueType="num">
                                      <p:cBhvr>
                                        <p:cTn id="45" dur="500" fill="hold"/>
                                        <p:tgtEl>
                                          <p:spTgt spid="98"/>
                                        </p:tgtEl>
                                        <p:attrNameLst>
                                          <p:attrName>ppt_w</p:attrName>
                                        </p:attrNameLst>
                                      </p:cBhvr>
                                      <p:tavLst>
                                        <p:tav tm="0">
                                          <p:val>
                                            <p:fltVal val="0"/>
                                          </p:val>
                                        </p:tav>
                                        <p:tav tm="100000">
                                          <p:val>
                                            <p:strVal val="#ppt_w"/>
                                          </p:val>
                                        </p:tav>
                                      </p:tavLst>
                                    </p:anim>
                                    <p:anim calcmode="lin" valueType="num">
                                      <p:cBhvr>
                                        <p:cTn id="46" dur="500" fill="hold"/>
                                        <p:tgtEl>
                                          <p:spTgt spid="98"/>
                                        </p:tgtEl>
                                        <p:attrNameLst>
                                          <p:attrName>ppt_h</p:attrName>
                                        </p:attrNameLst>
                                      </p:cBhvr>
                                      <p:tavLst>
                                        <p:tav tm="0">
                                          <p:val>
                                            <p:fltVal val="0"/>
                                          </p:val>
                                        </p:tav>
                                        <p:tav tm="100000">
                                          <p:val>
                                            <p:strVal val="#ppt_h"/>
                                          </p:val>
                                        </p:tav>
                                      </p:tavLst>
                                    </p:anim>
                                    <p:animEffect transition="in" filter="fade">
                                      <p:cBhvr>
                                        <p:cTn id="47" dur="500"/>
                                        <p:tgtEl>
                                          <p:spTgt spid="98"/>
                                        </p:tgtEl>
                                      </p:cBhvr>
                                    </p:animEffect>
                                  </p:childTnLst>
                                </p:cTn>
                              </p:par>
                              <p:par>
                                <p:cTn id="48" presetID="22" presetClass="entr" presetSubtype="8" fill="hold" nodeType="withEffect">
                                  <p:stCondLst>
                                    <p:cond delay="250"/>
                                  </p:stCondLst>
                                  <p:childTnLst>
                                    <p:set>
                                      <p:cBhvr>
                                        <p:cTn id="49" dur="1" fill="hold">
                                          <p:stCondLst>
                                            <p:cond delay="0"/>
                                          </p:stCondLst>
                                        </p:cTn>
                                        <p:tgtEl>
                                          <p:spTgt spid="84"/>
                                        </p:tgtEl>
                                        <p:attrNameLst>
                                          <p:attrName>style.visibility</p:attrName>
                                        </p:attrNameLst>
                                      </p:cBhvr>
                                      <p:to>
                                        <p:strVal val="visible"/>
                                      </p:to>
                                    </p:set>
                                    <p:animEffect transition="in" filter="wipe(left)">
                                      <p:cBhvr>
                                        <p:cTn id="50" dur="500"/>
                                        <p:tgtEl>
                                          <p:spTgt spid="84"/>
                                        </p:tgtEl>
                                      </p:cBhvr>
                                    </p:animEffect>
                                  </p:childTnLst>
                                </p:cTn>
                              </p:par>
                              <p:par>
                                <p:cTn id="51" presetID="10" presetClass="exit" presetSubtype="0" fill="hold" nodeType="withEffect">
                                  <p:stCondLst>
                                    <p:cond delay="25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250"/>
                                        <p:tgtEl>
                                          <p:spTgt spid="89"/>
                                        </p:tgtEl>
                                      </p:cBhvr>
                                    </p:animEffect>
                                    <p:set>
                                      <p:cBhvr>
                                        <p:cTn id="56" dur="1" fill="hold">
                                          <p:stCondLst>
                                            <p:cond delay="249"/>
                                          </p:stCondLst>
                                        </p:cTn>
                                        <p:tgtEl>
                                          <p:spTgt spid="8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50"/>
                                        <p:tgtEl>
                                          <p:spTgt spid="88"/>
                                        </p:tgtEl>
                                      </p:cBhvr>
                                    </p:animEffect>
                                    <p:set>
                                      <p:cBhvr>
                                        <p:cTn id="59" dur="1" fill="hold">
                                          <p:stCondLst>
                                            <p:cond delay="249"/>
                                          </p:stCondLst>
                                        </p:cTn>
                                        <p:tgtEl>
                                          <p:spTgt spid="88"/>
                                        </p:tgtEl>
                                        <p:attrNameLst>
                                          <p:attrName>style.visibility</p:attrName>
                                        </p:attrNameLst>
                                      </p:cBhvr>
                                      <p:to>
                                        <p:strVal val="hidden"/>
                                      </p:to>
                                    </p:set>
                                  </p:childTnLst>
                                </p:cTn>
                              </p:par>
                              <p:par>
                                <p:cTn id="60" presetID="63" presetClass="path" presetSubtype="0" fill="hold" grpId="0" nodeType="withEffect">
                                  <p:stCondLst>
                                    <p:cond delay="0"/>
                                  </p:stCondLst>
                                  <p:childTnLst>
                                    <p:animMotion origin="layout" path="M -1.45833E-6 4.44444E-6 L 0.24076 4.44444E-6 " pathEditMode="relative" rAng="0" ptsTypes="AA">
                                      <p:cBhvr>
                                        <p:cTn id="61" dur="500" fill="hold"/>
                                        <p:tgtEl>
                                          <p:spTgt spid="90"/>
                                        </p:tgtEl>
                                        <p:attrNameLst>
                                          <p:attrName>ppt_x</p:attrName>
                                          <p:attrName>ppt_y</p:attrName>
                                        </p:attrNameLst>
                                      </p:cBhvr>
                                      <p:rCtr x="12031" y="0"/>
                                    </p:animMotion>
                                  </p:childTnLst>
                                </p:cTn>
                              </p:par>
                              <p:par>
                                <p:cTn id="62" presetID="1" presetClass="exit" presetSubtype="0" fill="hold" grpId="1" nodeType="withEffect">
                                  <p:stCondLst>
                                    <p:cond delay="490"/>
                                  </p:stCondLst>
                                  <p:childTnLst>
                                    <p:set>
                                      <p:cBhvr>
                                        <p:cTn id="63" dur="1" fill="hold">
                                          <p:stCondLst>
                                            <p:cond delay="0"/>
                                          </p:stCondLst>
                                        </p:cTn>
                                        <p:tgtEl>
                                          <p:spTgt spid="90"/>
                                        </p:tgtEl>
                                        <p:attrNameLst>
                                          <p:attrName>style.visibility</p:attrName>
                                        </p:attrNameLst>
                                      </p:cBhvr>
                                      <p:to>
                                        <p:strVal val="hidden"/>
                                      </p:to>
                                    </p:set>
                                  </p:childTnLst>
                                </p:cTn>
                              </p:par>
                              <p:par>
                                <p:cTn id="64" presetID="1" presetClass="entr" presetSubtype="0" fill="hold" grpId="0" nodeType="withEffect">
                                  <p:stCondLst>
                                    <p:cond delay="490"/>
                                  </p:stCondLst>
                                  <p:childTnLst>
                                    <p:set>
                                      <p:cBhvr>
                                        <p:cTn id="65" dur="1" fill="hold">
                                          <p:stCondLst>
                                            <p:cond delay="0"/>
                                          </p:stCondLst>
                                        </p:cTn>
                                        <p:tgtEl>
                                          <p:spTgt spid="101"/>
                                        </p:tgtEl>
                                        <p:attrNameLst>
                                          <p:attrName>style.visibility</p:attrName>
                                        </p:attrNameLst>
                                      </p:cBhvr>
                                      <p:to>
                                        <p:strVal val="visible"/>
                                      </p:to>
                                    </p:set>
                                  </p:childTnLst>
                                </p:cTn>
                              </p:par>
                              <p:par>
                                <p:cTn id="66" presetID="10" presetClass="entr" presetSubtype="0" fill="hold" nodeType="withEffect">
                                  <p:stCondLst>
                                    <p:cond delay="300"/>
                                  </p:stCondLst>
                                  <p:childTnLst>
                                    <p:set>
                                      <p:cBhvr>
                                        <p:cTn id="67" dur="1" fill="hold">
                                          <p:stCondLst>
                                            <p:cond delay="0"/>
                                          </p:stCondLst>
                                        </p:cTn>
                                        <p:tgtEl>
                                          <p:spTgt spid="108"/>
                                        </p:tgtEl>
                                        <p:attrNameLst>
                                          <p:attrName>style.visibility</p:attrName>
                                        </p:attrNameLst>
                                      </p:cBhvr>
                                      <p:to>
                                        <p:strVal val="visible"/>
                                      </p:to>
                                    </p:set>
                                    <p:animEffect transition="in" filter="fade">
                                      <p:cBhvr>
                                        <p:cTn id="6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90" grpId="0" animBg="1"/>
      <p:bldP spid="90" grpId="1" animBg="1"/>
      <p:bldP spid="8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pic>
        <p:nvPicPr>
          <p:cNvPr id="21" name="Worker" descr="A close up of a logo&#10;&#10;Description automatically generated">
            <a:extLst>
              <a:ext uri="{FF2B5EF4-FFF2-40B4-BE49-F238E27FC236}">
                <a16:creationId xmlns:a16="http://schemas.microsoft.com/office/drawing/2014/main" id="{7D487CC4-8952-4EE9-B34A-32824F9C1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073" y="5032212"/>
            <a:ext cx="339471" cy="452628"/>
          </a:xfrm>
          <a:prstGeom prst="rect">
            <a:avLst/>
          </a:prstGeom>
        </p:spPr>
      </p:pic>
      <p:grpSp>
        <p:nvGrpSpPr>
          <p:cNvPr id="22" name="Group 21">
            <a:extLst>
              <a:ext uri="{FF2B5EF4-FFF2-40B4-BE49-F238E27FC236}">
                <a16:creationId xmlns:a16="http://schemas.microsoft.com/office/drawing/2014/main" id="{F5CC1D4B-D881-43C0-9B6C-BD46DB02CE78}"/>
              </a:ext>
            </a:extLst>
          </p:cNvPr>
          <p:cNvGrpSpPr/>
          <p:nvPr/>
        </p:nvGrpSpPr>
        <p:grpSpPr>
          <a:xfrm>
            <a:off x="8638371" y="4109056"/>
            <a:ext cx="1419105" cy="988364"/>
            <a:chOff x="13199207" y="2699662"/>
            <a:chExt cx="1419105" cy="988364"/>
          </a:xfrm>
        </p:grpSpPr>
        <p:pic>
          <p:nvPicPr>
            <p:cNvPr id="10" name="Picture 9">
              <a:extLst>
                <a:ext uri="{FF2B5EF4-FFF2-40B4-BE49-F238E27FC236}">
                  <a16:creationId xmlns:a16="http://schemas.microsoft.com/office/drawing/2014/main" id="{A2F73C13-4CA3-45C2-BCC2-1710EAE60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9207" y="2699662"/>
              <a:ext cx="874395" cy="699516"/>
            </a:xfrm>
            <a:prstGeom prst="rect">
              <a:avLst/>
            </a:prstGeom>
          </p:spPr>
        </p:pic>
        <p:pic>
          <p:nvPicPr>
            <p:cNvPr id="12" name="Picture 11" descr="A close up of a logo&#10;&#10;Description automatically generated">
              <a:extLst>
                <a:ext uri="{FF2B5EF4-FFF2-40B4-BE49-F238E27FC236}">
                  <a16:creationId xmlns:a16="http://schemas.microsoft.com/office/drawing/2014/main" id="{6901A607-4E0E-4334-8109-3BF7C98BF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2724" y="3513147"/>
              <a:ext cx="1275588" cy="174879"/>
            </a:xfrm>
            <a:prstGeom prst="rect">
              <a:avLst/>
            </a:prstGeom>
          </p:spPr>
        </p:pic>
      </p:grpSp>
      <p:pic>
        <p:nvPicPr>
          <p:cNvPr id="103" name="End of geozone" descr="A close up of a logo&#10;&#10;Description automatically generated">
            <a:extLst>
              <a:ext uri="{FF2B5EF4-FFF2-40B4-BE49-F238E27FC236}">
                <a16:creationId xmlns:a16="http://schemas.microsoft.com/office/drawing/2014/main" id="{A97F402E-3012-48D8-A136-8CE113BA3DC9}"/>
              </a:ext>
            </a:extLst>
          </p:cNvPr>
          <p:cNvPicPr>
            <a:picLocks noChangeAspect="1"/>
          </p:cNvPicPr>
          <p:nvPr/>
        </p:nvPicPr>
        <p:blipFill rotWithShape="1">
          <a:blip r:embed="rId6">
            <a:extLst>
              <a:ext uri="{28A0092B-C50C-407E-A947-70E740481C1C}">
                <a14:useLocalDpi xmlns:a14="http://schemas.microsoft.com/office/drawing/2010/main" val="0"/>
              </a:ext>
            </a:extLst>
          </a:blip>
          <a:srcRect l="-453" t="9759" r="94396" b="-9759"/>
          <a:stretch>
            <a:fillRect/>
          </a:stretch>
        </p:blipFill>
        <p:spPr>
          <a:xfrm>
            <a:off x="4459359" y="3560528"/>
            <a:ext cx="630576" cy="2489454"/>
          </a:xfrm>
          <a:prstGeom prst="rect">
            <a:avLst/>
          </a:prstGeom>
        </p:spPr>
      </p:pic>
      <p:pic>
        <p:nvPicPr>
          <p:cNvPr id="105" name="End of geozone" descr="A close up of a logo&#10;&#10;Description automatically generated">
            <a:extLst>
              <a:ext uri="{FF2B5EF4-FFF2-40B4-BE49-F238E27FC236}">
                <a16:creationId xmlns:a16="http://schemas.microsoft.com/office/drawing/2014/main" id="{D2EC477B-09AC-4169-8052-B104A8B53D1C}"/>
              </a:ext>
            </a:extLst>
          </p:cNvPr>
          <p:cNvPicPr>
            <a:picLocks noChangeAspect="1"/>
          </p:cNvPicPr>
          <p:nvPr/>
        </p:nvPicPr>
        <p:blipFill rotWithShape="1">
          <a:blip r:embed="rId6">
            <a:extLst>
              <a:ext uri="{28A0092B-C50C-407E-A947-70E740481C1C}">
                <a14:useLocalDpi xmlns:a14="http://schemas.microsoft.com/office/drawing/2010/main" val="0"/>
              </a:ext>
            </a:extLst>
          </a:blip>
          <a:srcRect l="93614"/>
          <a:stretch>
            <a:fillRect/>
          </a:stretch>
        </p:blipFill>
        <p:spPr>
          <a:xfrm>
            <a:off x="9514534" y="3317574"/>
            <a:ext cx="664771" cy="2489454"/>
          </a:xfrm>
          <a:prstGeom prst="rect">
            <a:avLst/>
          </a:prstGeom>
        </p:spPr>
      </p:pic>
      <p:pic>
        <p:nvPicPr>
          <p:cNvPr id="78" name="Orange zone">
            <a:extLst>
              <a:ext uri="{FF2B5EF4-FFF2-40B4-BE49-F238E27FC236}">
                <a16:creationId xmlns:a16="http://schemas.microsoft.com/office/drawing/2014/main" id="{91E4346B-DEAE-4E53-9266-74A46FFAC1D9}"/>
              </a:ext>
            </a:extLst>
          </p:cNvPr>
          <p:cNvPicPr>
            <a:picLocks noChangeAspect="1"/>
          </p:cNvPicPr>
          <p:nvPr/>
        </p:nvPicPr>
        <p:blipFill rotWithShape="1">
          <a:blip r:embed="rId7">
            <a:extLst>
              <a:ext uri="{28A0092B-C50C-407E-A947-70E740481C1C}">
                <a14:useLocalDpi xmlns:a14="http://schemas.microsoft.com/office/drawing/2010/main" val="0"/>
              </a:ext>
            </a:extLst>
          </a:blip>
          <a:srcRect l="48466"/>
          <a:stretch>
            <a:fillRect/>
          </a:stretch>
        </p:blipFill>
        <p:spPr>
          <a:xfrm>
            <a:off x="4978323" y="2293745"/>
            <a:ext cx="5628715" cy="1748790"/>
          </a:xfrm>
          <a:prstGeom prst="rect">
            <a:avLst/>
          </a:prstGeom>
        </p:spPr>
      </p:pic>
      <p:sp>
        <p:nvSpPr>
          <p:cNvPr id="55" name="Isosceles Triangle 54">
            <a:extLst>
              <a:ext uri="{FF2B5EF4-FFF2-40B4-BE49-F238E27FC236}">
                <a16:creationId xmlns:a16="http://schemas.microsoft.com/office/drawing/2014/main" id="{3EA1ACBA-45EE-41B8-A548-43800C2B3894}"/>
              </a:ext>
            </a:extLst>
          </p:cNvPr>
          <p:cNvSpPr/>
          <p:nvPr/>
        </p:nvSpPr>
        <p:spPr>
          <a:xfrm>
            <a:off x="7098065"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Red zone">
            <a:extLst>
              <a:ext uri="{FF2B5EF4-FFF2-40B4-BE49-F238E27FC236}">
                <a16:creationId xmlns:a16="http://schemas.microsoft.com/office/drawing/2014/main" id="{D153FBC0-7A9A-4D20-8557-AA3629100D89}"/>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l="-1" r="2249"/>
          <a:stretch>
            <a:fillRect/>
          </a:stretch>
        </p:blipFill>
        <p:spPr>
          <a:xfrm>
            <a:off x="3756660" y="2281731"/>
            <a:ext cx="6850374" cy="1748790"/>
          </a:xfrm>
          <a:prstGeom prst="rect">
            <a:avLst/>
          </a:prstGeom>
        </p:spPr>
      </p:pic>
      <p:pic>
        <p:nvPicPr>
          <p:cNvPr id="64" name="Grey zone" hidden="1">
            <a:extLst>
              <a:ext uri="{FF2B5EF4-FFF2-40B4-BE49-F238E27FC236}">
                <a16:creationId xmlns:a16="http://schemas.microsoft.com/office/drawing/2014/main" id="{2ED7B1C7-68AF-4733-8C5B-0CB62C4670C2}"/>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a:xfrm>
            <a:off x="6542210" y="2282841"/>
            <a:ext cx="3925476" cy="1512189"/>
          </a:xfrm>
          <a:prstGeom prst="rect">
            <a:avLst/>
          </a:prstGeom>
        </p:spPr>
      </p:pic>
      <p:pic>
        <p:nvPicPr>
          <p:cNvPr id="99" name="Grey zone">
            <a:extLst>
              <a:ext uri="{FF2B5EF4-FFF2-40B4-BE49-F238E27FC236}">
                <a16:creationId xmlns:a16="http://schemas.microsoft.com/office/drawing/2014/main" id="{C7C8F6BE-78B8-4D18-AD1C-046300806A48}"/>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r="42739"/>
          <a:stretch>
            <a:fillRect/>
          </a:stretch>
        </p:blipFill>
        <p:spPr>
          <a:xfrm>
            <a:off x="6563749" y="2283978"/>
            <a:ext cx="2247771" cy="1512189"/>
          </a:xfrm>
          <a:prstGeom prst="rect">
            <a:avLst/>
          </a:prstGeom>
        </p:spPr>
      </p:pic>
      <p:pic>
        <p:nvPicPr>
          <p:cNvPr id="97" name="Grey zone" hidden="1">
            <a:extLst>
              <a:ext uri="{FF2B5EF4-FFF2-40B4-BE49-F238E27FC236}">
                <a16:creationId xmlns:a16="http://schemas.microsoft.com/office/drawing/2014/main" id="{EA498EFE-D8F9-4F9D-87F5-49B7A53FB9D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537079" y="2282840"/>
            <a:ext cx="3925476" cy="1512189"/>
          </a:xfrm>
          <a:prstGeom prst="rect">
            <a:avLst/>
          </a:prstGeom>
        </p:spPr>
      </p:pic>
      <p:pic>
        <p:nvPicPr>
          <p:cNvPr id="62" name="DigitalCone">
            <a:extLst>
              <a:ext uri="{FF2B5EF4-FFF2-40B4-BE49-F238E27FC236}">
                <a16:creationId xmlns:a16="http://schemas.microsoft.com/office/drawing/2014/main" id="{62056033-5BEC-4B2A-B07D-A1817191F0E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6849563" y="2557128"/>
            <a:ext cx="390906" cy="432054"/>
          </a:xfrm>
          <a:prstGeom prst="rect">
            <a:avLst/>
          </a:prstGeom>
        </p:spPr>
      </p:pic>
      <p:pic>
        <p:nvPicPr>
          <p:cNvPr id="63" name="DigitalCone" hidden="1">
            <a:extLst>
              <a:ext uri="{FF2B5EF4-FFF2-40B4-BE49-F238E27FC236}">
                <a16:creationId xmlns:a16="http://schemas.microsoft.com/office/drawing/2014/main" id="{84618F20-8F30-4BC2-BD78-483C0175FFB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753993" y="2989182"/>
            <a:ext cx="390906" cy="432054"/>
          </a:xfrm>
          <a:prstGeom prst="rect">
            <a:avLst/>
          </a:prstGeom>
        </p:spPr>
      </p:pic>
      <p:grpSp>
        <p:nvGrpSpPr>
          <p:cNvPr id="121" name="Van">
            <a:extLst>
              <a:ext uri="{FF2B5EF4-FFF2-40B4-BE49-F238E27FC236}">
                <a16:creationId xmlns:a16="http://schemas.microsoft.com/office/drawing/2014/main" id="{D93F842D-122B-4E11-92A6-A529CD79CA56}"/>
              </a:ext>
            </a:extLst>
          </p:cNvPr>
          <p:cNvGrpSpPr/>
          <p:nvPr/>
        </p:nvGrpSpPr>
        <p:grpSpPr>
          <a:xfrm>
            <a:off x="4452630" y="2753547"/>
            <a:ext cx="1080135" cy="3052227"/>
            <a:chOff x="987055" y="2729045"/>
            <a:chExt cx="1080135" cy="3052227"/>
          </a:xfrm>
        </p:grpSpPr>
        <p:pic>
          <p:nvPicPr>
            <p:cNvPr id="122" name="Picture 121">
              <a:extLst>
                <a:ext uri="{FF2B5EF4-FFF2-40B4-BE49-F238E27FC236}">
                  <a16:creationId xmlns:a16="http://schemas.microsoft.com/office/drawing/2014/main" id="{6EC9D641-E83D-47C7-8F24-0FBD635AC9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055" y="2729045"/>
              <a:ext cx="1080135" cy="802386"/>
            </a:xfrm>
            <a:prstGeom prst="rect">
              <a:avLst/>
            </a:prstGeom>
          </p:spPr>
        </p:pic>
        <p:pic>
          <p:nvPicPr>
            <p:cNvPr id="123" name="Picture 122" descr="A close up of a logo&#10;&#10;Description automatically generated">
              <a:extLst>
                <a:ext uri="{FF2B5EF4-FFF2-40B4-BE49-F238E27FC236}">
                  <a16:creationId xmlns:a16="http://schemas.microsoft.com/office/drawing/2014/main" id="{6B623A08-4BC2-48F7-A116-8AD2867000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7967" y="5328644"/>
              <a:ext cx="936117" cy="452628"/>
            </a:xfrm>
            <a:prstGeom prst="rect">
              <a:avLst/>
            </a:prstGeom>
          </p:spPr>
        </p:pic>
      </p:grpSp>
      <p:grpSp>
        <p:nvGrpSpPr>
          <p:cNvPr id="124" name="cars">
            <a:extLst>
              <a:ext uri="{FF2B5EF4-FFF2-40B4-BE49-F238E27FC236}">
                <a16:creationId xmlns:a16="http://schemas.microsoft.com/office/drawing/2014/main" id="{8858A674-1974-455A-B1D0-F87005085CC1}"/>
              </a:ext>
            </a:extLst>
          </p:cNvPr>
          <p:cNvGrpSpPr/>
          <p:nvPr/>
        </p:nvGrpSpPr>
        <p:grpSpPr>
          <a:xfrm>
            <a:off x="1637045" y="4994808"/>
            <a:ext cx="2666885" cy="1178492"/>
            <a:chOff x="-1205731" y="4994808"/>
            <a:chExt cx="2666885" cy="1178492"/>
          </a:xfrm>
        </p:grpSpPr>
        <p:pic>
          <p:nvPicPr>
            <p:cNvPr id="125" name="car">
              <a:extLst>
                <a:ext uri="{FF2B5EF4-FFF2-40B4-BE49-F238E27FC236}">
                  <a16:creationId xmlns:a16="http://schemas.microsoft.com/office/drawing/2014/main" id="{DFD0131F-E3FC-4374-94A0-5F4B31286FF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53665" y="5435344"/>
              <a:ext cx="750951" cy="329184"/>
            </a:xfrm>
            <a:prstGeom prst="rect">
              <a:avLst/>
            </a:prstGeom>
          </p:spPr>
        </p:pic>
        <p:pic>
          <p:nvPicPr>
            <p:cNvPr id="126" name="car">
              <a:extLst>
                <a:ext uri="{FF2B5EF4-FFF2-40B4-BE49-F238E27FC236}">
                  <a16:creationId xmlns:a16="http://schemas.microsoft.com/office/drawing/2014/main" id="{CB66F1CF-1B40-4D31-BE0F-295661BFACEE}"/>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127" name="car">
              <a:extLst>
                <a:ext uri="{FF2B5EF4-FFF2-40B4-BE49-F238E27FC236}">
                  <a16:creationId xmlns:a16="http://schemas.microsoft.com/office/drawing/2014/main" id="{D520DC0D-192A-45E7-87FF-97A26E9202E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128" name="car">
              <a:extLst>
                <a:ext uri="{FF2B5EF4-FFF2-40B4-BE49-F238E27FC236}">
                  <a16:creationId xmlns:a16="http://schemas.microsoft.com/office/drawing/2014/main" id="{F7DA70B3-9E70-4261-85A0-9D3A08B2D0E7}"/>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129" name="car">
              <a:extLst>
                <a:ext uri="{FF2B5EF4-FFF2-40B4-BE49-F238E27FC236}">
                  <a16:creationId xmlns:a16="http://schemas.microsoft.com/office/drawing/2014/main" id="{2A7CCE1F-1FBF-49D3-980A-78CCF1F0CE4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130" name="car">
              <a:extLst>
                <a:ext uri="{FF2B5EF4-FFF2-40B4-BE49-F238E27FC236}">
                  <a16:creationId xmlns:a16="http://schemas.microsoft.com/office/drawing/2014/main" id="{C0514365-EA5F-4C18-8077-EB1A1B04903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131" name="car">
              <a:extLst>
                <a:ext uri="{FF2B5EF4-FFF2-40B4-BE49-F238E27FC236}">
                  <a16:creationId xmlns:a16="http://schemas.microsoft.com/office/drawing/2014/main" id="{433F0870-8003-4E78-9CC2-2A30EF4C2545}"/>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134" name="car">
              <a:extLst>
                <a:ext uri="{FF2B5EF4-FFF2-40B4-BE49-F238E27FC236}">
                  <a16:creationId xmlns:a16="http://schemas.microsoft.com/office/drawing/2014/main" id="{81ADBF15-9291-4E97-8FFA-F0C1FF1C5CFD}"/>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407984" y="5443570"/>
              <a:ext cx="709803" cy="288036"/>
            </a:xfrm>
            <a:prstGeom prst="rect">
              <a:avLst/>
            </a:prstGeom>
          </p:spPr>
        </p:pic>
      </p:grpSp>
      <p:grpSp>
        <p:nvGrpSpPr>
          <p:cNvPr id="153" name="cars">
            <a:extLst>
              <a:ext uri="{FF2B5EF4-FFF2-40B4-BE49-F238E27FC236}">
                <a16:creationId xmlns:a16="http://schemas.microsoft.com/office/drawing/2014/main" id="{9ECCA2AC-7E71-44A1-8BFB-E4A86E153C84}"/>
              </a:ext>
            </a:extLst>
          </p:cNvPr>
          <p:cNvGrpSpPr/>
          <p:nvPr/>
        </p:nvGrpSpPr>
        <p:grpSpPr>
          <a:xfrm>
            <a:off x="-851455" y="4994808"/>
            <a:ext cx="3102244" cy="1178492"/>
            <a:chOff x="-1205731" y="4994808"/>
            <a:chExt cx="3102244" cy="1178492"/>
          </a:xfrm>
        </p:grpSpPr>
        <p:pic>
          <p:nvPicPr>
            <p:cNvPr id="154" name="car">
              <a:extLst>
                <a:ext uri="{FF2B5EF4-FFF2-40B4-BE49-F238E27FC236}">
                  <a16:creationId xmlns:a16="http://schemas.microsoft.com/office/drawing/2014/main" id="{CD12F9F5-1304-4682-BE10-4C42FD63997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425061" y="5435344"/>
              <a:ext cx="750951" cy="329184"/>
            </a:xfrm>
            <a:prstGeom prst="rect">
              <a:avLst/>
            </a:prstGeom>
          </p:spPr>
        </p:pic>
        <p:pic>
          <p:nvPicPr>
            <p:cNvPr id="155" name="car">
              <a:extLst>
                <a:ext uri="{FF2B5EF4-FFF2-40B4-BE49-F238E27FC236}">
                  <a16:creationId xmlns:a16="http://schemas.microsoft.com/office/drawing/2014/main" id="{92A157AC-0E8B-47CF-943C-52A6C3B5991C}"/>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10203" y="5739794"/>
              <a:ext cx="750951" cy="318897"/>
            </a:xfrm>
            <a:prstGeom prst="rect">
              <a:avLst/>
            </a:prstGeom>
          </p:spPr>
        </p:pic>
        <p:pic>
          <p:nvPicPr>
            <p:cNvPr id="156" name="car">
              <a:extLst>
                <a:ext uri="{FF2B5EF4-FFF2-40B4-BE49-F238E27FC236}">
                  <a16:creationId xmlns:a16="http://schemas.microsoft.com/office/drawing/2014/main" id="{62BB905D-4DC7-4A5B-AF25-7B7B66AE24F8}"/>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840316" y="5823542"/>
              <a:ext cx="740664" cy="349758"/>
            </a:xfrm>
            <a:prstGeom prst="rect">
              <a:avLst/>
            </a:prstGeom>
          </p:spPr>
        </p:pic>
        <p:pic>
          <p:nvPicPr>
            <p:cNvPr id="157" name="car">
              <a:extLst>
                <a:ext uri="{FF2B5EF4-FFF2-40B4-BE49-F238E27FC236}">
                  <a16:creationId xmlns:a16="http://schemas.microsoft.com/office/drawing/2014/main" id="{6CE0F2B9-C230-4CB0-8729-D83C155FC7B0}"/>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28866" y="5844116"/>
              <a:ext cx="750951" cy="308610"/>
            </a:xfrm>
            <a:prstGeom prst="rect">
              <a:avLst/>
            </a:prstGeom>
          </p:spPr>
        </p:pic>
        <p:pic>
          <p:nvPicPr>
            <p:cNvPr id="158" name="car">
              <a:extLst>
                <a:ext uri="{FF2B5EF4-FFF2-40B4-BE49-F238E27FC236}">
                  <a16:creationId xmlns:a16="http://schemas.microsoft.com/office/drawing/2014/main" id="{349FBDF6-7AC4-4F89-A0CF-1F24FA5823ED}"/>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1205731" y="4994808"/>
              <a:ext cx="771525" cy="349758"/>
            </a:xfrm>
            <a:prstGeom prst="rect">
              <a:avLst/>
            </a:prstGeom>
          </p:spPr>
        </p:pic>
        <p:pic>
          <p:nvPicPr>
            <p:cNvPr id="159" name="car">
              <a:extLst>
                <a:ext uri="{FF2B5EF4-FFF2-40B4-BE49-F238E27FC236}">
                  <a16:creationId xmlns:a16="http://schemas.microsoft.com/office/drawing/2014/main" id="{5C82F4C7-2C0C-4077-862E-23E8C6CDDBF3}"/>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73740" y="5063160"/>
              <a:ext cx="781812" cy="339471"/>
            </a:xfrm>
            <a:prstGeom prst="rect">
              <a:avLst/>
            </a:prstGeom>
          </p:spPr>
        </p:pic>
        <p:pic>
          <p:nvPicPr>
            <p:cNvPr id="160" name="car">
              <a:extLst>
                <a:ext uri="{FF2B5EF4-FFF2-40B4-BE49-F238E27FC236}">
                  <a16:creationId xmlns:a16="http://schemas.microsoft.com/office/drawing/2014/main" id="{6EE0A974-14C3-44A6-ABDF-020F755F513F}"/>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483107" y="5120903"/>
              <a:ext cx="750951" cy="349758"/>
            </a:xfrm>
            <a:prstGeom prst="rect">
              <a:avLst/>
            </a:prstGeom>
          </p:spPr>
        </p:pic>
        <p:pic>
          <p:nvPicPr>
            <p:cNvPr id="161" name="car">
              <a:extLst>
                <a:ext uri="{FF2B5EF4-FFF2-40B4-BE49-F238E27FC236}">
                  <a16:creationId xmlns:a16="http://schemas.microsoft.com/office/drawing/2014/main" id="{A51FD39B-D0E4-4AC0-A075-3BF226AB05D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1186710" y="5443570"/>
              <a:ext cx="709803" cy="288036"/>
            </a:xfrm>
            <a:prstGeom prst="rect">
              <a:avLst/>
            </a:prstGeom>
          </p:spPr>
        </p:pic>
      </p:grpSp>
      <p:pic>
        <p:nvPicPr>
          <p:cNvPr id="80" name="Rules machine">
            <a:extLst>
              <a:ext uri="{FF2B5EF4-FFF2-40B4-BE49-F238E27FC236}">
                <a16:creationId xmlns:a16="http://schemas.microsoft.com/office/drawing/2014/main" id="{7CA146D1-B784-4BBE-A3C1-A07E66374A03}"/>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7587579" y="549554"/>
            <a:ext cx="1378458" cy="1378458"/>
          </a:xfrm>
          <a:prstGeom prst="rect">
            <a:avLst/>
          </a:prstGeom>
        </p:spPr>
      </p:pic>
      <p:grpSp>
        <p:nvGrpSpPr>
          <p:cNvPr id="9" name="Group 8">
            <a:extLst>
              <a:ext uri="{FF2B5EF4-FFF2-40B4-BE49-F238E27FC236}">
                <a16:creationId xmlns:a16="http://schemas.microsoft.com/office/drawing/2014/main" id="{E63CB13B-D505-40C4-9B59-573492D29C80}"/>
              </a:ext>
            </a:extLst>
          </p:cNvPr>
          <p:cNvGrpSpPr/>
          <p:nvPr/>
        </p:nvGrpSpPr>
        <p:grpSpPr>
          <a:xfrm>
            <a:off x="8642261" y="4105821"/>
            <a:ext cx="1230049" cy="994076"/>
            <a:chOff x="8642261" y="4105821"/>
            <a:chExt cx="1230049" cy="994076"/>
          </a:xfrm>
        </p:grpSpPr>
        <p:pic>
          <p:nvPicPr>
            <p:cNvPr id="85" name="Alarm icon">
              <a:extLst>
                <a:ext uri="{FF2B5EF4-FFF2-40B4-BE49-F238E27FC236}">
                  <a16:creationId xmlns:a16="http://schemas.microsoft.com/office/drawing/2014/main" id="{96FEC0F4-D1BB-46AB-B28D-5162A906828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42261" y="4105821"/>
              <a:ext cx="874395" cy="699516"/>
            </a:xfrm>
            <a:prstGeom prst="rect">
              <a:avLst/>
            </a:prstGeom>
          </p:spPr>
        </p:pic>
        <p:pic>
          <p:nvPicPr>
            <p:cNvPr id="7" name="Picture 6" descr="A close up of a logo&#10;&#10;Description automatically generated">
              <a:extLst>
                <a:ext uri="{FF2B5EF4-FFF2-40B4-BE49-F238E27FC236}">
                  <a16:creationId xmlns:a16="http://schemas.microsoft.com/office/drawing/2014/main" id="{BAFA2C2E-049E-44C2-83FF-70AFC4954B5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81888" y="4925018"/>
              <a:ext cx="1090422" cy="174879"/>
            </a:xfrm>
            <a:prstGeom prst="rect">
              <a:avLst/>
            </a:prstGeom>
          </p:spPr>
        </p:pic>
      </p:grpSp>
      <p:sp>
        <p:nvSpPr>
          <p:cNvPr id="56" name="TextBox 55">
            <a:extLst>
              <a:ext uri="{FF2B5EF4-FFF2-40B4-BE49-F238E27FC236}">
                <a16:creationId xmlns:a16="http://schemas.microsoft.com/office/drawing/2014/main" id="{0379F21B-FDE9-424D-9DDD-5FF58F804EC6}"/>
              </a:ext>
            </a:extLst>
          </p:cNvPr>
          <p:cNvSpPr txBox="1"/>
          <p:nvPr/>
        </p:nvSpPr>
        <p:spPr>
          <a:xfrm>
            <a:off x="289649" y="102159"/>
            <a:ext cx="51566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3</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 Block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pproach</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W</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arning</a:t>
            </a:r>
            <a:endPar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Arrow Connector 3">
            <a:extLst>
              <a:ext uri="{FF2B5EF4-FFF2-40B4-BE49-F238E27FC236}">
                <a16:creationId xmlns:a16="http://schemas.microsoft.com/office/drawing/2014/main" id="{ED3C7D35-49FE-4D90-B2FE-152608FBA412}"/>
              </a:ext>
            </a:extLst>
          </p:cNvPr>
          <p:cNvCxnSpPr>
            <a:cxnSpLocks/>
          </p:cNvCxnSpPr>
          <p:nvPr/>
        </p:nvCxnSpPr>
        <p:spPr>
          <a:xfrm>
            <a:off x="4933950" y="2552700"/>
            <a:ext cx="2000250" cy="0"/>
          </a:xfrm>
          <a:prstGeom prst="straightConnector1">
            <a:avLst/>
          </a:prstGeom>
          <a:ln w="44450">
            <a:solidFill>
              <a:srgbClr val="C0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60" name="200m">
            <a:extLst>
              <a:ext uri="{FF2B5EF4-FFF2-40B4-BE49-F238E27FC236}">
                <a16:creationId xmlns:a16="http://schemas.microsoft.com/office/drawing/2014/main" id="{4EF47431-B7FB-4BCF-9EB0-C5AB8B1B90DE}"/>
              </a:ext>
            </a:extLst>
          </p:cNvPr>
          <p:cNvSpPr txBox="1"/>
          <p:nvPr/>
        </p:nvSpPr>
        <p:spPr>
          <a:xfrm>
            <a:off x="5368925" y="2193925"/>
            <a:ext cx="860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200m</a:t>
            </a:r>
          </a:p>
        </p:txBody>
      </p:sp>
      <p:pic>
        <p:nvPicPr>
          <p:cNvPr id="59" name="cones taper" hidden="1">
            <a:extLst>
              <a:ext uri="{FF2B5EF4-FFF2-40B4-BE49-F238E27FC236}">
                <a16:creationId xmlns:a16="http://schemas.microsoft.com/office/drawing/2014/main" id="{C21C6619-0B9D-4CF5-8CFD-533EFB381EF3}"/>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6734470" y="4816315"/>
            <a:ext cx="1398927" cy="991777"/>
          </a:xfrm>
          <a:prstGeom prst="rect">
            <a:avLst/>
          </a:prstGeom>
        </p:spPr>
      </p:pic>
      <p:pic>
        <p:nvPicPr>
          <p:cNvPr id="3" name="Picture 2" hidden="1">
            <a:extLst>
              <a:ext uri="{FF2B5EF4-FFF2-40B4-BE49-F238E27FC236}">
                <a16:creationId xmlns:a16="http://schemas.microsoft.com/office/drawing/2014/main" id="{6E789957-DD2E-46CE-B7D6-4785650AA51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257525" y="5530851"/>
            <a:ext cx="197426" cy="270162"/>
          </a:xfrm>
          <a:prstGeom prst="rect">
            <a:avLst/>
          </a:prstGeom>
        </p:spPr>
      </p:pic>
      <p:pic>
        <p:nvPicPr>
          <p:cNvPr id="67" name="cones taper" hidden="1">
            <a:extLst>
              <a:ext uri="{FF2B5EF4-FFF2-40B4-BE49-F238E27FC236}">
                <a16:creationId xmlns:a16="http://schemas.microsoft.com/office/drawing/2014/main" id="{CBBC1F4B-FC38-465E-B15C-D4E326DE26F8}"/>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8632019" y="4994808"/>
            <a:ext cx="1043916" cy="815560"/>
          </a:xfrm>
          <a:prstGeom prst="rect">
            <a:avLst/>
          </a:prstGeom>
        </p:spPr>
      </p:pic>
      <p:pic>
        <p:nvPicPr>
          <p:cNvPr id="70" name="Cones">
            <a:extLst>
              <a:ext uri="{FF2B5EF4-FFF2-40B4-BE49-F238E27FC236}">
                <a16:creationId xmlns:a16="http://schemas.microsoft.com/office/drawing/2014/main" id="{C13BC8EE-DF30-4B5B-AE80-B97C4EF57703}"/>
              </a:ext>
            </a:extLst>
          </p:cNvPr>
          <p:cNvPicPr>
            <a:picLocks noChangeAspect="1"/>
          </p:cNvPicPr>
          <p:nvPr/>
        </p:nvPicPr>
        <p:blipFill rotWithShape="1">
          <a:blip r:embed="rId29">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grpSp>
        <p:nvGrpSpPr>
          <p:cNvPr id="71" name="van with cones">
            <a:extLst>
              <a:ext uri="{FF2B5EF4-FFF2-40B4-BE49-F238E27FC236}">
                <a16:creationId xmlns:a16="http://schemas.microsoft.com/office/drawing/2014/main" id="{B08B1AE0-6856-4992-B7AF-94D54483BE1A}"/>
              </a:ext>
            </a:extLst>
          </p:cNvPr>
          <p:cNvGrpSpPr/>
          <p:nvPr/>
        </p:nvGrpSpPr>
        <p:grpSpPr>
          <a:xfrm>
            <a:off x="8556757" y="2679096"/>
            <a:ext cx="1604772" cy="3118002"/>
            <a:chOff x="10079432" y="2679096"/>
            <a:chExt cx="1604772" cy="3118002"/>
          </a:xfrm>
        </p:grpSpPr>
        <p:pic>
          <p:nvPicPr>
            <p:cNvPr id="72" name="Picture 71">
              <a:extLst>
                <a:ext uri="{FF2B5EF4-FFF2-40B4-BE49-F238E27FC236}">
                  <a16:creationId xmlns:a16="http://schemas.microsoft.com/office/drawing/2014/main" id="{B1D88AEA-2A98-4501-9FCD-D6F135E413BD}"/>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73" name="Picture 72">
              <a:extLst>
                <a:ext uri="{FF2B5EF4-FFF2-40B4-BE49-F238E27FC236}">
                  <a16:creationId xmlns:a16="http://schemas.microsoft.com/office/drawing/2014/main" id="{BB4EA764-04EF-4BE3-B466-E8FD5D8EE6E7}"/>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10079432" y="5312818"/>
              <a:ext cx="1604772" cy="484280"/>
            </a:xfrm>
            <a:prstGeom prst="rect">
              <a:avLst/>
            </a:prstGeom>
          </p:spPr>
        </p:pic>
      </p:grpSp>
    </p:spTree>
    <p:extLst>
      <p:ext uri="{BB962C8B-B14F-4D97-AF65-F5344CB8AC3E}">
        <p14:creationId xmlns:p14="http://schemas.microsoft.com/office/powerpoint/2010/main" val="6032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childTnLst>
                          </p:cTn>
                        </p:par>
                        <p:par>
                          <p:cTn id="17" fill="hold">
                            <p:stCondLst>
                              <p:cond delay="500"/>
                            </p:stCondLst>
                            <p:childTnLst>
                              <p:par>
                                <p:cTn id="18" presetID="42" presetClass="path" presetSubtype="0" accel="50000" decel="50000" fill="hold" nodeType="afterEffect">
                                  <p:stCondLst>
                                    <p:cond delay="0"/>
                                  </p:stCondLst>
                                  <p:childTnLst>
                                    <p:animMotion origin="layout" path="M 3.75E-6 3.33333E-6 L 0.13164 0.0412 " pathEditMode="relative" rAng="0" ptsTypes="AA">
                                      <p:cBhvr>
                                        <p:cTn id="19" dur="1000" fill="hold"/>
                                        <p:tgtEl>
                                          <p:spTgt spid="21"/>
                                        </p:tgtEl>
                                        <p:attrNameLst>
                                          <p:attrName>ppt_x</p:attrName>
                                          <p:attrName>ppt_y</p:attrName>
                                        </p:attrNameLst>
                                      </p:cBhvr>
                                      <p:rCtr x="6576" y="2060"/>
                                    </p:animMotion>
                                  </p:childTnLst>
                                </p:cTn>
                              </p:par>
                              <p:par>
                                <p:cTn id="20" presetID="53" presetClass="exit" presetSubtype="32" fill="hold" nodeType="withEffect">
                                  <p:stCondLst>
                                    <p:cond delay="500"/>
                                  </p:stCondLst>
                                  <p:childTnLst>
                                    <p:anim calcmode="lin" valueType="num">
                                      <p:cBhvr>
                                        <p:cTn id="21" dur="500"/>
                                        <p:tgtEl>
                                          <p:spTgt spid="21"/>
                                        </p:tgtEl>
                                        <p:attrNameLst>
                                          <p:attrName>ppt_w</p:attrName>
                                        </p:attrNameLst>
                                      </p:cBhvr>
                                      <p:tavLst>
                                        <p:tav tm="0">
                                          <p:val>
                                            <p:strVal val="ppt_w"/>
                                          </p:val>
                                        </p:tav>
                                        <p:tav tm="100000">
                                          <p:val>
                                            <p:fltVal val="0"/>
                                          </p:val>
                                        </p:tav>
                                      </p:tavLst>
                                    </p:anim>
                                    <p:anim calcmode="lin" valueType="num">
                                      <p:cBhvr>
                                        <p:cTn id="22" dur="500"/>
                                        <p:tgtEl>
                                          <p:spTgt spid="21"/>
                                        </p:tgtEl>
                                        <p:attrNameLst>
                                          <p:attrName>ppt_h</p:attrName>
                                        </p:attrNameLst>
                                      </p:cBhvr>
                                      <p:tavLst>
                                        <p:tav tm="0">
                                          <p:val>
                                            <p:strVal val="ppt_h"/>
                                          </p:val>
                                        </p:tav>
                                        <p:tav tm="100000">
                                          <p:val>
                                            <p:fltVal val="0"/>
                                          </p:val>
                                        </p:tav>
                                      </p:tavLst>
                                    </p:anim>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Road">
            <a:extLst>
              <a:ext uri="{FF2B5EF4-FFF2-40B4-BE49-F238E27FC236}">
                <a16:creationId xmlns:a16="http://schemas.microsoft.com/office/drawing/2014/main" id="{2B6D5897-0524-40F9-BC6F-040B9A3458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5201527"/>
            <a:ext cx="72952793" cy="1030788"/>
          </a:xfrm>
          <a:prstGeom prst="rect">
            <a:avLst/>
          </a:prstGeom>
        </p:spPr>
      </p:pic>
      <p:grpSp>
        <p:nvGrpSpPr>
          <p:cNvPr id="2" name="Group 1" hidden="1">
            <a:extLst>
              <a:ext uri="{FF2B5EF4-FFF2-40B4-BE49-F238E27FC236}">
                <a16:creationId xmlns:a16="http://schemas.microsoft.com/office/drawing/2014/main" id="{AB0D2C78-83C4-4D91-AC73-2CDAA2812486}"/>
              </a:ext>
            </a:extLst>
          </p:cNvPr>
          <p:cNvGrpSpPr/>
          <p:nvPr/>
        </p:nvGrpSpPr>
        <p:grpSpPr>
          <a:xfrm>
            <a:off x="6734470" y="4816315"/>
            <a:ext cx="2941465" cy="994053"/>
            <a:chOff x="6734470" y="4816315"/>
            <a:chExt cx="2941465" cy="994053"/>
          </a:xfrm>
        </p:grpSpPr>
        <p:pic>
          <p:nvPicPr>
            <p:cNvPr id="90" name="cones taper">
              <a:extLst>
                <a:ext uri="{FF2B5EF4-FFF2-40B4-BE49-F238E27FC236}">
                  <a16:creationId xmlns:a16="http://schemas.microsoft.com/office/drawing/2014/main" id="{9B16B452-C675-4C7B-97C9-DE47F1C863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4470" y="4816315"/>
              <a:ext cx="1398927" cy="991777"/>
            </a:xfrm>
            <a:prstGeom prst="rect">
              <a:avLst/>
            </a:prstGeom>
          </p:spPr>
        </p:pic>
        <p:pic>
          <p:nvPicPr>
            <p:cNvPr id="91" name="Picture 90">
              <a:extLst>
                <a:ext uri="{FF2B5EF4-FFF2-40B4-BE49-F238E27FC236}">
                  <a16:creationId xmlns:a16="http://schemas.microsoft.com/office/drawing/2014/main" id="{E9019F23-10C7-44EC-9A66-87DD5B564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525" y="5530851"/>
              <a:ext cx="197426" cy="270162"/>
            </a:xfrm>
            <a:prstGeom prst="rect">
              <a:avLst/>
            </a:prstGeom>
          </p:spPr>
        </p:pic>
        <p:pic>
          <p:nvPicPr>
            <p:cNvPr id="92" name="cones taper">
              <a:extLst>
                <a:ext uri="{FF2B5EF4-FFF2-40B4-BE49-F238E27FC236}">
                  <a16:creationId xmlns:a16="http://schemas.microsoft.com/office/drawing/2014/main" id="{0806E0B8-D0E5-4C86-8470-8929FD240F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32019" y="4994808"/>
              <a:ext cx="1043916" cy="815560"/>
            </a:xfrm>
            <a:prstGeom prst="rect">
              <a:avLst/>
            </a:prstGeom>
          </p:spPr>
        </p:pic>
      </p:grpSp>
      <p:pic>
        <p:nvPicPr>
          <p:cNvPr id="103" name="End of geozone" descr="A close up of a logo&#10;&#10;Description automatically generated">
            <a:extLst>
              <a:ext uri="{FF2B5EF4-FFF2-40B4-BE49-F238E27FC236}">
                <a16:creationId xmlns:a16="http://schemas.microsoft.com/office/drawing/2014/main" id="{A97F402E-3012-48D8-A136-8CE113BA3DC9}"/>
              </a:ext>
            </a:extLst>
          </p:cNvPr>
          <p:cNvPicPr>
            <a:picLocks noChangeAspect="1"/>
          </p:cNvPicPr>
          <p:nvPr/>
        </p:nvPicPr>
        <p:blipFill rotWithShape="1">
          <a:blip r:embed="rId6">
            <a:extLst>
              <a:ext uri="{28A0092B-C50C-407E-A947-70E740481C1C}">
                <a14:useLocalDpi xmlns:a14="http://schemas.microsoft.com/office/drawing/2010/main" val="0"/>
              </a:ext>
            </a:extLst>
          </a:blip>
          <a:srcRect l="-453" t="9759" r="94396" b="-9759"/>
          <a:stretch>
            <a:fillRect/>
          </a:stretch>
        </p:blipFill>
        <p:spPr>
          <a:xfrm>
            <a:off x="4459359" y="3560528"/>
            <a:ext cx="630576" cy="2489454"/>
          </a:xfrm>
          <a:prstGeom prst="rect">
            <a:avLst/>
          </a:prstGeom>
        </p:spPr>
      </p:pic>
      <p:sp>
        <p:nvSpPr>
          <p:cNvPr id="65" name="Isosceles Triangle 64">
            <a:extLst>
              <a:ext uri="{FF2B5EF4-FFF2-40B4-BE49-F238E27FC236}">
                <a16:creationId xmlns:a16="http://schemas.microsoft.com/office/drawing/2014/main" id="{4F06A2E9-032A-414F-941F-773C2ACFC34C}"/>
              </a:ext>
            </a:extLst>
          </p:cNvPr>
          <p:cNvSpPr/>
          <p:nvPr/>
        </p:nvSpPr>
        <p:spPr>
          <a:xfrm>
            <a:off x="7098065" y="1546790"/>
            <a:ext cx="2315911" cy="1222048"/>
          </a:xfrm>
          <a:prstGeom prst="triangle">
            <a:avLst/>
          </a:prstGeom>
          <a:solidFill>
            <a:srgbClr val="ACD7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Red zone">
            <a:extLst>
              <a:ext uri="{FF2B5EF4-FFF2-40B4-BE49-F238E27FC236}">
                <a16:creationId xmlns:a16="http://schemas.microsoft.com/office/drawing/2014/main" id="{D153FBC0-7A9A-4D20-8557-AA3629100D89}"/>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r="47926"/>
          <a:stretch>
            <a:fillRect/>
          </a:stretch>
        </p:blipFill>
        <p:spPr>
          <a:xfrm>
            <a:off x="3756000" y="2281731"/>
            <a:ext cx="4626000" cy="1748790"/>
          </a:xfrm>
          <a:prstGeom prst="rect">
            <a:avLst/>
          </a:prstGeom>
        </p:spPr>
      </p:pic>
      <p:pic>
        <p:nvPicPr>
          <p:cNvPr id="61" name="Red zone">
            <a:extLst>
              <a:ext uri="{FF2B5EF4-FFF2-40B4-BE49-F238E27FC236}">
                <a16:creationId xmlns:a16="http://schemas.microsoft.com/office/drawing/2014/main" id="{56F70B95-02D7-4C5B-9C4A-BDFC72B36F7B}"/>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51307"/>
          <a:stretch>
            <a:fillRect/>
          </a:stretch>
        </p:blipFill>
        <p:spPr>
          <a:xfrm>
            <a:off x="6589113" y="2281731"/>
            <a:ext cx="4325650" cy="1748790"/>
          </a:xfrm>
          <a:prstGeom prst="rect">
            <a:avLst/>
          </a:prstGeom>
        </p:spPr>
      </p:pic>
      <p:pic>
        <p:nvPicPr>
          <p:cNvPr id="83" name="geozone" descr="A picture containing screenshot&#10;&#10;Description automatically generated">
            <a:extLst>
              <a:ext uri="{FF2B5EF4-FFF2-40B4-BE49-F238E27FC236}">
                <a16:creationId xmlns:a16="http://schemas.microsoft.com/office/drawing/2014/main" id="{0386D502-E521-4941-85DE-6D68B5668804}"/>
              </a:ext>
            </a:extLst>
          </p:cNvPr>
          <p:cNvPicPr>
            <a:picLocks noChangeAspect="1"/>
          </p:cNvPicPr>
          <p:nvPr/>
        </p:nvPicPr>
        <p:blipFill rotWithShape="1">
          <a:blip r:embed="rId8">
            <a:extLst>
              <a:ext uri="{28A0092B-C50C-407E-A947-70E740481C1C}">
                <a14:useLocalDpi xmlns:a14="http://schemas.microsoft.com/office/drawing/2010/main" val="0"/>
              </a:ext>
            </a:extLst>
          </a:blip>
          <a:srcRect r="240"/>
          <a:stretch>
            <a:fillRect/>
          </a:stretch>
        </p:blipFill>
        <p:spPr>
          <a:xfrm>
            <a:off x="6664324" y="2279453"/>
            <a:ext cx="3674573" cy="1748790"/>
          </a:xfrm>
          <a:prstGeom prst="rect">
            <a:avLst/>
          </a:prstGeom>
        </p:spPr>
      </p:pic>
      <p:pic>
        <p:nvPicPr>
          <p:cNvPr id="106" name="Grey zone">
            <a:extLst>
              <a:ext uri="{FF2B5EF4-FFF2-40B4-BE49-F238E27FC236}">
                <a16:creationId xmlns:a16="http://schemas.microsoft.com/office/drawing/2014/main" id="{1AB8EBF6-E244-4D2D-8ECF-72DA568A4DC0}"/>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r="42739"/>
          <a:stretch>
            <a:fillRect/>
          </a:stretch>
        </p:blipFill>
        <p:spPr>
          <a:xfrm>
            <a:off x="6563749" y="2283978"/>
            <a:ext cx="2247771" cy="1512189"/>
          </a:xfrm>
          <a:prstGeom prst="rect">
            <a:avLst/>
          </a:prstGeom>
        </p:spPr>
      </p:pic>
      <p:pic>
        <p:nvPicPr>
          <p:cNvPr id="97" name="Grey zone" hidden="1">
            <a:extLst>
              <a:ext uri="{FF2B5EF4-FFF2-40B4-BE49-F238E27FC236}">
                <a16:creationId xmlns:a16="http://schemas.microsoft.com/office/drawing/2014/main" id="{EA498EFE-D8F9-4F9D-87F5-49B7A53FB9D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537079" y="2282840"/>
            <a:ext cx="3925476" cy="1512189"/>
          </a:xfrm>
          <a:prstGeom prst="rect">
            <a:avLst/>
          </a:prstGeom>
        </p:spPr>
      </p:pic>
      <p:pic>
        <p:nvPicPr>
          <p:cNvPr id="62" name="DigitalCone">
            <a:extLst>
              <a:ext uri="{FF2B5EF4-FFF2-40B4-BE49-F238E27FC236}">
                <a16:creationId xmlns:a16="http://schemas.microsoft.com/office/drawing/2014/main" id="{62056033-5BEC-4B2A-B07D-A1817191F0E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6849563" y="2557128"/>
            <a:ext cx="390906" cy="432054"/>
          </a:xfrm>
          <a:prstGeom prst="rect">
            <a:avLst/>
          </a:prstGeom>
        </p:spPr>
      </p:pic>
      <p:pic>
        <p:nvPicPr>
          <p:cNvPr id="63" name="DigitalCone" hidden="1">
            <a:extLst>
              <a:ext uri="{FF2B5EF4-FFF2-40B4-BE49-F238E27FC236}">
                <a16:creationId xmlns:a16="http://schemas.microsoft.com/office/drawing/2014/main" id="{84618F20-8F30-4BC2-BD78-483C0175FFB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753993" y="2989182"/>
            <a:ext cx="390906" cy="432054"/>
          </a:xfrm>
          <a:prstGeom prst="rect">
            <a:avLst/>
          </a:prstGeom>
        </p:spPr>
      </p:pic>
      <p:pic>
        <p:nvPicPr>
          <p:cNvPr id="98" name="DigitalCone" hidden="1">
            <a:extLst>
              <a:ext uri="{FF2B5EF4-FFF2-40B4-BE49-F238E27FC236}">
                <a16:creationId xmlns:a16="http://schemas.microsoft.com/office/drawing/2014/main" id="{A7468737-0A89-43F2-B3FF-639419159AF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9784058" y="3033647"/>
            <a:ext cx="390906" cy="432054"/>
          </a:xfrm>
          <a:prstGeom prst="rect">
            <a:avLst/>
          </a:prstGeom>
        </p:spPr>
      </p:pic>
      <p:grpSp>
        <p:nvGrpSpPr>
          <p:cNvPr id="121" name="Van">
            <a:extLst>
              <a:ext uri="{FF2B5EF4-FFF2-40B4-BE49-F238E27FC236}">
                <a16:creationId xmlns:a16="http://schemas.microsoft.com/office/drawing/2014/main" id="{D93F842D-122B-4E11-92A6-A529CD79CA56}"/>
              </a:ext>
            </a:extLst>
          </p:cNvPr>
          <p:cNvGrpSpPr/>
          <p:nvPr/>
        </p:nvGrpSpPr>
        <p:grpSpPr>
          <a:xfrm>
            <a:off x="4452630" y="2753547"/>
            <a:ext cx="1080135" cy="3052227"/>
            <a:chOff x="987055" y="2729045"/>
            <a:chExt cx="1080135" cy="3052227"/>
          </a:xfrm>
        </p:grpSpPr>
        <p:pic>
          <p:nvPicPr>
            <p:cNvPr id="122" name="Picture 121">
              <a:extLst>
                <a:ext uri="{FF2B5EF4-FFF2-40B4-BE49-F238E27FC236}">
                  <a16:creationId xmlns:a16="http://schemas.microsoft.com/office/drawing/2014/main" id="{6EC9D641-E83D-47C7-8F24-0FBD635AC9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055" y="2729045"/>
              <a:ext cx="1080135" cy="802386"/>
            </a:xfrm>
            <a:prstGeom prst="rect">
              <a:avLst/>
            </a:prstGeom>
          </p:spPr>
        </p:pic>
        <p:pic>
          <p:nvPicPr>
            <p:cNvPr id="123" name="Picture 122" descr="A close up of a logo&#10;&#10;Description automatically generated">
              <a:extLst>
                <a:ext uri="{FF2B5EF4-FFF2-40B4-BE49-F238E27FC236}">
                  <a16:creationId xmlns:a16="http://schemas.microsoft.com/office/drawing/2014/main" id="{6B623A08-4BC2-48F7-A116-8AD2867000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7967" y="5328644"/>
              <a:ext cx="936117" cy="452628"/>
            </a:xfrm>
            <a:prstGeom prst="rect">
              <a:avLst/>
            </a:prstGeom>
          </p:spPr>
        </p:pic>
      </p:grpSp>
      <p:grpSp>
        <p:nvGrpSpPr>
          <p:cNvPr id="4" name="Group 3">
            <a:extLst>
              <a:ext uri="{FF2B5EF4-FFF2-40B4-BE49-F238E27FC236}">
                <a16:creationId xmlns:a16="http://schemas.microsoft.com/office/drawing/2014/main" id="{938F5ABC-549E-4E6A-98AF-7425A2AD797C}"/>
              </a:ext>
            </a:extLst>
          </p:cNvPr>
          <p:cNvGrpSpPr/>
          <p:nvPr/>
        </p:nvGrpSpPr>
        <p:grpSpPr>
          <a:xfrm>
            <a:off x="-486040" y="5739794"/>
            <a:ext cx="4789970" cy="433506"/>
            <a:chOff x="-486040" y="5739794"/>
            <a:chExt cx="4789970" cy="433506"/>
          </a:xfrm>
        </p:grpSpPr>
        <p:pic>
          <p:nvPicPr>
            <p:cNvPr id="126" name="car">
              <a:extLst>
                <a:ext uri="{FF2B5EF4-FFF2-40B4-BE49-F238E27FC236}">
                  <a16:creationId xmlns:a16="http://schemas.microsoft.com/office/drawing/2014/main" id="{CB66F1CF-1B40-4D31-BE0F-295661BFACE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552979" y="5739794"/>
              <a:ext cx="750951" cy="318897"/>
            </a:xfrm>
            <a:prstGeom prst="rect">
              <a:avLst/>
            </a:prstGeom>
          </p:spPr>
        </p:pic>
        <p:pic>
          <p:nvPicPr>
            <p:cNvPr id="127" name="car">
              <a:extLst>
                <a:ext uri="{FF2B5EF4-FFF2-40B4-BE49-F238E27FC236}">
                  <a16:creationId xmlns:a16="http://schemas.microsoft.com/office/drawing/2014/main" id="{D520DC0D-192A-45E7-87FF-97A26E9202E7}"/>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2002460" y="5823542"/>
              <a:ext cx="740664" cy="349758"/>
            </a:xfrm>
            <a:prstGeom prst="rect">
              <a:avLst/>
            </a:prstGeom>
          </p:spPr>
        </p:pic>
        <p:pic>
          <p:nvPicPr>
            <p:cNvPr id="128" name="car">
              <a:extLst>
                <a:ext uri="{FF2B5EF4-FFF2-40B4-BE49-F238E27FC236}">
                  <a16:creationId xmlns:a16="http://schemas.microsoft.com/office/drawing/2014/main" id="{F7DA70B3-9E70-4261-85A0-9D3A08B2D0E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2713910" y="5844116"/>
              <a:ext cx="750951" cy="308610"/>
            </a:xfrm>
            <a:prstGeom prst="rect">
              <a:avLst/>
            </a:prstGeom>
          </p:spPr>
        </p:pic>
        <p:pic>
          <p:nvPicPr>
            <p:cNvPr id="155" name="car">
              <a:extLst>
                <a:ext uri="{FF2B5EF4-FFF2-40B4-BE49-F238E27FC236}">
                  <a16:creationId xmlns:a16="http://schemas.microsoft.com/office/drawing/2014/main" id="{92A157AC-0E8B-47CF-943C-52A6C3B5991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1064479" y="5739794"/>
              <a:ext cx="750951" cy="318897"/>
            </a:xfrm>
            <a:prstGeom prst="rect">
              <a:avLst/>
            </a:prstGeom>
          </p:spPr>
        </p:pic>
        <p:pic>
          <p:nvPicPr>
            <p:cNvPr id="156" name="car">
              <a:extLst>
                <a:ext uri="{FF2B5EF4-FFF2-40B4-BE49-F238E27FC236}">
                  <a16:creationId xmlns:a16="http://schemas.microsoft.com/office/drawing/2014/main" id="{62BB905D-4DC7-4A5B-AF25-7B7B66AE24F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486040" y="5823542"/>
              <a:ext cx="740664" cy="349758"/>
            </a:xfrm>
            <a:prstGeom prst="rect">
              <a:avLst/>
            </a:prstGeom>
          </p:spPr>
        </p:pic>
        <p:pic>
          <p:nvPicPr>
            <p:cNvPr id="157" name="car">
              <a:extLst>
                <a:ext uri="{FF2B5EF4-FFF2-40B4-BE49-F238E27FC236}">
                  <a16:creationId xmlns:a16="http://schemas.microsoft.com/office/drawing/2014/main" id="{6CE0F2B9-C230-4CB0-8729-D83C155FC7B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a:xfrm>
              <a:off x="225410" y="5844116"/>
              <a:ext cx="750951" cy="308610"/>
            </a:xfrm>
            <a:prstGeom prst="rect">
              <a:avLst/>
            </a:prstGeom>
          </p:spPr>
        </p:pic>
      </p:grpSp>
      <p:grpSp>
        <p:nvGrpSpPr>
          <p:cNvPr id="8" name="Group 7">
            <a:extLst>
              <a:ext uri="{FF2B5EF4-FFF2-40B4-BE49-F238E27FC236}">
                <a16:creationId xmlns:a16="http://schemas.microsoft.com/office/drawing/2014/main" id="{F99831C3-AD91-4E2F-ACA1-DF2D6863080B}"/>
              </a:ext>
            </a:extLst>
          </p:cNvPr>
          <p:cNvGrpSpPr/>
          <p:nvPr/>
        </p:nvGrpSpPr>
        <p:grpSpPr>
          <a:xfrm>
            <a:off x="-851455" y="4994808"/>
            <a:ext cx="4928289" cy="475853"/>
            <a:chOff x="-851455" y="4994808"/>
            <a:chExt cx="4928289" cy="475853"/>
          </a:xfrm>
        </p:grpSpPr>
        <p:pic>
          <p:nvPicPr>
            <p:cNvPr id="129" name="car">
              <a:extLst>
                <a:ext uri="{FF2B5EF4-FFF2-40B4-BE49-F238E27FC236}">
                  <a16:creationId xmlns:a16="http://schemas.microsoft.com/office/drawing/2014/main" id="{2A7CCE1F-1FBF-49D3-980A-78CCF1F0CE4E}"/>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637045" y="4994808"/>
              <a:ext cx="771525" cy="349758"/>
            </a:xfrm>
            <a:prstGeom prst="rect">
              <a:avLst/>
            </a:prstGeom>
          </p:spPr>
        </p:pic>
        <p:pic>
          <p:nvPicPr>
            <p:cNvPr id="130" name="car">
              <a:extLst>
                <a:ext uri="{FF2B5EF4-FFF2-40B4-BE49-F238E27FC236}">
                  <a16:creationId xmlns:a16="http://schemas.microsoft.com/office/drawing/2014/main" id="{C0514365-EA5F-4C18-8077-EB1A1B04903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2469036" y="5063160"/>
              <a:ext cx="781812" cy="339471"/>
            </a:xfrm>
            <a:prstGeom prst="rect">
              <a:avLst/>
            </a:prstGeom>
          </p:spPr>
        </p:pic>
        <p:pic>
          <p:nvPicPr>
            <p:cNvPr id="131" name="car">
              <a:extLst>
                <a:ext uri="{FF2B5EF4-FFF2-40B4-BE49-F238E27FC236}">
                  <a16:creationId xmlns:a16="http://schemas.microsoft.com/office/drawing/2014/main" id="{433F0870-8003-4E78-9CC2-2A30EF4C2545}"/>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325883" y="5120903"/>
              <a:ext cx="750951" cy="349758"/>
            </a:xfrm>
            <a:prstGeom prst="rect">
              <a:avLst/>
            </a:prstGeom>
          </p:spPr>
        </p:pic>
        <p:pic>
          <p:nvPicPr>
            <p:cNvPr id="158" name="car">
              <a:extLst>
                <a:ext uri="{FF2B5EF4-FFF2-40B4-BE49-F238E27FC236}">
                  <a16:creationId xmlns:a16="http://schemas.microsoft.com/office/drawing/2014/main" id="{349FBDF6-7AC4-4F89-A0CF-1F24FA5823E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851455" y="4994808"/>
              <a:ext cx="771525" cy="349758"/>
            </a:xfrm>
            <a:prstGeom prst="rect">
              <a:avLst/>
            </a:prstGeom>
          </p:spPr>
        </p:pic>
        <p:pic>
          <p:nvPicPr>
            <p:cNvPr id="159" name="car">
              <a:extLst>
                <a:ext uri="{FF2B5EF4-FFF2-40B4-BE49-F238E27FC236}">
                  <a16:creationId xmlns:a16="http://schemas.microsoft.com/office/drawing/2014/main" id="{5C82F4C7-2C0C-4077-862E-23E8C6CDDBF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19464" y="5063160"/>
              <a:ext cx="781812" cy="339471"/>
            </a:xfrm>
            <a:prstGeom prst="rect">
              <a:avLst/>
            </a:prstGeom>
          </p:spPr>
        </p:pic>
        <p:pic>
          <p:nvPicPr>
            <p:cNvPr id="160" name="car">
              <a:extLst>
                <a:ext uri="{FF2B5EF4-FFF2-40B4-BE49-F238E27FC236}">
                  <a16:creationId xmlns:a16="http://schemas.microsoft.com/office/drawing/2014/main" id="{6EE0A974-14C3-44A6-ABDF-020F755F513F}"/>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837383" y="5120903"/>
              <a:ext cx="750951" cy="349758"/>
            </a:xfrm>
            <a:prstGeom prst="rect">
              <a:avLst/>
            </a:prstGeom>
          </p:spPr>
        </p:pic>
      </p:grpSp>
      <p:grpSp>
        <p:nvGrpSpPr>
          <p:cNvPr id="6" name="Group 5">
            <a:extLst>
              <a:ext uri="{FF2B5EF4-FFF2-40B4-BE49-F238E27FC236}">
                <a16:creationId xmlns:a16="http://schemas.microsoft.com/office/drawing/2014/main" id="{8369A819-BA39-4A04-9D00-21E5D1E5E57E}"/>
              </a:ext>
            </a:extLst>
          </p:cNvPr>
          <p:cNvGrpSpPr/>
          <p:nvPr/>
        </p:nvGrpSpPr>
        <p:grpSpPr>
          <a:xfrm>
            <a:off x="779337" y="5435344"/>
            <a:ext cx="3181226" cy="329184"/>
            <a:chOff x="779337" y="5435344"/>
            <a:chExt cx="3181226" cy="329184"/>
          </a:xfrm>
        </p:grpSpPr>
        <p:pic>
          <p:nvPicPr>
            <p:cNvPr id="125" name="car">
              <a:extLst>
                <a:ext uri="{FF2B5EF4-FFF2-40B4-BE49-F238E27FC236}">
                  <a16:creationId xmlns:a16="http://schemas.microsoft.com/office/drawing/2014/main" id="{DFD0131F-E3FC-4374-94A0-5F4B31286FF1}"/>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2489111" y="5435344"/>
              <a:ext cx="750951" cy="329184"/>
            </a:xfrm>
            <a:prstGeom prst="rect">
              <a:avLst/>
            </a:prstGeom>
          </p:spPr>
        </p:pic>
        <p:pic>
          <p:nvPicPr>
            <p:cNvPr id="134" name="car">
              <a:extLst>
                <a:ext uri="{FF2B5EF4-FFF2-40B4-BE49-F238E27FC236}">
                  <a16:creationId xmlns:a16="http://schemas.microsoft.com/office/drawing/2014/main" id="{81ADBF15-9291-4E97-8FFA-F0C1FF1C5CFD}"/>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3250760" y="5443570"/>
              <a:ext cx="709803" cy="288036"/>
            </a:xfrm>
            <a:prstGeom prst="rect">
              <a:avLst/>
            </a:prstGeom>
          </p:spPr>
        </p:pic>
        <p:pic>
          <p:nvPicPr>
            <p:cNvPr id="154" name="car">
              <a:extLst>
                <a:ext uri="{FF2B5EF4-FFF2-40B4-BE49-F238E27FC236}">
                  <a16:creationId xmlns:a16="http://schemas.microsoft.com/office/drawing/2014/main" id="{CD12F9F5-1304-4682-BE10-4C42FD639975}"/>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a:xfrm>
              <a:off x="779337" y="5435344"/>
              <a:ext cx="750951" cy="329184"/>
            </a:xfrm>
            <a:prstGeom prst="rect">
              <a:avLst/>
            </a:prstGeom>
          </p:spPr>
        </p:pic>
        <p:pic>
          <p:nvPicPr>
            <p:cNvPr id="161" name="car">
              <a:extLst>
                <a:ext uri="{FF2B5EF4-FFF2-40B4-BE49-F238E27FC236}">
                  <a16:creationId xmlns:a16="http://schemas.microsoft.com/office/drawing/2014/main" id="{A51FD39B-D0E4-4AC0-A075-3BF226AB05D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1540986" y="5443570"/>
              <a:ext cx="709803" cy="288036"/>
            </a:xfrm>
            <a:prstGeom prst="rect">
              <a:avLst/>
            </a:prstGeom>
          </p:spPr>
        </p:pic>
      </p:grpSp>
      <p:pic>
        <p:nvPicPr>
          <p:cNvPr id="80" name="Rules machine">
            <a:extLst>
              <a:ext uri="{FF2B5EF4-FFF2-40B4-BE49-F238E27FC236}">
                <a16:creationId xmlns:a16="http://schemas.microsoft.com/office/drawing/2014/main" id="{7CA146D1-B784-4BBE-A3C1-A07E66374A03}"/>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a:xfrm>
            <a:off x="7587579" y="549554"/>
            <a:ext cx="1378458" cy="1378458"/>
          </a:xfrm>
          <a:prstGeom prst="rect">
            <a:avLst/>
          </a:prstGeom>
        </p:spPr>
      </p:pic>
      <p:grpSp>
        <p:nvGrpSpPr>
          <p:cNvPr id="9" name="Group 8">
            <a:extLst>
              <a:ext uri="{FF2B5EF4-FFF2-40B4-BE49-F238E27FC236}">
                <a16:creationId xmlns:a16="http://schemas.microsoft.com/office/drawing/2014/main" id="{E63CB13B-D505-40C4-9B59-573492D29C80}"/>
              </a:ext>
            </a:extLst>
          </p:cNvPr>
          <p:cNvGrpSpPr/>
          <p:nvPr/>
        </p:nvGrpSpPr>
        <p:grpSpPr>
          <a:xfrm>
            <a:off x="8642261" y="4105821"/>
            <a:ext cx="1230049" cy="994076"/>
            <a:chOff x="8642261" y="4105821"/>
            <a:chExt cx="1230049" cy="994076"/>
          </a:xfrm>
        </p:grpSpPr>
        <p:pic>
          <p:nvPicPr>
            <p:cNvPr id="85" name="Alarm icon">
              <a:extLst>
                <a:ext uri="{FF2B5EF4-FFF2-40B4-BE49-F238E27FC236}">
                  <a16:creationId xmlns:a16="http://schemas.microsoft.com/office/drawing/2014/main" id="{96FEC0F4-D1BB-46AB-B28D-5162A906828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42261" y="4105821"/>
              <a:ext cx="874395" cy="699516"/>
            </a:xfrm>
            <a:prstGeom prst="rect">
              <a:avLst/>
            </a:prstGeom>
          </p:spPr>
        </p:pic>
        <p:pic>
          <p:nvPicPr>
            <p:cNvPr id="7" name="Picture 6" descr="A close up of a logo&#10;&#10;Description automatically generated">
              <a:extLst>
                <a:ext uri="{FF2B5EF4-FFF2-40B4-BE49-F238E27FC236}">
                  <a16:creationId xmlns:a16="http://schemas.microsoft.com/office/drawing/2014/main" id="{BAFA2C2E-049E-44C2-83FF-70AFC4954B5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81888" y="4925018"/>
              <a:ext cx="1090422" cy="174879"/>
            </a:xfrm>
            <a:prstGeom prst="rect">
              <a:avLst/>
            </a:prstGeom>
          </p:spPr>
        </p:pic>
      </p:grpSp>
      <p:grpSp>
        <p:nvGrpSpPr>
          <p:cNvPr id="67" name="Group 66">
            <a:extLst>
              <a:ext uri="{FF2B5EF4-FFF2-40B4-BE49-F238E27FC236}">
                <a16:creationId xmlns:a16="http://schemas.microsoft.com/office/drawing/2014/main" id="{DB4BC81C-E47C-4EBB-8EA8-197379CD911D}"/>
              </a:ext>
            </a:extLst>
          </p:cNvPr>
          <p:cNvGrpSpPr/>
          <p:nvPr/>
        </p:nvGrpSpPr>
        <p:grpSpPr>
          <a:xfrm>
            <a:off x="-5009256" y="5317031"/>
            <a:ext cx="4928289" cy="475853"/>
            <a:chOff x="-851455" y="4994808"/>
            <a:chExt cx="4928289" cy="475853"/>
          </a:xfrm>
        </p:grpSpPr>
        <p:pic>
          <p:nvPicPr>
            <p:cNvPr id="68" name="car">
              <a:extLst>
                <a:ext uri="{FF2B5EF4-FFF2-40B4-BE49-F238E27FC236}">
                  <a16:creationId xmlns:a16="http://schemas.microsoft.com/office/drawing/2014/main" id="{C034088B-E76C-43A6-A451-799526F334E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1637045" y="4994808"/>
              <a:ext cx="771525" cy="349758"/>
            </a:xfrm>
            <a:prstGeom prst="rect">
              <a:avLst/>
            </a:prstGeom>
          </p:spPr>
        </p:pic>
        <p:pic>
          <p:nvPicPr>
            <p:cNvPr id="69" name="car">
              <a:extLst>
                <a:ext uri="{FF2B5EF4-FFF2-40B4-BE49-F238E27FC236}">
                  <a16:creationId xmlns:a16="http://schemas.microsoft.com/office/drawing/2014/main" id="{112A7402-FA34-4710-902E-7556075206F5}"/>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2469036" y="5063160"/>
              <a:ext cx="781812" cy="339471"/>
            </a:xfrm>
            <a:prstGeom prst="rect">
              <a:avLst/>
            </a:prstGeom>
          </p:spPr>
        </p:pic>
        <p:pic>
          <p:nvPicPr>
            <p:cNvPr id="70" name="car">
              <a:extLst>
                <a:ext uri="{FF2B5EF4-FFF2-40B4-BE49-F238E27FC236}">
                  <a16:creationId xmlns:a16="http://schemas.microsoft.com/office/drawing/2014/main" id="{E7F83BEF-149B-4C26-8220-FCEE1D36CC55}"/>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3325883" y="5120903"/>
              <a:ext cx="750951" cy="349758"/>
            </a:xfrm>
            <a:prstGeom prst="rect">
              <a:avLst/>
            </a:prstGeom>
          </p:spPr>
        </p:pic>
        <p:pic>
          <p:nvPicPr>
            <p:cNvPr id="71" name="car">
              <a:extLst>
                <a:ext uri="{FF2B5EF4-FFF2-40B4-BE49-F238E27FC236}">
                  <a16:creationId xmlns:a16="http://schemas.microsoft.com/office/drawing/2014/main" id="{408E679B-B290-4FEE-B980-9A2C8C66E95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a:xfrm>
              <a:off x="-851455" y="4994808"/>
              <a:ext cx="771525" cy="349758"/>
            </a:xfrm>
            <a:prstGeom prst="rect">
              <a:avLst/>
            </a:prstGeom>
          </p:spPr>
        </p:pic>
        <p:pic>
          <p:nvPicPr>
            <p:cNvPr id="72" name="car">
              <a:extLst>
                <a:ext uri="{FF2B5EF4-FFF2-40B4-BE49-F238E27FC236}">
                  <a16:creationId xmlns:a16="http://schemas.microsoft.com/office/drawing/2014/main" id="{D038EB56-5CA2-4CFC-84CA-7770E758E098}"/>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a:xfrm>
              <a:off x="-19464" y="5063160"/>
              <a:ext cx="781812" cy="339471"/>
            </a:xfrm>
            <a:prstGeom prst="rect">
              <a:avLst/>
            </a:prstGeom>
          </p:spPr>
        </p:pic>
        <p:pic>
          <p:nvPicPr>
            <p:cNvPr id="73" name="car">
              <a:extLst>
                <a:ext uri="{FF2B5EF4-FFF2-40B4-BE49-F238E27FC236}">
                  <a16:creationId xmlns:a16="http://schemas.microsoft.com/office/drawing/2014/main" id="{74910BCB-531A-4167-A4F2-EAC1C06F836D}"/>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837383" y="5120903"/>
              <a:ext cx="750951" cy="349758"/>
            </a:xfrm>
            <a:prstGeom prst="rect">
              <a:avLst/>
            </a:prstGeom>
          </p:spPr>
        </p:pic>
      </p:grpSp>
      <p:sp>
        <p:nvSpPr>
          <p:cNvPr id="58" name="TextBox 57">
            <a:extLst>
              <a:ext uri="{FF2B5EF4-FFF2-40B4-BE49-F238E27FC236}">
                <a16:creationId xmlns:a16="http://schemas.microsoft.com/office/drawing/2014/main" id="{4DB8C01E-DB7B-43EE-8104-BBE0E3936328}"/>
              </a:ext>
            </a:extLst>
          </p:cNvPr>
          <p:cNvSpPr txBox="1"/>
          <p:nvPr/>
        </p:nvSpPr>
        <p:spPr>
          <a:xfrm>
            <a:off x="289649" y="102159"/>
            <a:ext cx="51566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Use Case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3</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 Block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pproach</a:t>
            </a:r>
            <a:r>
              <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W</a:t>
            </a:r>
            <a:r>
              <a:rPr kumimoji="0" lang="en-GB" sz="1800" b="0" i="0" u="none" strike="noStrike" kern="1200" cap="none" spc="0" normalizeH="0" baseline="0" noProof="0" dirty="0" err="1">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rPr>
              <a:t>arning</a:t>
            </a:r>
            <a:endParaRPr kumimoji="0" lang="en-GB" sz="1800" b="0" i="0" u="none" strike="noStrike" kern="1200" cap="none" spc="0" normalizeH="0" baseline="0" noProof="0" dirty="0">
              <a:ln>
                <a:noFill/>
              </a:ln>
              <a:solidFill>
                <a:srgbClr val="EFEB3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200m">
            <a:extLst>
              <a:ext uri="{FF2B5EF4-FFF2-40B4-BE49-F238E27FC236}">
                <a16:creationId xmlns:a16="http://schemas.microsoft.com/office/drawing/2014/main" id="{7D948A0B-A491-43B1-A570-368DDD89442E}"/>
              </a:ext>
            </a:extLst>
          </p:cNvPr>
          <p:cNvSpPr txBox="1"/>
          <p:nvPr/>
        </p:nvSpPr>
        <p:spPr>
          <a:xfrm>
            <a:off x="5368925" y="2193925"/>
            <a:ext cx="860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200m</a:t>
            </a:r>
          </a:p>
        </p:txBody>
      </p:sp>
      <p:cxnSp>
        <p:nvCxnSpPr>
          <p:cNvPr id="57" name="Straight Arrow Connector 56">
            <a:extLst>
              <a:ext uri="{FF2B5EF4-FFF2-40B4-BE49-F238E27FC236}">
                <a16:creationId xmlns:a16="http://schemas.microsoft.com/office/drawing/2014/main" id="{60B2D05A-F46E-4D51-B319-8AFAE173FA61}"/>
              </a:ext>
            </a:extLst>
          </p:cNvPr>
          <p:cNvCxnSpPr>
            <a:cxnSpLocks/>
          </p:cNvCxnSpPr>
          <p:nvPr/>
        </p:nvCxnSpPr>
        <p:spPr>
          <a:xfrm>
            <a:off x="4933950" y="2552700"/>
            <a:ext cx="2000250" cy="0"/>
          </a:xfrm>
          <a:prstGeom prst="straightConnector1">
            <a:avLst/>
          </a:prstGeom>
          <a:ln w="44450">
            <a:solidFill>
              <a:srgbClr val="C00000"/>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pic>
        <p:nvPicPr>
          <p:cNvPr id="94" name="Cones">
            <a:extLst>
              <a:ext uri="{FF2B5EF4-FFF2-40B4-BE49-F238E27FC236}">
                <a16:creationId xmlns:a16="http://schemas.microsoft.com/office/drawing/2014/main" id="{D94A8FD0-B5DC-485F-AB04-C5863C68F16F}"/>
              </a:ext>
            </a:extLst>
          </p:cNvPr>
          <p:cNvPicPr>
            <a:picLocks noChangeAspect="1"/>
          </p:cNvPicPr>
          <p:nvPr/>
        </p:nvPicPr>
        <p:blipFill rotWithShape="1">
          <a:blip r:embed="rId26">
            <a:extLst>
              <a:ext uri="{28A0092B-C50C-407E-A947-70E740481C1C}">
                <a14:useLocalDpi xmlns:a14="http://schemas.microsoft.com/office/drawing/2010/main" val="0"/>
              </a:ext>
            </a:extLst>
          </a:blip>
          <a:srcRect r="83092"/>
          <a:stretch>
            <a:fillRect/>
          </a:stretch>
        </p:blipFill>
        <p:spPr>
          <a:xfrm>
            <a:off x="6998882" y="5047383"/>
            <a:ext cx="934030" cy="709803"/>
          </a:xfrm>
          <a:prstGeom prst="rect">
            <a:avLst/>
          </a:prstGeom>
        </p:spPr>
      </p:pic>
      <p:pic>
        <p:nvPicPr>
          <p:cNvPr id="99" name="End of geozone" descr="A close up of a logo&#10;&#10;Description automatically generated">
            <a:extLst>
              <a:ext uri="{FF2B5EF4-FFF2-40B4-BE49-F238E27FC236}">
                <a16:creationId xmlns:a16="http://schemas.microsoft.com/office/drawing/2014/main" id="{9582304A-5A80-4432-A6BF-513DAA18D3DE}"/>
              </a:ext>
            </a:extLst>
          </p:cNvPr>
          <p:cNvPicPr>
            <a:picLocks noChangeAspect="1"/>
          </p:cNvPicPr>
          <p:nvPr/>
        </p:nvPicPr>
        <p:blipFill rotWithShape="1">
          <a:blip r:embed="rId6">
            <a:extLst>
              <a:ext uri="{28A0092B-C50C-407E-A947-70E740481C1C}">
                <a14:useLocalDpi xmlns:a14="http://schemas.microsoft.com/office/drawing/2010/main" val="0"/>
              </a:ext>
            </a:extLst>
          </a:blip>
          <a:srcRect l="93614"/>
          <a:stretch>
            <a:fillRect/>
          </a:stretch>
        </p:blipFill>
        <p:spPr>
          <a:xfrm>
            <a:off x="9514534" y="3317574"/>
            <a:ext cx="664771" cy="2489454"/>
          </a:xfrm>
          <a:prstGeom prst="rect">
            <a:avLst/>
          </a:prstGeom>
        </p:spPr>
      </p:pic>
      <p:grpSp>
        <p:nvGrpSpPr>
          <p:cNvPr id="100" name="van with cones">
            <a:extLst>
              <a:ext uri="{FF2B5EF4-FFF2-40B4-BE49-F238E27FC236}">
                <a16:creationId xmlns:a16="http://schemas.microsoft.com/office/drawing/2014/main" id="{F50AC653-593A-47AF-9893-7F8AAB32F133}"/>
              </a:ext>
            </a:extLst>
          </p:cNvPr>
          <p:cNvGrpSpPr/>
          <p:nvPr/>
        </p:nvGrpSpPr>
        <p:grpSpPr>
          <a:xfrm>
            <a:off x="8556757" y="2679096"/>
            <a:ext cx="1604772" cy="3118002"/>
            <a:chOff x="10079432" y="2679096"/>
            <a:chExt cx="1604772" cy="3118002"/>
          </a:xfrm>
        </p:grpSpPr>
        <p:pic>
          <p:nvPicPr>
            <p:cNvPr id="101" name="Picture 100">
              <a:extLst>
                <a:ext uri="{FF2B5EF4-FFF2-40B4-BE49-F238E27FC236}">
                  <a16:creationId xmlns:a16="http://schemas.microsoft.com/office/drawing/2014/main" id="{819C0544-57BF-4E93-A846-74D1ACDDA88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343961" y="2679096"/>
              <a:ext cx="1337310" cy="987552"/>
            </a:xfrm>
            <a:prstGeom prst="rect">
              <a:avLst/>
            </a:prstGeom>
          </p:spPr>
        </p:pic>
        <p:pic>
          <p:nvPicPr>
            <p:cNvPr id="102" name="Picture 101">
              <a:extLst>
                <a:ext uri="{FF2B5EF4-FFF2-40B4-BE49-F238E27FC236}">
                  <a16:creationId xmlns:a16="http://schemas.microsoft.com/office/drawing/2014/main" id="{21312692-F648-4103-8AC7-26EA6157EB93}"/>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10079432" y="5312818"/>
              <a:ext cx="1604772" cy="484280"/>
            </a:xfrm>
            <a:prstGeom prst="rect">
              <a:avLst/>
            </a:prstGeom>
          </p:spPr>
        </p:pic>
      </p:grpSp>
    </p:spTree>
    <p:extLst>
      <p:ext uri="{BB962C8B-B14F-4D97-AF65-F5344CB8AC3E}">
        <p14:creationId xmlns:p14="http://schemas.microsoft.com/office/powerpoint/2010/main" val="6592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4.07407E-6 L 0.27239 0.03982 " pathEditMode="relative" rAng="0" ptsTypes="AA">
                                      <p:cBhvr>
                                        <p:cTn id="6" dur="1000" fill="hold"/>
                                        <p:tgtEl>
                                          <p:spTgt spid="121"/>
                                        </p:tgtEl>
                                        <p:attrNameLst>
                                          <p:attrName>ppt_x</p:attrName>
                                          <p:attrName>ppt_y</p:attrName>
                                        </p:attrNameLst>
                                      </p:cBhvr>
                                      <p:rCtr x="13620" y="1991"/>
                                    </p:animMotion>
                                  </p:childTnLst>
                                </p:cTn>
                              </p:par>
                              <p:par>
                                <p:cTn id="7" presetID="63" presetClass="path" presetSubtype="0" accel="50000" decel="50000" fill="hold" nodeType="withEffect">
                                  <p:stCondLst>
                                    <p:cond delay="0"/>
                                  </p:stCondLst>
                                  <p:childTnLst>
                                    <p:animMotion origin="layout" path="M -1.66667E-6 -2.96296E-6 L 0.10755 -2.96296E-6 " pathEditMode="relative" rAng="0" ptsTypes="AA">
                                      <p:cBhvr>
                                        <p:cTn id="8" dur="1000" fill="hold"/>
                                        <p:tgtEl>
                                          <p:spTgt spid="8"/>
                                        </p:tgtEl>
                                        <p:attrNameLst>
                                          <p:attrName>ppt_x</p:attrName>
                                          <p:attrName>ppt_y</p:attrName>
                                        </p:attrNameLst>
                                      </p:cBhvr>
                                      <p:rCtr x="5378" y="0"/>
                                    </p:animMotion>
                                  </p:childTnLst>
                                </p:cTn>
                              </p:par>
                              <p:par>
                                <p:cTn id="9" presetID="63" presetClass="path" presetSubtype="0" accel="50000" decel="50000" fill="hold" nodeType="withEffect">
                                  <p:stCondLst>
                                    <p:cond delay="0"/>
                                  </p:stCondLst>
                                  <p:childTnLst>
                                    <p:animMotion origin="layout" path="M -1.04167E-6 4.81481E-6 L 0.18841 4.81481E-6 " pathEditMode="relative" rAng="0" ptsTypes="AA">
                                      <p:cBhvr>
                                        <p:cTn id="10" dur="1000" fill="hold"/>
                                        <p:tgtEl>
                                          <p:spTgt spid="6"/>
                                        </p:tgtEl>
                                        <p:attrNameLst>
                                          <p:attrName>ppt_x</p:attrName>
                                          <p:attrName>ppt_y</p:attrName>
                                        </p:attrNameLst>
                                      </p:cBhvr>
                                      <p:rCtr x="9414" y="0"/>
                                    </p:animMotion>
                                  </p:childTnLst>
                                </p:cTn>
                              </p:par>
                              <p:par>
                                <p:cTn id="11" presetID="63" presetClass="path" presetSubtype="0" accel="50000" decel="50000" fill="hold" nodeType="withEffect">
                                  <p:stCondLst>
                                    <p:cond delay="0"/>
                                  </p:stCondLst>
                                  <p:childTnLst>
                                    <p:animMotion origin="layout" path="M -4.16667E-7 1.48148E-6 L 0.25 1.48148E-6 " pathEditMode="relative" rAng="0" ptsTypes="AA">
                                      <p:cBhvr>
                                        <p:cTn id="12" dur="1000" fill="hold"/>
                                        <p:tgtEl>
                                          <p:spTgt spid="4"/>
                                        </p:tgtEl>
                                        <p:attrNameLst>
                                          <p:attrName>ppt_x</p:attrName>
                                          <p:attrName>ppt_y</p:attrName>
                                        </p:attrNameLst>
                                      </p:cBhvr>
                                      <p:rCtr x="12500" y="0"/>
                                    </p:animMotion>
                                  </p:childTnLst>
                                </p:cTn>
                              </p:par>
                              <p:par>
                                <p:cTn id="13" presetID="63" presetClass="path" presetSubtype="0" accel="50000" decel="50000" fill="hold" nodeType="withEffect">
                                  <p:stCondLst>
                                    <p:cond delay="0"/>
                                  </p:stCondLst>
                                  <p:childTnLst>
                                    <p:animMotion origin="layout" path="M 3.54167E-6 4.81481E-6 L 0.14661 4.81481E-6 " pathEditMode="relative" rAng="0" ptsTypes="AA">
                                      <p:cBhvr>
                                        <p:cTn id="14" dur="1000" fill="hold"/>
                                        <p:tgtEl>
                                          <p:spTgt spid="77"/>
                                        </p:tgtEl>
                                        <p:attrNameLst>
                                          <p:attrName>ppt_x</p:attrName>
                                          <p:attrName>ppt_y</p:attrName>
                                        </p:attrNameLst>
                                      </p:cBhvr>
                                      <p:rCtr x="7331" y="0"/>
                                    </p:animMotion>
                                  </p:childTnLst>
                                </p:cTn>
                              </p:par>
                              <p:par>
                                <p:cTn id="15" presetID="10" presetClass="exit" presetSubtype="0" fill="hold" grpId="0" nodeType="withEffect">
                                  <p:stCondLst>
                                    <p:cond delay="0"/>
                                  </p:stCondLst>
                                  <p:childTnLst>
                                    <p:animEffect transition="out" filter="fade">
                                      <p:cBhvr>
                                        <p:cTn id="16" dur="500"/>
                                        <p:tgtEl>
                                          <p:spTgt spid="74"/>
                                        </p:tgtEl>
                                      </p:cBhvr>
                                    </p:animEffect>
                                    <p:set>
                                      <p:cBhvr>
                                        <p:cTn id="17" dur="1" fill="hold">
                                          <p:stCondLst>
                                            <p:cond delay="499"/>
                                          </p:stCondLst>
                                        </p:cTn>
                                        <p:tgtEl>
                                          <p:spTgt spid="74"/>
                                        </p:tgtEl>
                                        <p:attrNameLst>
                                          <p:attrName>style.visibility</p:attrName>
                                        </p:attrNameLst>
                                      </p:cBhvr>
                                      <p:to>
                                        <p:strVal val="hidden"/>
                                      </p:to>
                                    </p:set>
                                  </p:childTnLst>
                                </p:cTn>
                              </p:par>
                              <p:par>
                                <p:cTn id="18" presetID="63" presetClass="path" presetSubtype="0" accel="50000" decel="50000" fill="hold" nodeType="withEffect">
                                  <p:stCondLst>
                                    <p:cond delay="0"/>
                                  </p:stCondLst>
                                  <p:childTnLst>
                                    <p:animMotion origin="layout" path="M 3.54167E-6 -4.44444E-6 L 0.19531 -4.44444E-6 " pathEditMode="relative" rAng="0" ptsTypes="AA">
                                      <p:cBhvr>
                                        <p:cTn id="19" dur="1000" fill="hold"/>
                                        <p:tgtEl>
                                          <p:spTgt spid="103"/>
                                        </p:tgtEl>
                                        <p:attrNameLst>
                                          <p:attrName>ppt_x</p:attrName>
                                          <p:attrName>ppt_y</p:attrName>
                                        </p:attrNameLst>
                                      </p:cBhvr>
                                      <p:rCtr x="9766" y="0"/>
                                    </p:animMotion>
                                  </p:childTnLst>
                                </p:cTn>
                              </p:par>
                              <p:par>
                                <p:cTn id="20" presetID="63" presetClass="path" presetSubtype="0" accel="50000" decel="50000" fill="hold" nodeType="withEffect">
                                  <p:stCondLst>
                                    <p:cond delay="0"/>
                                  </p:stCondLst>
                                  <p:childTnLst>
                                    <p:animMotion origin="layout" path="M 3.95833E-6 -3.7037E-6 L 0.23515 -3.7037E-6 " pathEditMode="relative" rAng="0" ptsTypes="AA">
                                      <p:cBhvr>
                                        <p:cTn id="21" dur="1000" fill="hold"/>
                                        <p:tgtEl>
                                          <p:spTgt spid="67"/>
                                        </p:tgtEl>
                                        <p:attrNameLst>
                                          <p:attrName>ppt_x</p:attrName>
                                          <p:attrName>ppt_y</p:attrName>
                                        </p:attrNameLst>
                                      </p:cBhvr>
                                      <p:rCtr x="11758" y="0"/>
                                    </p:animMotion>
                                  </p:childTnLst>
                                </p:cTn>
                              </p:par>
                              <p:par>
                                <p:cTn id="22" presetID="10" presetClass="exit" presetSubtype="0" fill="hold" nodeType="withEffect">
                                  <p:stCondLst>
                                    <p:cond delay="0"/>
                                  </p:stCondLst>
                                  <p:childTnLst>
                                    <p:animEffect transition="out" filter="fade">
                                      <p:cBhvr>
                                        <p:cTn id="23" dur="500"/>
                                        <p:tgtEl>
                                          <p:spTgt spid="57"/>
                                        </p:tgtEl>
                                      </p:cBhvr>
                                    </p:animEffect>
                                    <p:set>
                                      <p:cBhvr>
                                        <p:cTn id="24" dur="1" fill="hold">
                                          <p:stCondLst>
                                            <p:cond delay="499"/>
                                          </p:stCondLst>
                                        </p:cTn>
                                        <p:tgtEl>
                                          <p:spTgt spid="5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100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1000"/>
                                        <p:tgtEl>
                                          <p:spTgt spid="83"/>
                                        </p:tgtEl>
                                      </p:cBhvr>
                                    </p:animEffect>
                                  </p:childTnLst>
                                </p:cTn>
                              </p:par>
                              <p:par>
                                <p:cTn id="31" presetID="10" presetClass="exit" presetSubtype="0" fill="hold" nodeType="withEffect">
                                  <p:stCondLst>
                                    <p:cond delay="1000"/>
                                  </p:stCondLst>
                                  <p:childTnLst>
                                    <p:animEffect transition="out" filter="fade">
                                      <p:cBhvr>
                                        <p:cTn id="32" dur="500"/>
                                        <p:tgtEl>
                                          <p:spTgt spid="61"/>
                                        </p:tgtEl>
                                      </p:cBhvr>
                                    </p:animEffect>
                                    <p:set>
                                      <p:cBhvr>
                                        <p:cTn id="33" dur="1" fill="hold">
                                          <p:stCondLst>
                                            <p:cond delay="499"/>
                                          </p:stCondLst>
                                        </p:cTn>
                                        <p:tgtEl>
                                          <p:spTgt spid="61"/>
                                        </p:tgtEl>
                                        <p:attrNameLst>
                                          <p:attrName>style.visibility</p:attrName>
                                        </p:attrNameLst>
                                      </p:cBhvr>
                                      <p:to>
                                        <p:strVal val="hidden"/>
                                      </p:to>
                                    </p:set>
                                  </p:childTnLst>
                                </p:cTn>
                              </p:par>
                              <p:par>
                                <p:cTn id="34" presetID="10" presetClass="exit" presetSubtype="0" fill="hold" nodeType="withEffect">
                                  <p:stCondLst>
                                    <p:cond delay="500"/>
                                  </p:stCondLst>
                                  <p:childTnLst>
                                    <p:animEffect transition="out" filter="fade">
                                      <p:cBhvr>
                                        <p:cTn id="35" dur="900"/>
                                        <p:tgtEl>
                                          <p:spTgt spid="77"/>
                                        </p:tgtEl>
                                      </p:cBhvr>
                                    </p:animEffect>
                                    <p:set>
                                      <p:cBhvr>
                                        <p:cTn id="36" dur="1" fill="hold">
                                          <p:stCondLst>
                                            <p:cond delay="8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49AD-F10E-4FB5-8A06-D79DDA99346B}"/>
              </a:ext>
            </a:extLst>
          </p:cNvPr>
          <p:cNvSpPr>
            <a:spLocks noGrp="1"/>
          </p:cNvSpPr>
          <p:nvPr>
            <p:ph type="ctrTitle"/>
          </p:nvPr>
        </p:nvSpPr>
        <p:spPr>
          <a:xfrm>
            <a:off x="1843042" y="3145525"/>
            <a:ext cx="8505915" cy="1876362"/>
          </a:xfrm>
        </p:spPr>
        <p:txBody>
          <a:bodyPr>
            <a:normAutofit/>
          </a:bodyPr>
          <a:lstStyle/>
          <a:p>
            <a:pPr algn="ctr"/>
            <a:r>
              <a:rPr lang="en-GB" sz="5400" dirty="0"/>
              <a:t>A66 NTP</a:t>
            </a:r>
          </a:p>
        </p:txBody>
      </p:sp>
    </p:spTree>
    <p:extLst>
      <p:ext uri="{BB962C8B-B14F-4D97-AF65-F5344CB8AC3E}">
        <p14:creationId xmlns:p14="http://schemas.microsoft.com/office/powerpoint/2010/main" val="246032975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9A69233-1CE7-4980-92DE-5484E58F13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53180" y="4316172"/>
            <a:ext cx="2800350" cy="1828388"/>
          </a:xfrm>
          <a:prstGeom prst="rect">
            <a:avLst/>
          </a:prstGeom>
          <a:noFill/>
          <a:ln>
            <a:noFill/>
          </a:ln>
        </p:spPr>
      </p:pic>
      <p:pic>
        <p:nvPicPr>
          <p:cNvPr id="1026" name="Picture 1">
            <a:extLst>
              <a:ext uri="{FF2B5EF4-FFF2-40B4-BE49-F238E27FC236}">
                <a16:creationId xmlns:a16="http://schemas.microsoft.com/office/drawing/2014/main" id="{16B6315E-6FAA-435E-8117-C23DE3F1D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61" t="14464" r="6644" b="21198"/>
          <a:stretch>
            <a:fillRect/>
          </a:stretch>
        </p:blipFill>
        <p:spPr bwMode="auto">
          <a:xfrm>
            <a:off x="6505939" y="1434843"/>
            <a:ext cx="5161822" cy="256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3470C4E-9A68-43FE-8440-35A24B970AB3}"/>
              </a:ext>
            </a:extLst>
          </p:cNvPr>
          <p:cNvSpPr txBox="1"/>
          <p:nvPr/>
        </p:nvSpPr>
        <p:spPr>
          <a:xfrm>
            <a:off x="622853" y="511513"/>
            <a:ext cx="73442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A66 NTP Traffic Management Incident 30/11/2021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Location – A66 NTP </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between </a:t>
            </a:r>
            <a:r>
              <a:rPr kumimoji="0" lang="en-GB"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Crackenthorpe</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Temple Sowerby</a:t>
            </a:r>
            <a:endParaRPr kumimoji="0" lang="en-GB"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a:extLst>
              <a:ext uri="{FF2B5EF4-FFF2-40B4-BE49-F238E27FC236}">
                <a16:creationId xmlns:a16="http://schemas.microsoft.com/office/drawing/2014/main" id="{1E45ED37-7F2C-49FB-AA6D-4FC60674A401}"/>
              </a:ext>
            </a:extLst>
          </p:cNvPr>
          <p:cNvPicPr>
            <a:picLocks noChangeAspect="1"/>
          </p:cNvPicPr>
          <p:nvPr/>
        </p:nvPicPr>
        <p:blipFill rotWithShape="1">
          <a:blip r:embed="rId4"/>
          <a:srcRect l="38090" t="15935" r="34270" b="7315"/>
          <a:stretch/>
        </p:blipFill>
        <p:spPr>
          <a:xfrm>
            <a:off x="3395864" y="1675652"/>
            <a:ext cx="1443442" cy="2254521"/>
          </a:xfrm>
          <a:prstGeom prst="rect">
            <a:avLst/>
          </a:prstGeom>
        </p:spPr>
      </p:pic>
      <p:sp>
        <p:nvSpPr>
          <p:cNvPr id="12" name="TextBox 11">
            <a:extLst>
              <a:ext uri="{FF2B5EF4-FFF2-40B4-BE49-F238E27FC236}">
                <a16:creationId xmlns:a16="http://schemas.microsoft.com/office/drawing/2014/main" id="{DFF97925-9D31-488D-A0E7-58BE1215512E}"/>
              </a:ext>
            </a:extLst>
          </p:cNvPr>
          <p:cNvSpPr txBox="1"/>
          <p:nvPr/>
        </p:nvSpPr>
        <p:spPr>
          <a:xfrm>
            <a:off x="980184" y="1897276"/>
            <a:ext cx="1090412" cy="338554"/>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lumMod val="50000"/>
                    <a:lumOff val="50000"/>
                  </a:prstClr>
                </a:solidFill>
                <a:effectLst/>
                <a:uLnTx/>
                <a:uFillTx/>
                <a:latin typeface="Ferrovial"/>
                <a:ea typeface="+mn-ea"/>
                <a:cs typeface="+mn-cs"/>
              </a:rPr>
              <a:t>LOCATION</a:t>
            </a:r>
          </a:p>
        </p:txBody>
      </p:sp>
      <p:cxnSp>
        <p:nvCxnSpPr>
          <p:cNvPr id="13" name="Straight Arrow Connector 12">
            <a:extLst>
              <a:ext uri="{FF2B5EF4-FFF2-40B4-BE49-F238E27FC236}">
                <a16:creationId xmlns:a16="http://schemas.microsoft.com/office/drawing/2014/main" id="{19BEF7AA-7933-4443-8AB0-5530D57E2B2B}"/>
              </a:ext>
            </a:extLst>
          </p:cNvPr>
          <p:cNvCxnSpPr>
            <a:cxnSpLocks/>
          </p:cNvCxnSpPr>
          <p:nvPr/>
        </p:nvCxnSpPr>
        <p:spPr>
          <a:xfrm>
            <a:off x="2070596" y="2235830"/>
            <a:ext cx="1904504" cy="454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3896A0F2-05ED-435D-BE75-D58F80A079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45" y="4099450"/>
            <a:ext cx="5305755" cy="226183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8E8B463E-53C0-4263-AC9A-4551061185DF}"/>
              </a:ext>
            </a:extLst>
          </p:cNvPr>
          <p:cNvCxnSpPr>
            <a:cxnSpLocks/>
          </p:cNvCxnSpPr>
          <p:nvPr/>
        </p:nvCxnSpPr>
        <p:spPr>
          <a:xfrm>
            <a:off x="2087417" y="2235830"/>
            <a:ext cx="453912" cy="2475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7E71721-CD1B-4624-A138-80DB86966836}"/>
              </a:ext>
            </a:extLst>
          </p:cNvPr>
          <p:cNvCxnSpPr>
            <a:cxnSpLocks/>
          </p:cNvCxnSpPr>
          <p:nvPr/>
        </p:nvCxnSpPr>
        <p:spPr>
          <a:xfrm>
            <a:off x="2087417" y="2235830"/>
            <a:ext cx="6732733" cy="3103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AC2410-8591-4465-9830-F118CD91ADE6}"/>
              </a:ext>
            </a:extLst>
          </p:cNvPr>
          <p:cNvCxnSpPr>
            <a:cxnSpLocks/>
          </p:cNvCxnSpPr>
          <p:nvPr/>
        </p:nvCxnSpPr>
        <p:spPr>
          <a:xfrm>
            <a:off x="2087417" y="2243314"/>
            <a:ext cx="4780108" cy="27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455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FC63AA-4AB8-4836-9797-83E8D92C1A3D}"/>
              </a:ext>
            </a:extLst>
          </p:cNvPr>
          <p:cNvPicPr>
            <a:picLocks noChangeAspect="1"/>
          </p:cNvPicPr>
          <p:nvPr/>
        </p:nvPicPr>
        <p:blipFill rotWithShape="1">
          <a:blip r:embed="rId2"/>
          <a:srcRect l="2417" t="23111" r="19000" b="28000"/>
          <a:stretch/>
        </p:blipFill>
        <p:spPr>
          <a:xfrm>
            <a:off x="438937" y="1850018"/>
            <a:ext cx="11491925" cy="4021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303EA3E-F9B6-4632-83EE-BB02176940B0}"/>
              </a:ext>
            </a:extLst>
          </p:cNvPr>
          <p:cNvSpPr txBox="1"/>
          <p:nvPr/>
        </p:nvSpPr>
        <p:spPr>
          <a:xfrm>
            <a:off x="622853" y="511513"/>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A66 NTP Traffic Management Incident 30/11/2021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Overview</a:t>
            </a: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74240349"/>
      </p:ext>
    </p:extLst>
  </p:cSld>
  <p:clrMapOvr>
    <a:masterClrMapping/>
  </p:clrMapOvr>
</p:sld>
</file>

<file path=ppt/theme/theme1.xml><?xml version="1.0" encoding="utf-8"?>
<a:theme xmlns:a="http://schemas.openxmlformats.org/drawingml/2006/main" name="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8798D77C-D622-4431-97C6-2FEB453FBDFB}"/>
    </a:ext>
  </a:extLst>
</a:theme>
</file>

<file path=ppt/theme/theme10.xml><?xml version="1.0" encoding="utf-8"?>
<a:theme xmlns:a="http://schemas.openxmlformats.org/drawingml/2006/main" name="6_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379A7663-FA90-48F3-B367-CA8E21514E4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70DADC24-8B2C-41EC-B9AD-66237AECE900}"/>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3190932E-A323-41F2-9F7E-F3AE35DE2F69}"/>
    </a:ext>
  </a:extLst>
</a:theme>
</file>

<file path=ppt/theme/theme4.xml><?xml version="1.0" encoding="utf-8"?>
<a:theme xmlns:a="http://schemas.openxmlformats.org/drawingml/2006/main" name="1_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6F0DE92C-C93E-4376-9971-65A28F48783F}"/>
    </a:ext>
  </a:extLst>
</a:theme>
</file>

<file path=ppt/theme/theme5.xml><?xml version="1.0" encoding="utf-8"?>
<a:theme xmlns:a="http://schemas.openxmlformats.org/drawingml/2006/main" name="2_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F70FD0F0-8259-4B14-BA21-D7E4CFEBF9A2}"/>
    </a:ext>
  </a:extLst>
</a:theme>
</file>

<file path=ppt/theme/theme6.xml><?xml version="1.0" encoding="utf-8"?>
<a:theme xmlns:a="http://schemas.openxmlformats.org/drawingml/2006/main" name="3_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30E01B66-D68E-4569-8F80-A44AE2D65960}"/>
    </a:ext>
  </a:extLst>
</a:theme>
</file>

<file path=ppt/theme/theme7.xml><?xml version="1.0" encoding="utf-8"?>
<a:theme xmlns:a="http://schemas.openxmlformats.org/drawingml/2006/main" name="4_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14D4AA20-55DE-4358-837A-13C576EA32EC}"/>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18E6B229-C4EA-49BC-AFA7-3CA717E80DD8}"/>
    </a:ext>
  </a:extLst>
</a:theme>
</file>

<file path=ppt/theme/theme9.xml><?xml version="1.0" encoding="utf-8"?>
<a:theme xmlns:a="http://schemas.openxmlformats.org/drawingml/2006/main" name="5_SLC 2018 template">
  <a:themeElements>
    <a:clrScheme name="Custom 1">
      <a:dk1>
        <a:srgbClr val="4A4A4A"/>
      </a:dk1>
      <a:lt1>
        <a:sysClr val="window" lastClr="FFFFFF"/>
      </a:lt1>
      <a:dk2>
        <a:srgbClr val="002E5F"/>
      </a:dk2>
      <a:lt2>
        <a:srgbClr val="FFFFFF"/>
      </a:lt2>
      <a:accent1>
        <a:srgbClr val="002E5F"/>
      </a:accent1>
      <a:accent2>
        <a:srgbClr val="008BCB"/>
      </a:accent2>
      <a:accent3>
        <a:srgbClr val="5B1356"/>
      </a:accent3>
      <a:accent4>
        <a:srgbClr val="F49600"/>
      </a:accent4>
      <a:accent5>
        <a:srgbClr val="457C1F"/>
      </a:accent5>
      <a:accent6>
        <a:srgbClr val="00A6A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 North WHS Presentation 20.01.2022" id="{BB2AB5C5-8BA3-4663-90EB-04F7BA1DA5EF}" vid="{97DBA144-5491-45ED-9259-D399EE85BBD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42284290543E4AB346175E08E8A17B" ma:contentTypeVersion="4" ma:contentTypeDescription="Create a new document." ma:contentTypeScope="" ma:versionID="070591e62f84cbb69fc96c63406e4d6e">
  <xsd:schema xmlns:xsd="http://www.w3.org/2001/XMLSchema" xmlns:xs="http://www.w3.org/2001/XMLSchema" xmlns:p="http://schemas.microsoft.com/office/2006/metadata/properties" xmlns:ns2="f1d99090-4a2b-4d5c-ae69-b5fb36f1cad5" targetNamespace="http://schemas.microsoft.com/office/2006/metadata/properties" ma:root="true" ma:fieldsID="61a2b3cb5919a7ec75c765aafba2bf41" ns2:_="">
    <xsd:import namespace="f1d99090-4a2b-4d5c-ae69-b5fb36f1ca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99090-4a2b-4d5c-ae69-b5fb36f1c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7906AE-D200-4D7B-9310-B2FE9529FCE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1d99090-4a2b-4d5c-ae69-b5fb36f1cad5"/>
    <ds:schemaRef ds:uri="http://www.w3.org/XML/1998/namespace"/>
    <ds:schemaRef ds:uri="http://purl.org/dc/dcmitype/"/>
  </ds:schemaRefs>
</ds:datastoreItem>
</file>

<file path=customXml/itemProps2.xml><?xml version="1.0" encoding="utf-8"?>
<ds:datastoreItem xmlns:ds="http://schemas.openxmlformats.org/officeDocument/2006/customXml" ds:itemID="{EA005584-569B-4D33-9D8C-BC9AFCB05D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99090-4a2b-4d5c-ae69-b5fb36f1ca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DBDD00-C78B-480D-952C-E45205D315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RIP North WHS Presentation 20.01.2022</Template>
  <TotalTime>1</TotalTime>
  <Words>3449</Words>
  <Application>Microsoft Office PowerPoint</Application>
  <PresentationFormat>Widescreen</PresentationFormat>
  <Paragraphs>343</Paragraphs>
  <Slides>66</Slides>
  <Notes>6</Notes>
  <HiddenSlides>0</HiddenSlides>
  <MMClips>1</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66</vt:i4>
      </vt:variant>
    </vt:vector>
  </HeadingPairs>
  <TitlesOfParts>
    <vt:vector size="88" baseType="lpstr">
      <vt:lpstr>Arial</vt:lpstr>
      <vt:lpstr>Atlanta</vt:lpstr>
      <vt:lpstr>Calibri</vt:lpstr>
      <vt:lpstr>Calibri Light</vt:lpstr>
      <vt:lpstr>Ferrovial</vt:lpstr>
      <vt:lpstr>Myriad Pro</vt:lpstr>
      <vt:lpstr>Open Sans</vt:lpstr>
      <vt:lpstr>Segoe UI</vt:lpstr>
      <vt:lpstr>System Font Regular</vt:lpstr>
      <vt:lpstr>Times New Roman</vt:lpstr>
      <vt:lpstr>Verdana</vt:lpstr>
      <vt:lpstr>Wingdings</vt:lpstr>
      <vt:lpstr>SLC 2018 template</vt:lpstr>
      <vt:lpstr>Office Theme</vt:lpstr>
      <vt:lpstr>2_Office Theme</vt:lpstr>
      <vt:lpstr>1_SLC 2018 template</vt:lpstr>
      <vt:lpstr>2_SLC 2018 template</vt:lpstr>
      <vt:lpstr>3_SLC 2018 template</vt:lpstr>
      <vt:lpstr>4_SLC 2018 template</vt:lpstr>
      <vt:lpstr>3_Office Theme</vt:lpstr>
      <vt:lpstr>5_SLC 2018 template</vt:lpstr>
      <vt:lpstr>6_SLC 2018 template</vt:lpstr>
      <vt:lpstr>Topic 1  Innovation in the design of TM   Steve Smith, Virtus TM (Steve to share slides)</vt:lpstr>
      <vt:lpstr>Scheme Focus – 1  What have we been doing on our schemes Traffic Management wise?  A46 Newark to Widmerpool A1 Morpeth to Ellingham A66 NTP </vt:lpstr>
      <vt:lpstr>A46 Newark to Widmerpool</vt:lpstr>
      <vt:lpstr>PowerPoint Presentation</vt:lpstr>
      <vt:lpstr>A1 Morpeth to Ellingham</vt:lpstr>
      <vt:lpstr>PowerPoint Presentation</vt:lpstr>
      <vt:lpstr>A66 NTP</vt:lpstr>
      <vt:lpstr>PowerPoint Presentation</vt:lpstr>
      <vt:lpstr>PowerPoint Presentation</vt:lpstr>
      <vt:lpstr>PowerPoint Presentation</vt:lpstr>
      <vt:lpstr>Topic 2  Road Space Booking  Jonathan Pizzey, SPM - Midlands</vt:lpstr>
      <vt:lpstr>Refresher - Roadworks accuracy – 7 day KPI</vt:lpstr>
      <vt:lpstr>RoadSpace booking portal </vt:lpstr>
      <vt:lpstr>RoadSpace booking portal</vt:lpstr>
      <vt:lpstr>Scheme Focus – 2  What have we been doing on our schemes Traffic Management wise?  Westwood Roundabout A585 </vt:lpstr>
      <vt:lpstr>RIP North Wellbeing, Health and Safety forum</vt:lpstr>
      <vt:lpstr>PowerPoint Presentation</vt:lpstr>
      <vt:lpstr>Westwood Roundabout Traffic Management - Safety</vt:lpstr>
      <vt:lpstr>Westwood Roundabout Traffic Management - Comms</vt:lpstr>
      <vt:lpstr>A585</vt:lpstr>
      <vt:lpstr>PowerPoint Presentation</vt:lpstr>
      <vt:lpstr>Comfort Break</vt:lpstr>
      <vt:lpstr>Topic 3  A63 Castle Street, Hull - Pedestrian Management challenges  Mark Sturdy-Bullock, Balfour Beatty</vt:lpstr>
      <vt:lpstr>A63 Pedestrian management challenges </vt:lpstr>
      <vt:lpstr>Pre construction assumptions</vt:lpstr>
      <vt:lpstr>What happened?</vt:lpstr>
      <vt:lpstr>What happened?</vt:lpstr>
      <vt:lpstr>MP Wide Quarterly focus Service avoidance Jan – Mar 22</vt:lpstr>
      <vt:lpstr>Pedestrian Management – Actions considered</vt:lpstr>
      <vt:lpstr>Pedestrian Management – Actions taken</vt:lpstr>
      <vt:lpstr>Pedestrian Management - Further improvements </vt:lpstr>
      <vt:lpstr>Communication was key</vt:lpstr>
      <vt:lpstr>Monitoring of works </vt:lpstr>
      <vt:lpstr>Lessons Learnt</vt:lpstr>
      <vt:lpstr>Scheme Focus – 3  What have we been doing on our schemes Traffic Management wise?  A19 Testos and Downhill Lane M6 J10 M6 J19 </vt:lpstr>
      <vt:lpstr>A19 Testo’s and  Downhill Lane </vt:lpstr>
      <vt:lpstr>Stakeholder engagement </vt:lpstr>
      <vt:lpstr>M6 J10  Traffic Management</vt:lpstr>
      <vt:lpstr>PowerPoint Presentation</vt:lpstr>
      <vt:lpstr>M6 J19 Improvement Scheme  - How important is clear and consistent communication / social media plans for TM</vt:lpstr>
      <vt:lpstr>M6 J19 Improvement Scheme</vt:lpstr>
      <vt:lpstr>M6 J19 Improvement Scheme</vt:lpstr>
      <vt:lpstr>Topic 4  A1 Scotswood to North Brunton  Richard Webster, CJP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  Innovation in the design of TM   Steve Smith, Virtus TM (Steve to share slides)</dc:title>
  <dc:creator>Harman, Katie</dc:creator>
  <cp:lastModifiedBy>Harman, Katie</cp:lastModifiedBy>
  <cp:revision>1</cp:revision>
  <dcterms:created xsi:type="dcterms:W3CDTF">2022-01-27T13:40:55Z</dcterms:created>
  <dcterms:modified xsi:type="dcterms:W3CDTF">2022-01-27T13:42:47Z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0x010100A842284290543E4AB346175E08E8A17B</vt:lpwstr>
  </property>
</Properties>
</file>