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07" r:id="rId2"/>
    <p:sldId id="310" r:id="rId3"/>
    <p:sldId id="332" r:id="rId4"/>
    <p:sldId id="311" r:id="rId5"/>
    <p:sldId id="313" r:id="rId6"/>
    <p:sldId id="314" r:id="rId7"/>
    <p:sldId id="312" r:id="rId8"/>
    <p:sldId id="315" r:id="rId9"/>
    <p:sldId id="316" r:id="rId10"/>
    <p:sldId id="317" r:id="rId11"/>
    <p:sldId id="318" r:id="rId12"/>
    <p:sldId id="329" r:id="rId13"/>
    <p:sldId id="330" r:id="rId14"/>
    <p:sldId id="319" r:id="rId15"/>
    <p:sldId id="320" r:id="rId16"/>
    <p:sldId id="321" r:id="rId17"/>
    <p:sldId id="322" r:id="rId18"/>
    <p:sldId id="323" r:id="rId19"/>
    <p:sldId id="324" r:id="rId20"/>
    <p:sldId id="325" r:id="rId21"/>
    <p:sldId id="326" r:id="rId22"/>
    <p:sldId id="327" r:id="rId23"/>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15" userDrawn="1">
          <p15:clr>
            <a:srgbClr val="A4A3A4"/>
          </p15:clr>
        </p15:guide>
        <p15:guide id="4" pos="726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s, Teresa" initials="MT" lastIdx="1" clrIdx="0">
    <p:extLst>
      <p:ext uri="{19B8F6BF-5375-455C-9EA6-DF929625EA0E}">
        <p15:presenceInfo xmlns:p15="http://schemas.microsoft.com/office/powerpoint/2012/main" userId="S-1-5-21-1105808109-960391626-1282477107-1439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5F"/>
    <a:srgbClr val="4A4A4A"/>
    <a:srgbClr val="008BCB"/>
    <a:srgbClr val="009FD7"/>
    <a:srgbClr val="CB26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88655" autoAdjust="0"/>
  </p:normalViewPr>
  <p:slideViewPr>
    <p:cSldViewPr snapToGrid="0" showGuides="1">
      <p:cViewPr varScale="1">
        <p:scale>
          <a:sx n="78" d="100"/>
          <a:sy n="78" d="100"/>
        </p:scale>
        <p:origin x="835" y="58"/>
      </p:cViewPr>
      <p:guideLst>
        <p:guide orient="horz" pos="2160"/>
        <p:guide pos="3840"/>
        <p:guide pos="415"/>
        <p:guide pos="7267"/>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077F92CB-7B22-4B19-8043-C7DC223868FC}" type="datetimeFigureOut">
              <a:rPr lang="en-GB" smtClean="0"/>
              <a:t>21/10/2020</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944B73D-144E-4479-B300-F3AE3BB680C9}" type="slidenum">
              <a:rPr lang="en-GB" smtClean="0"/>
              <a:t>‹#›</a:t>
            </a:fld>
            <a:endParaRPr lang="en-GB" dirty="0"/>
          </a:p>
        </p:txBody>
      </p:sp>
    </p:spTree>
    <p:extLst>
      <p:ext uri="{BB962C8B-B14F-4D97-AF65-F5344CB8AC3E}">
        <p14:creationId xmlns:p14="http://schemas.microsoft.com/office/powerpoint/2010/main" val="53731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9FD7"/>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743EC78-88E8-451A-854F-761A6A1D0151}"/>
              </a:ext>
            </a:extLst>
          </p:cNvPr>
          <p:cNvSpPr/>
          <p:nvPr userDrawn="1"/>
        </p:nvSpPr>
        <p:spPr>
          <a:xfrm>
            <a:off x="4" y="0"/>
            <a:ext cx="9078065" cy="4430812"/>
          </a:xfrm>
          <a:custGeom>
            <a:avLst/>
            <a:gdLst>
              <a:gd name="connsiteX0" fmla="*/ 0 w 9078065"/>
              <a:gd name="connsiteY0" fmla="*/ 0 h 4430812"/>
              <a:gd name="connsiteX1" fmla="*/ 9078065 w 9078065"/>
              <a:gd name="connsiteY1" fmla="*/ 0 h 4430812"/>
              <a:gd name="connsiteX2" fmla="*/ 8614924 w 9078065"/>
              <a:gd name="connsiteY2" fmla="*/ 3393971 h 4430812"/>
              <a:gd name="connsiteX3" fmla="*/ 0 w 9078065"/>
              <a:gd name="connsiteY3" fmla="*/ 4430812 h 4430812"/>
            </a:gdLst>
            <a:ahLst/>
            <a:cxnLst>
              <a:cxn ang="0">
                <a:pos x="connsiteX0" y="connsiteY0"/>
              </a:cxn>
              <a:cxn ang="0">
                <a:pos x="connsiteX1" y="connsiteY1"/>
              </a:cxn>
              <a:cxn ang="0">
                <a:pos x="connsiteX2" y="connsiteY2"/>
              </a:cxn>
              <a:cxn ang="0">
                <a:pos x="connsiteX3" y="connsiteY3"/>
              </a:cxn>
            </a:cxnLst>
            <a:rect l="l" t="t" r="r" b="b"/>
            <a:pathLst>
              <a:path w="9078065" h="4430812">
                <a:moveTo>
                  <a:pt x="0" y="0"/>
                </a:moveTo>
                <a:lnTo>
                  <a:pt x="9078065" y="0"/>
                </a:lnTo>
                <a:lnTo>
                  <a:pt x="8614924" y="3393971"/>
                </a:lnTo>
                <a:lnTo>
                  <a:pt x="0" y="4430812"/>
                </a:lnTo>
                <a:close/>
              </a:path>
            </a:pathLst>
          </a:custGeom>
          <a:solidFill>
            <a:srgbClr val="008C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16" name="Freeform: Shape 15">
            <a:extLst>
              <a:ext uri="{FF2B5EF4-FFF2-40B4-BE49-F238E27FC236}">
                <a16:creationId xmlns:a16="http://schemas.microsoft.com/office/drawing/2014/main" id="{2F39166A-4ED9-47E3-A08F-F204B210E7B7}"/>
              </a:ext>
            </a:extLst>
          </p:cNvPr>
          <p:cNvSpPr/>
          <p:nvPr userDrawn="1"/>
        </p:nvSpPr>
        <p:spPr>
          <a:xfrm>
            <a:off x="0" y="-3445"/>
            <a:ext cx="12182984" cy="1633217"/>
          </a:xfrm>
          <a:custGeom>
            <a:avLst/>
            <a:gdLst>
              <a:gd name="connsiteX0" fmla="*/ 0 w 12182984"/>
              <a:gd name="connsiteY0" fmla="*/ 0 h 1633217"/>
              <a:gd name="connsiteX1" fmla="*/ 12182984 w 12182984"/>
              <a:gd name="connsiteY1" fmla="*/ 0 h 1633217"/>
              <a:gd name="connsiteX2" fmla="*/ 12182984 w 12182984"/>
              <a:gd name="connsiteY2" fmla="*/ 851811 h 1633217"/>
              <a:gd name="connsiteX3" fmla="*/ 0 w 12182984"/>
              <a:gd name="connsiteY3" fmla="*/ 1633217 h 1633217"/>
            </a:gdLst>
            <a:ahLst/>
            <a:cxnLst>
              <a:cxn ang="0">
                <a:pos x="connsiteX0" y="connsiteY0"/>
              </a:cxn>
              <a:cxn ang="0">
                <a:pos x="connsiteX1" y="connsiteY1"/>
              </a:cxn>
              <a:cxn ang="0">
                <a:pos x="connsiteX2" y="connsiteY2"/>
              </a:cxn>
              <a:cxn ang="0">
                <a:pos x="connsiteX3" y="connsiteY3"/>
              </a:cxn>
            </a:cxnLst>
            <a:rect l="l" t="t" r="r" b="b"/>
            <a:pathLst>
              <a:path w="12182984" h="1633217">
                <a:moveTo>
                  <a:pt x="0" y="0"/>
                </a:moveTo>
                <a:lnTo>
                  <a:pt x="12182984" y="0"/>
                </a:lnTo>
                <a:lnTo>
                  <a:pt x="12182984" y="851811"/>
                </a:lnTo>
                <a:lnTo>
                  <a:pt x="0" y="16332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Freeform: Shape 22">
            <a:extLst>
              <a:ext uri="{FF2B5EF4-FFF2-40B4-BE49-F238E27FC236}">
                <a16:creationId xmlns:a16="http://schemas.microsoft.com/office/drawing/2014/main" id="{9D73EC22-356F-46D4-8F83-97C16950632C}"/>
              </a:ext>
            </a:extLst>
          </p:cNvPr>
          <p:cNvSpPr/>
          <p:nvPr/>
        </p:nvSpPr>
        <p:spPr>
          <a:xfrm>
            <a:off x="8103039" y="2952212"/>
            <a:ext cx="4086532" cy="3905788"/>
          </a:xfrm>
          <a:custGeom>
            <a:avLst/>
            <a:gdLst>
              <a:gd name="connsiteX0" fmla="*/ 4079474 w 4086532"/>
              <a:gd name="connsiteY0" fmla="*/ 0 h 3905788"/>
              <a:gd name="connsiteX1" fmla="*/ 4086030 w 4086532"/>
              <a:gd name="connsiteY1" fmla="*/ 3694368 h 3905788"/>
              <a:gd name="connsiteX2" fmla="*/ 4086532 w 4086532"/>
              <a:gd name="connsiteY2" fmla="*/ 3905788 h 3905788"/>
              <a:gd name="connsiteX3" fmla="*/ 0 w 4086532"/>
              <a:gd name="connsiteY3" fmla="*/ 3905788 h 3905788"/>
              <a:gd name="connsiteX4" fmla="*/ 510083 w 4086532"/>
              <a:gd name="connsiteY4" fmla="*/ 443323 h 3905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6532" h="3905788">
                <a:moveTo>
                  <a:pt x="4079474" y="0"/>
                </a:moveTo>
                <a:cubicBezTo>
                  <a:pt x="4083337" y="1242406"/>
                  <a:pt x="4083845" y="2462912"/>
                  <a:pt x="4086030" y="3694368"/>
                </a:cubicBezTo>
                <a:lnTo>
                  <a:pt x="4086532" y="3905788"/>
                </a:lnTo>
                <a:lnTo>
                  <a:pt x="0" y="3905788"/>
                </a:lnTo>
                <a:lnTo>
                  <a:pt x="510083" y="443323"/>
                </a:lnTo>
                <a:close/>
              </a:path>
            </a:pathLst>
          </a:custGeom>
          <a:solidFill>
            <a:srgbClr val="5BB6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1800" dirty="0"/>
              <a:t> </a:t>
            </a:r>
          </a:p>
        </p:txBody>
      </p:sp>
      <p:sp>
        <p:nvSpPr>
          <p:cNvPr id="2" name="Title 1"/>
          <p:cNvSpPr>
            <a:spLocks noGrp="1"/>
          </p:cNvSpPr>
          <p:nvPr userDrawn="1">
            <p:ph type="ctrTitle" hasCustomPrompt="1"/>
          </p:nvPr>
        </p:nvSpPr>
        <p:spPr>
          <a:xfrm>
            <a:off x="562927" y="2007605"/>
            <a:ext cx="8505915" cy="1876362"/>
          </a:xfrm>
        </p:spPr>
        <p:txBody>
          <a:bodyPr anchor="t" anchorCtr="0">
            <a:normAutofit/>
          </a:bodyPr>
          <a:lstStyle>
            <a:lvl1pPr algn="l">
              <a:lnSpc>
                <a:spcPct val="100000"/>
              </a:lnSpc>
              <a:defRPr sz="3800" b="1">
                <a:solidFill>
                  <a:schemeClr val="bg1"/>
                </a:solidFill>
              </a:defRPr>
            </a:lvl1pPr>
          </a:lstStyle>
          <a:p>
            <a:r>
              <a:rPr lang="en-US" dirty="0"/>
              <a:t>Add your main        </a:t>
            </a:r>
            <a:br>
              <a:rPr lang="en-US" dirty="0"/>
            </a:br>
            <a:r>
              <a:rPr lang="en-US" dirty="0"/>
              <a:t>Keep text within the shape.</a:t>
            </a:r>
          </a:p>
        </p:txBody>
      </p:sp>
      <p:sp>
        <p:nvSpPr>
          <p:cNvPr id="3" name="Subtitle 2"/>
          <p:cNvSpPr>
            <a:spLocks noGrp="1"/>
          </p:cNvSpPr>
          <p:nvPr userDrawn="1">
            <p:ph type="subTitle" idx="1" hasCustomPrompt="1"/>
          </p:nvPr>
        </p:nvSpPr>
        <p:spPr>
          <a:xfrm>
            <a:off x="562927" y="4622539"/>
            <a:ext cx="8505915" cy="1395557"/>
          </a:xfrm>
        </p:spPr>
        <p:txBody>
          <a:bodyPr>
            <a:normAutofit/>
          </a:bodyPr>
          <a:lstStyle>
            <a:lvl1pPr marL="0" indent="0" algn="l">
              <a:lnSpc>
                <a:spcPct val="100000"/>
              </a:lnSpc>
              <a:spcBef>
                <a:spcPts val="0"/>
              </a:spcBef>
              <a:buNone/>
              <a:defRPr sz="2800">
                <a:solidFill>
                  <a:schemeClr val="bg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You can add sub-header</a:t>
            </a:r>
          </a:p>
          <a:p>
            <a:r>
              <a:rPr lang="en-US" dirty="0"/>
              <a:t>information here.</a:t>
            </a:r>
            <a:endParaRPr lang="en-GB" dirty="0"/>
          </a:p>
        </p:txBody>
      </p:sp>
      <p:pic>
        <p:nvPicPr>
          <p:cNvPr id="15" name="Picture 14">
            <a:extLst>
              <a:ext uri="{FF2B5EF4-FFF2-40B4-BE49-F238E27FC236}">
                <a16:creationId xmlns:a16="http://schemas.microsoft.com/office/drawing/2014/main" id="{B24F8153-4C69-4DE2-80DA-9CA1D58862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590" t="15448" r="7590" b="15448"/>
          <a:stretch/>
        </p:blipFill>
        <p:spPr>
          <a:xfrm>
            <a:off x="319318" y="367292"/>
            <a:ext cx="2677791" cy="924208"/>
          </a:xfrm>
          <a:prstGeom prst="rect">
            <a:avLst/>
          </a:prstGeom>
        </p:spPr>
      </p:pic>
      <p:sp>
        <p:nvSpPr>
          <p:cNvPr id="20" name="Date Placeholder 3">
            <a:extLst>
              <a:ext uri="{FF2B5EF4-FFF2-40B4-BE49-F238E27FC236}">
                <a16:creationId xmlns:a16="http://schemas.microsoft.com/office/drawing/2014/main" id="{D67894DC-124B-4273-99C9-5A16A90A4EAA}"/>
              </a:ext>
            </a:extLst>
          </p:cNvPr>
          <p:cNvSpPr>
            <a:spLocks noGrp="1"/>
          </p:cNvSpPr>
          <p:nvPr userDrawn="1">
            <p:ph type="dt" sz="half" idx="10"/>
          </p:nvPr>
        </p:nvSpPr>
        <p:spPr>
          <a:xfrm>
            <a:off x="562929" y="6018096"/>
            <a:ext cx="851514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GB" dirty="0"/>
              <a:t>12 February 2019</a:t>
            </a:r>
          </a:p>
        </p:txBody>
      </p:sp>
      <p:pic>
        <p:nvPicPr>
          <p:cNvPr id="2050" name="Picture 2" descr="C:\Users\goodwc2\Desktop\HSAW Master Reversed White id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431625" y="5926782"/>
            <a:ext cx="1449420" cy="61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1391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3" y="1457934"/>
            <a:ext cx="1109027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05928524"/>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50863" y="1457934"/>
            <a:ext cx="5292095" cy="4492016"/>
          </a:xfrm>
        </p:spPr>
        <p:txBody>
          <a:bodyPr/>
          <a:lstStyle/>
          <a:p>
            <a:pPr lvl="0"/>
            <a:r>
              <a:rPr lang="en-US" dirty="0"/>
              <a:t>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9042" y="1457934"/>
            <a:ext cx="5292095" cy="4492016"/>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2491295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03720311"/>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3643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B2DFCE-F0CD-4680-825B-E531E78843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52959" y="5805916"/>
            <a:ext cx="2294438" cy="972003"/>
          </a:xfrm>
          <a:prstGeom prst="rect">
            <a:avLst/>
          </a:prstGeom>
        </p:spPr>
      </p:pic>
      <p:sp>
        <p:nvSpPr>
          <p:cNvPr id="2" name="Title Placeholder 1"/>
          <p:cNvSpPr>
            <a:spLocks noGrp="1"/>
          </p:cNvSpPr>
          <p:nvPr>
            <p:ph type="title"/>
          </p:nvPr>
        </p:nvSpPr>
        <p:spPr>
          <a:xfrm>
            <a:off x="550863" y="365126"/>
            <a:ext cx="11090275" cy="9423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50863" y="1457934"/>
            <a:ext cx="11090275" cy="44770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pic>
        <p:nvPicPr>
          <p:cNvPr id="1026" name="Picture 2" descr="C:\Users\goodwc2\Desktop\HSAW Master RGB ident HR.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3785" y="5908414"/>
            <a:ext cx="1404666" cy="76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23019"/>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6" r:id="rId3"/>
    <p:sldLayoutId id="2147483678" r:id="rId4"/>
    <p:sldLayoutId id="2147483679" r:id="rId5"/>
  </p:sldLayoutIdLst>
  <p:hf sldNum="0" hdr="0" ftr="0"/>
  <p:txStyles>
    <p:titleStyle>
      <a:lvl1pPr algn="l" defTabSz="914354" rtl="0" eaLnBrk="1" latinLnBrk="0" hangingPunct="1">
        <a:lnSpc>
          <a:spcPct val="90000"/>
        </a:lnSpc>
        <a:spcBef>
          <a:spcPct val="0"/>
        </a:spcBef>
        <a:buNone/>
        <a:defRPr sz="3200" b="1" kern="1200">
          <a:solidFill>
            <a:srgbClr val="002E5F"/>
          </a:solidFill>
          <a:latin typeface="Arial" panose="020B0604020202020204" pitchFamily="34" charset="0"/>
          <a:ea typeface="+mj-ea"/>
          <a:cs typeface="Arial" panose="020B0604020202020204" pitchFamily="34" charset="0"/>
        </a:defRPr>
      </a:lvl1pPr>
    </p:titleStyle>
    <p:bodyStyle>
      <a:lvl1pPr marL="255576" indent="-255576" algn="l" defTabSz="914354" rtl="0" eaLnBrk="1" latinLnBrk="0" hangingPunct="1">
        <a:lnSpc>
          <a:spcPct val="100000"/>
        </a:lnSpc>
        <a:spcBef>
          <a:spcPts val="1000"/>
        </a:spcBef>
        <a:buClr>
          <a:srgbClr val="008BCB"/>
        </a:buClr>
        <a:buFont typeface="Wingdings" panose="05000000000000000000" pitchFamily="2" charset="2"/>
        <a:buChar char="§"/>
        <a:defRPr sz="2400" kern="1200">
          <a:solidFill>
            <a:srgbClr val="4A4A4A"/>
          </a:solidFill>
          <a:latin typeface="Arial" panose="020B0604020202020204" pitchFamily="34" charset="0"/>
          <a:ea typeface="+mn-ea"/>
          <a:cs typeface="Arial" panose="020B0604020202020204" pitchFamily="34" charset="0"/>
        </a:defRPr>
      </a:lvl1pPr>
      <a:lvl2pPr marL="525438" indent="-249226" algn="l" defTabSz="914354" rtl="0" eaLnBrk="1" latinLnBrk="0" hangingPunct="1">
        <a:lnSpc>
          <a:spcPct val="100000"/>
        </a:lnSpc>
        <a:spcBef>
          <a:spcPts val="500"/>
        </a:spcBef>
        <a:buClr>
          <a:srgbClr val="008BCB"/>
        </a:buClr>
        <a:buFont typeface="Arial" panose="020B0604020202020204" pitchFamily="34" charset="0"/>
        <a:buChar char="−"/>
        <a:defRPr sz="2000" kern="1200">
          <a:solidFill>
            <a:srgbClr val="4A4A4A"/>
          </a:solidFill>
          <a:latin typeface="Arial" panose="020B0604020202020204" pitchFamily="34" charset="0"/>
          <a:ea typeface="+mn-ea"/>
          <a:cs typeface="Arial" panose="020B0604020202020204" pitchFamily="34" charset="0"/>
        </a:defRPr>
      </a:lvl2pPr>
      <a:lvl3pPr marL="690528" indent="-165092" algn="l" defTabSz="914354" rtl="0" eaLnBrk="1" latinLnBrk="0" hangingPunct="1">
        <a:lnSpc>
          <a:spcPct val="100000"/>
        </a:lnSpc>
        <a:spcBef>
          <a:spcPts val="500"/>
        </a:spcBef>
        <a:buClr>
          <a:srgbClr val="008BCB"/>
        </a:buClr>
        <a:buFont typeface="Arial" panose="020B0604020202020204" pitchFamily="34" charset="0"/>
        <a:buChar char="•"/>
        <a:defRPr sz="1800" kern="1200">
          <a:solidFill>
            <a:srgbClr val="4A4A4A"/>
          </a:solidFill>
          <a:latin typeface="Arial" panose="020B0604020202020204" pitchFamily="34" charset="0"/>
          <a:ea typeface="+mn-ea"/>
          <a:cs typeface="Arial" panose="020B0604020202020204" pitchFamily="34" charset="0"/>
        </a:defRPr>
      </a:lvl3pPr>
      <a:lvl4pPr marL="828634" indent="-138107"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4pPr>
      <a:lvl5pPr marL="982614" indent="-153980" algn="l" defTabSz="914354" rtl="0" eaLnBrk="1" latinLnBrk="0" hangingPunct="1">
        <a:lnSpc>
          <a:spcPct val="90000"/>
        </a:lnSpc>
        <a:spcBef>
          <a:spcPts val="500"/>
        </a:spcBef>
        <a:buClr>
          <a:srgbClr val="008BCB"/>
        </a:buClr>
        <a:buFont typeface="Arial" panose="020B0604020202020204" pitchFamily="34" charset="0"/>
        <a:buChar char="•"/>
        <a:defRPr sz="1600" kern="1200">
          <a:solidFill>
            <a:srgbClr val="4A4A4A"/>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orient="horz" pos="913" userDrawn="1">
          <p15:clr>
            <a:srgbClr val="F26B43"/>
          </p15:clr>
        </p15:guide>
        <p15:guide id="5" orient="horz" pos="3748" userDrawn="1">
          <p15:clr>
            <a:srgbClr val="F26B43"/>
          </p15:clr>
        </p15:guide>
        <p15:guide id="6" pos="347" userDrawn="1">
          <p15:clr>
            <a:srgbClr val="F26B43"/>
          </p15:clr>
        </p15:guide>
        <p15:guide id="7"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highwayspassport.co.uk/resources/supporting-material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ighwayspassport.co.uk/resources/supporting-material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ighwayssafetyhub.com/passport-scheme.html" TargetMode="External"/><Relationship Id="rId2" Type="http://schemas.openxmlformats.org/officeDocument/2006/relationships/hyperlink" Target="mailto:HEPassport@highwaysengland.co.uk"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highwayspassport.co.uk/resources/supporting-material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highwayspassport.co.uk/resources/supporting-material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FFD5-3C16-4982-8768-F894A6614F24}"/>
              </a:ext>
            </a:extLst>
          </p:cNvPr>
          <p:cNvSpPr>
            <a:spLocks noGrp="1"/>
          </p:cNvSpPr>
          <p:nvPr>
            <p:ph type="ctrTitle"/>
          </p:nvPr>
        </p:nvSpPr>
        <p:spPr>
          <a:xfrm>
            <a:off x="562927" y="2043347"/>
            <a:ext cx="11180851" cy="1876362"/>
          </a:xfrm>
        </p:spPr>
        <p:txBody>
          <a:bodyPr>
            <a:normAutofit fontScale="90000"/>
          </a:bodyPr>
          <a:lstStyle/>
          <a:p>
            <a:r>
              <a:rPr lang="en-GB" dirty="0">
                <a:latin typeface="Calibri" panose="020F0502020204030204" pitchFamily="34" charset="0"/>
                <a:cs typeface="Times New Roman" panose="02020603050405020304" pitchFamily="18" charset="0"/>
              </a:rPr>
              <a:t>HE Passport </a:t>
            </a:r>
            <a:r>
              <a:rPr lang="en-GB" dirty="0" smtClean="0">
                <a:latin typeface="Calibri" panose="020F0502020204030204" pitchFamily="34" charset="0"/>
                <a:cs typeface="Times New Roman" panose="02020603050405020304" pitchFamily="18" charset="0"/>
              </a:rPr>
              <a:t>Scheme</a:t>
            </a:r>
            <a:br>
              <a:rPr lang="en-GB" dirty="0" smtClean="0">
                <a:latin typeface="Calibri" panose="020F0502020204030204" pitchFamily="34" charset="0"/>
                <a:cs typeface="Times New Roman" panose="02020603050405020304" pitchFamily="18" charset="0"/>
              </a:rPr>
            </a:br>
            <a:r>
              <a:rPr lang="en-GB" dirty="0" smtClean="0">
                <a:latin typeface="Calibri" panose="020F0502020204030204" pitchFamily="34" charset="0"/>
                <a:cs typeface="Times New Roman" panose="02020603050405020304" pitchFamily="18" charset="0"/>
              </a:rPr>
              <a:t>Swiping Passport Cards – Information for Supervisors</a:t>
            </a: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128196900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1338" y="362871"/>
            <a:ext cx="7753350" cy="6191250"/>
          </a:xfrm>
          <a:prstGeom prst="rect">
            <a:avLst/>
          </a:prstGeom>
        </p:spPr>
      </p:pic>
    </p:spTree>
    <p:extLst>
      <p:ext uri="{BB962C8B-B14F-4D97-AF65-F5344CB8AC3E}">
        <p14:creationId xmlns:p14="http://schemas.microsoft.com/office/powerpoint/2010/main" val="1445495563"/>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66937" y="1066800"/>
            <a:ext cx="7858125" cy="4724400"/>
          </a:xfrm>
          <a:prstGeom prst="rect">
            <a:avLst/>
          </a:prstGeom>
        </p:spPr>
      </p:pic>
    </p:spTree>
    <p:extLst>
      <p:ext uri="{BB962C8B-B14F-4D97-AF65-F5344CB8AC3E}">
        <p14:creationId xmlns:p14="http://schemas.microsoft.com/office/powerpoint/2010/main" val="383578478"/>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79" y="33366"/>
            <a:ext cx="11090275" cy="942382"/>
          </a:xfrm>
        </p:spPr>
        <p:txBody>
          <a:bodyPr>
            <a:normAutofit/>
          </a:bodyPr>
          <a:lstStyle/>
          <a:p>
            <a:r>
              <a:rPr lang="en-GB" sz="2000" dirty="0" smtClean="0">
                <a:solidFill>
                  <a:schemeClr val="tx1"/>
                </a:solidFill>
                <a:latin typeface="+mn-lt"/>
              </a:rPr>
              <a:t>COMMON FUNCTIONS: Swiping Out (We skip to Step 31 – full guidance available at </a:t>
            </a:r>
            <a:r>
              <a:rPr lang="en-GB" sz="2000" dirty="0">
                <a:hlinkClick r:id="rId2"/>
              </a:rPr>
              <a:t>https://</a:t>
            </a:r>
            <a:r>
              <a:rPr lang="en-GB" sz="2000" dirty="0" smtClean="0">
                <a:hlinkClick r:id="rId2"/>
              </a:rPr>
              <a:t>highwayspassport.co.uk/resources/supporting-materials/</a:t>
            </a:r>
            <a:r>
              <a:rPr lang="en-GB" sz="2000" dirty="0" smtClean="0">
                <a:solidFill>
                  <a:schemeClr val="tx1"/>
                </a:solidFill>
                <a:latin typeface="+mn-lt"/>
              </a:rPr>
              <a:t>) </a:t>
            </a:r>
            <a:endParaRPr lang="en-GB" sz="2000" dirty="0">
              <a:solidFill>
                <a:schemeClr val="tx1"/>
              </a:solidFill>
              <a:latin typeface="+mn-lt"/>
            </a:endParaRPr>
          </a:p>
        </p:txBody>
      </p:sp>
      <p:pic>
        <p:nvPicPr>
          <p:cNvPr id="4" name="Content Placeholder 3"/>
          <p:cNvPicPr>
            <a:picLocks noGrp="1" noChangeAspect="1"/>
          </p:cNvPicPr>
          <p:nvPr>
            <p:ph idx="1"/>
          </p:nvPr>
        </p:nvPicPr>
        <p:blipFill>
          <a:blip r:embed="rId3"/>
          <a:stretch>
            <a:fillRect/>
          </a:stretch>
        </p:blipFill>
        <p:spPr>
          <a:xfrm>
            <a:off x="2182761" y="801666"/>
            <a:ext cx="7177549" cy="6056333"/>
          </a:xfrm>
          <a:prstGeom prst="rect">
            <a:avLst/>
          </a:prstGeom>
        </p:spPr>
      </p:pic>
    </p:spTree>
    <p:extLst>
      <p:ext uri="{BB962C8B-B14F-4D97-AF65-F5344CB8AC3E}">
        <p14:creationId xmlns:p14="http://schemas.microsoft.com/office/powerpoint/2010/main" val="3130750172"/>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42295" y="560256"/>
            <a:ext cx="7943850" cy="2723718"/>
          </a:xfrm>
          <a:prstGeom prst="rect">
            <a:avLst/>
          </a:prstGeom>
        </p:spPr>
      </p:pic>
      <p:pic>
        <p:nvPicPr>
          <p:cNvPr id="5" name="Picture 4"/>
          <p:cNvPicPr>
            <a:picLocks noChangeAspect="1"/>
          </p:cNvPicPr>
          <p:nvPr/>
        </p:nvPicPr>
        <p:blipFill>
          <a:blip r:embed="rId3"/>
          <a:stretch>
            <a:fillRect/>
          </a:stretch>
        </p:blipFill>
        <p:spPr>
          <a:xfrm>
            <a:off x="1804220" y="1922115"/>
            <a:ext cx="7781925" cy="4591050"/>
          </a:xfrm>
          <a:prstGeom prst="rect">
            <a:avLst/>
          </a:prstGeom>
        </p:spPr>
      </p:pic>
    </p:spTree>
    <p:extLst>
      <p:ext uri="{BB962C8B-B14F-4D97-AF65-F5344CB8AC3E}">
        <p14:creationId xmlns:p14="http://schemas.microsoft.com/office/powerpoint/2010/main" val="96851600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99" y="227473"/>
            <a:ext cx="11090275" cy="804913"/>
          </a:xfrm>
        </p:spPr>
        <p:txBody>
          <a:bodyPr>
            <a:normAutofit fontScale="90000"/>
          </a:bodyPr>
          <a:lstStyle/>
          <a:p>
            <a:r>
              <a:rPr lang="en-GB" sz="2000" dirty="0" smtClean="0">
                <a:solidFill>
                  <a:schemeClr val="tx1"/>
                </a:solidFill>
              </a:rPr>
              <a:t>COMMON FUNCTIONS: Awarding competencies on site (we skip to step 20 in the Guidance, full guide available at </a:t>
            </a:r>
            <a:r>
              <a:rPr lang="en-GB" sz="2000" dirty="0" smtClean="0">
                <a:hlinkClick r:id="rId2"/>
              </a:rPr>
              <a:t>https://</a:t>
            </a:r>
            <a:r>
              <a:rPr lang="en-GB" sz="2000" dirty="0">
                <a:hlinkClick r:id="rId2"/>
              </a:rPr>
              <a:t>highwayspassport.co.uk/resources/supporting-materials/</a:t>
            </a:r>
            <a:r>
              <a:rPr lang="en-GB" sz="2000" dirty="0" smtClean="0">
                <a:solidFill>
                  <a:schemeClr val="tx1"/>
                </a:solidFill>
              </a:rPr>
              <a:t>) </a:t>
            </a:r>
            <a:r>
              <a:rPr lang="en-GB" dirty="0" smtClean="0">
                <a:solidFill>
                  <a:schemeClr val="tx1"/>
                </a:solidFill>
              </a:rPr>
              <a:t> </a:t>
            </a:r>
            <a:endParaRPr lang="en-GB"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1357467" y="1525638"/>
            <a:ext cx="7962900" cy="3648075"/>
          </a:xfrm>
          <a:prstGeom prst="rect">
            <a:avLst/>
          </a:prstGeom>
        </p:spPr>
      </p:pic>
    </p:spTree>
    <p:extLst>
      <p:ext uri="{BB962C8B-B14F-4D97-AF65-F5344CB8AC3E}">
        <p14:creationId xmlns:p14="http://schemas.microsoft.com/office/powerpoint/2010/main" val="2612900026"/>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53983" y="1714296"/>
            <a:ext cx="7858125" cy="3762375"/>
          </a:xfrm>
          <a:prstGeom prst="rect">
            <a:avLst/>
          </a:prstGeom>
        </p:spPr>
      </p:pic>
    </p:spTree>
    <p:extLst>
      <p:ext uri="{BB962C8B-B14F-4D97-AF65-F5344CB8AC3E}">
        <p14:creationId xmlns:p14="http://schemas.microsoft.com/office/powerpoint/2010/main" val="742328939"/>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36162" y="1100547"/>
            <a:ext cx="7972425" cy="4419600"/>
          </a:xfrm>
          <a:prstGeom prst="rect">
            <a:avLst/>
          </a:prstGeom>
        </p:spPr>
      </p:pic>
    </p:spTree>
    <p:extLst>
      <p:ext uri="{BB962C8B-B14F-4D97-AF65-F5344CB8AC3E}">
        <p14:creationId xmlns:p14="http://schemas.microsoft.com/office/powerpoint/2010/main" val="3803456884"/>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10685" y="1096092"/>
            <a:ext cx="7820025" cy="4448175"/>
          </a:xfrm>
          <a:prstGeom prst="rect">
            <a:avLst/>
          </a:prstGeom>
        </p:spPr>
      </p:pic>
    </p:spTree>
    <p:extLst>
      <p:ext uri="{BB962C8B-B14F-4D97-AF65-F5344CB8AC3E}">
        <p14:creationId xmlns:p14="http://schemas.microsoft.com/office/powerpoint/2010/main" val="93392908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50863" y="3234434"/>
            <a:ext cx="11090275" cy="938407"/>
          </a:xfrm>
          <a:prstGeom prst="rect">
            <a:avLst/>
          </a:prstGeom>
        </p:spPr>
      </p:pic>
      <p:pic>
        <p:nvPicPr>
          <p:cNvPr id="6" name="Picture 5"/>
          <p:cNvPicPr>
            <a:picLocks noChangeAspect="1"/>
          </p:cNvPicPr>
          <p:nvPr/>
        </p:nvPicPr>
        <p:blipFill>
          <a:blip r:embed="rId3"/>
          <a:stretch>
            <a:fillRect/>
          </a:stretch>
        </p:blipFill>
        <p:spPr>
          <a:xfrm>
            <a:off x="2205037" y="85418"/>
            <a:ext cx="7781925" cy="6667500"/>
          </a:xfrm>
          <a:prstGeom prst="rect">
            <a:avLst/>
          </a:prstGeom>
        </p:spPr>
      </p:pic>
    </p:spTree>
    <p:extLst>
      <p:ext uri="{BB962C8B-B14F-4D97-AF65-F5344CB8AC3E}">
        <p14:creationId xmlns:p14="http://schemas.microsoft.com/office/powerpoint/2010/main" val="174993403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75620" y="171450"/>
            <a:ext cx="8020664" cy="3257550"/>
          </a:xfrm>
          <a:prstGeom prst="rect">
            <a:avLst/>
          </a:prstGeom>
        </p:spPr>
      </p:pic>
      <p:pic>
        <p:nvPicPr>
          <p:cNvPr id="5" name="Picture 4"/>
          <p:cNvPicPr>
            <a:picLocks noChangeAspect="1"/>
          </p:cNvPicPr>
          <p:nvPr/>
        </p:nvPicPr>
        <p:blipFill>
          <a:blip r:embed="rId3"/>
          <a:stretch>
            <a:fillRect/>
          </a:stretch>
        </p:blipFill>
        <p:spPr>
          <a:xfrm>
            <a:off x="1628008" y="3429000"/>
            <a:ext cx="7867650" cy="3219450"/>
          </a:xfrm>
          <a:prstGeom prst="rect">
            <a:avLst/>
          </a:prstGeom>
        </p:spPr>
      </p:pic>
    </p:spTree>
    <p:extLst>
      <p:ext uri="{BB962C8B-B14F-4D97-AF65-F5344CB8AC3E}">
        <p14:creationId xmlns:p14="http://schemas.microsoft.com/office/powerpoint/2010/main" val="2520934137"/>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129C3-AEFF-4211-99A5-2B915B1E6953}"/>
              </a:ext>
            </a:extLst>
          </p:cNvPr>
          <p:cNvSpPr/>
          <p:nvPr/>
        </p:nvSpPr>
        <p:spPr>
          <a:xfrm>
            <a:off x="333427" y="870884"/>
            <a:ext cx="11755850" cy="3816429"/>
          </a:xfrm>
          <a:prstGeom prst="rect">
            <a:avLst/>
          </a:prstGeom>
        </p:spPr>
        <p:txBody>
          <a:bodyPr wrap="square">
            <a:spAutoFit/>
          </a:bodyPr>
          <a:lstStyle/>
          <a:p>
            <a:endParaRPr lang="en-GB" sz="1600" dirty="0"/>
          </a:p>
          <a:p>
            <a:r>
              <a:rPr lang="en-GB" sz="1600" dirty="0" smtClean="0"/>
              <a:t>This is designed to be used </a:t>
            </a:r>
            <a:r>
              <a:rPr lang="en-GB" sz="1600" b="1" dirty="0" smtClean="0"/>
              <a:t>on site </a:t>
            </a:r>
            <a:r>
              <a:rPr lang="en-GB" sz="1600" dirty="0" smtClean="0"/>
              <a:t> for </a:t>
            </a:r>
            <a:r>
              <a:rPr lang="en-GB" sz="1600" b="1" dirty="0" smtClean="0"/>
              <a:t>supervisors</a:t>
            </a:r>
            <a:r>
              <a:rPr lang="en-GB" sz="1600" dirty="0" smtClean="0"/>
              <a:t> and any one else required to swipe or check Highways Passport cards.</a:t>
            </a:r>
          </a:p>
          <a:p>
            <a:r>
              <a:rPr lang="en-GB" sz="1600" dirty="0" smtClean="0"/>
              <a:t>It has been developed in a modular way so the presentation can be broken up and used on different days over a specified time period so as not to overload people with too much information. </a:t>
            </a:r>
          </a:p>
          <a:p>
            <a:endParaRPr lang="en-GB" sz="1600" dirty="0"/>
          </a:p>
          <a:p>
            <a:r>
              <a:rPr lang="en-GB" sz="1600" dirty="0" smtClean="0"/>
              <a:t>This should also allow projects using the Highways Passport Cards to roll out the different available functions of the card in a gradual manner which suits the requirements of the Principal Contractor’s Health &amp; Safety Management requirements.</a:t>
            </a:r>
          </a:p>
          <a:p>
            <a:endParaRPr lang="en-GB" sz="1600" dirty="0"/>
          </a:p>
          <a:p>
            <a:r>
              <a:rPr lang="en-GB" sz="1600" dirty="0" smtClean="0"/>
              <a:t>Any comments, questions or requests for additional training for supervisors and site based staff should be emailed in the first instance to </a:t>
            </a:r>
            <a:r>
              <a:rPr lang="en-GB" sz="1600" b="1" dirty="0" smtClean="0">
                <a:hlinkClick r:id="rId2"/>
              </a:rPr>
              <a:t>HEPassport@highwaysengland.co.uk</a:t>
            </a:r>
            <a:r>
              <a:rPr lang="en-GB" sz="1600" b="1" dirty="0" smtClean="0"/>
              <a:t> </a:t>
            </a:r>
            <a:endParaRPr lang="en-GB" sz="1600" dirty="0" smtClean="0"/>
          </a:p>
          <a:p>
            <a:endParaRPr lang="en-GB" sz="1600" dirty="0"/>
          </a:p>
          <a:p>
            <a:r>
              <a:rPr lang="en-GB" sz="1600" dirty="0" smtClean="0"/>
              <a:t>The presentation starts on Slide 3 with a brief introduction to the Passport – there is lots of other information on the Safety Hub website at </a:t>
            </a:r>
            <a:r>
              <a:rPr lang="en-GB" sz="1600" b="1" dirty="0" smtClean="0">
                <a:hlinkClick r:id="rId3"/>
              </a:rPr>
              <a:t>http</a:t>
            </a:r>
            <a:r>
              <a:rPr lang="en-GB" sz="1600" b="1" dirty="0">
                <a:hlinkClick r:id="rId3"/>
              </a:rPr>
              <a:t>://</a:t>
            </a:r>
            <a:r>
              <a:rPr lang="en-GB" sz="1600" b="1" dirty="0" smtClean="0">
                <a:hlinkClick r:id="rId3"/>
              </a:rPr>
              <a:t>www.highwayssafetyhub.com/passport-scheme.html</a:t>
            </a:r>
            <a:r>
              <a:rPr lang="en-GB" sz="1600" b="1" dirty="0" smtClean="0"/>
              <a:t> </a:t>
            </a:r>
          </a:p>
          <a:p>
            <a:pPr lvl="1"/>
            <a:endParaRPr lang="en-GB" sz="1600" dirty="0"/>
          </a:p>
          <a:p>
            <a:pPr lvl="0"/>
            <a:endParaRPr lang="en-GB" sz="1600" dirty="0">
              <a:ea typeface="Times New Roman" panose="02020603050405020304" pitchFamily="18" charset="0"/>
            </a:endParaRPr>
          </a:p>
        </p:txBody>
      </p:sp>
      <p:sp>
        <p:nvSpPr>
          <p:cNvPr id="3" name="TextBox 2">
            <a:extLst>
              <a:ext uri="{FF2B5EF4-FFF2-40B4-BE49-F238E27FC236}">
                <a16:creationId xmlns:a16="http://schemas.microsoft.com/office/drawing/2014/main" id="{4493AADC-A4D6-4880-8AF6-DBE47822F614}"/>
              </a:ext>
            </a:extLst>
          </p:cNvPr>
          <p:cNvSpPr txBox="1"/>
          <p:nvPr/>
        </p:nvSpPr>
        <p:spPr>
          <a:xfrm>
            <a:off x="333426" y="186921"/>
            <a:ext cx="6077206" cy="400110"/>
          </a:xfrm>
          <a:prstGeom prst="rect">
            <a:avLst/>
          </a:prstGeom>
          <a:noFill/>
        </p:spPr>
        <p:txBody>
          <a:bodyPr wrap="square" rtlCol="0">
            <a:spAutoFit/>
          </a:bodyPr>
          <a:lstStyle/>
          <a:p>
            <a:r>
              <a:rPr lang="en-GB" sz="2000" b="1" dirty="0" smtClean="0"/>
              <a:t>Information on how to use this presentation</a:t>
            </a:r>
            <a:endParaRPr lang="en-GB" sz="2000" b="1" dirty="0"/>
          </a:p>
        </p:txBody>
      </p:sp>
    </p:spTree>
    <p:extLst>
      <p:ext uri="{BB962C8B-B14F-4D97-AF65-F5344CB8AC3E}">
        <p14:creationId xmlns:p14="http://schemas.microsoft.com/office/powerpoint/2010/main" val="3279671405"/>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solidFill>
                  <a:schemeClr val="tx1"/>
                </a:solidFill>
                <a:latin typeface="+mn-lt"/>
              </a:rPr>
              <a:t>COMMON FUNCTIONS: Spot checking of cards </a:t>
            </a:r>
            <a:br>
              <a:rPr lang="en-GB" sz="2000" dirty="0" smtClean="0">
                <a:solidFill>
                  <a:schemeClr val="tx1"/>
                </a:solidFill>
                <a:latin typeface="+mn-lt"/>
              </a:rPr>
            </a:br>
            <a:r>
              <a:rPr lang="en-GB" sz="2000" dirty="0" smtClean="0">
                <a:solidFill>
                  <a:schemeClr val="tx1"/>
                </a:solidFill>
                <a:latin typeface="+mn-lt"/>
              </a:rPr>
              <a:t>(Full guidance available at</a:t>
            </a:r>
            <a:r>
              <a:rPr lang="en-GB" sz="2000" dirty="0">
                <a:hlinkClick r:id="rId2"/>
              </a:rPr>
              <a:t>https://highwayspassport.co.uk/resources/supporting-materials/</a:t>
            </a:r>
            <a:r>
              <a:rPr lang="en-GB" sz="2000" dirty="0" smtClean="0">
                <a:solidFill>
                  <a:schemeClr val="tx1"/>
                </a:solidFill>
                <a:latin typeface="+mn-lt"/>
              </a:rPr>
              <a:t>)</a:t>
            </a:r>
            <a:endParaRPr lang="en-GB" sz="2000" dirty="0">
              <a:solidFill>
                <a:schemeClr val="tx1"/>
              </a:solidFill>
              <a:latin typeface="+mn-lt"/>
            </a:endParaRPr>
          </a:p>
        </p:txBody>
      </p:sp>
      <p:pic>
        <p:nvPicPr>
          <p:cNvPr id="4" name="Content Placeholder 3"/>
          <p:cNvPicPr>
            <a:picLocks noGrp="1" noChangeAspect="1"/>
          </p:cNvPicPr>
          <p:nvPr>
            <p:ph idx="1"/>
          </p:nvPr>
        </p:nvPicPr>
        <p:blipFill>
          <a:blip r:embed="rId3"/>
          <a:stretch>
            <a:fillRect/>
          </a:stretch>
        </p:blipFill>
        <p:spPr>
          <a:xfrm>
            <a:off x="1606192" y="1482776"/>
            <a:ext cx="7839075" cy="3733800"/>
          </a:xfrm>
          <a:prstGeom prst="rect">
            <a:avLst/>
          </a:prstGeom>
        </p:spPr>
      </p:pic>
    </p:spTree>
    <p:extLst>
      <p:ext uri="{BB962C8B-B14F-4D97-AF65-F5344CB8AC3E}">
        <p14:creationId xmlns:p14="http://schemas.microsoft.com/office/powerpoint/2010/main" val="1179753328"/>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solidFill>
                  <a:schemeClr val="tx1"/>
                </a:solidFill>
                <a:latin typeface="+mn-lt"/>
              </a:rPr>
              <a:t>COMMON FUNCTIONS: Forgotten card</a:t>
            </a:r>
            <a:br>
              <a:rPr lang="en-GB" sz="2000" dirty="0" smtClean="0">
                <a:solidFill>
                  <a:schemeClr val="tx1"/>
                </a:solidFill>
                <a:latin typeface="+mn-lt"/>
              </a:rPr>
            </a:br>
            <a:r>
              <a:rPr lang="en-GB" sz="2000" dirty="0" smtClean="0">
                <a:solidFill>
                  <a:schemeClr val="tx1"/>
                </a:solidFill>
                <a:latin typeface="+mn-lt"/>
              </a:rPr>
              <a:t>(Full guidance available at </a:t>
            </a:r>
            <a:r>
              <a:rPr lang="en-GB" sz="2000" dirty="0" smtClean="0">
                <a:hlinkClick r:id="rId2"/>
              </a:rPr>
              <a:t>https</a:t>
            </a:r>
            <a:r>
              <a:rPr lang="en-GB" sz="2000" dirty="0">
                <a:hlinkClick r:id="rId2"/>
              </a:rPr>
              <a:t>://highwayspassport.co.uk/resources/supporting-materials/</a:t>
            </a:r>
            <a:r>
              <a:rPr lang="en-GB" sz="2000" dirty="0" smtClean="0">
                <a:solidFill>
                  <a:schemeClr val="tx1"/>
                </a:solidFill>
                <a:latin typeface="+mn-lt"/>
              </a:rPr>
              <a:t> )</a:t>
            </a:r>
            <a:endParaRPr lang="en-GB" sz="2000" dirty="0">
              <a:solidFill>
                <a:schemeClr val="tx1"/>
              </a:solidFill>
              <a:latin typeface="+mn-lt"/>
            </a:endParaRPr>
          </a:p>
        </p:txBody>
      </p:sp>
      <p:pic>
        <p:nvPicPr>
          <p:cNvPr id="4" name="Content Placeholder 3"/>
          <p:cNvPicPr>
            <a:picLocks noGrp="1" noChangeAspect="1"/>
          </p:cNvPicPr>
          <p:nvPr>
            <p:ph idx="1"/>
          </p:nvPr>
        </p:nvPicPr>
        <p:blipFill>
          <a:blip r:embed="rId3"/>
          <a:stretch>
            <a:fillRect/>
          </a:stretch>
        </p:blipFill>
        <p:spPr>
          <a:xfrm>
            <a:off x="1621094" y="1567118"/>
            <a:ext cx="7848600" cy="3781425"/>
          </a:xfrm>
          <a:prstGeom prst="rect">
            <a:avLst/>
          </a:prstGeom>
        </p:spPr>
      </p:pic>
    </p:spTree>
    <p:extLst>
      <p:ext uri="{BB962C8B-B14F-4D97-AF65-F5344CB8AC3E}">
        <p14:creationId xmlns:p14="http://schemas.microsoft.com/office/powerpoint/2010/main" val="203129545"/>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09622" y="982559"/>
            <a:ext cx="7858125" cy="4419600"/>
          </a:xfrm>
          <a:prstGeom prst="rect">
            <a:avLst/>
          </a:prstGeom>
        </p:spPr>
      </p:pic>
    </p:spTree>
    <p:extLst>
      <p:ext uri="{BB962C8B-B14F-4D97-AF65-F5344CB8AC3E}">
        <p14:creationId xmlns:p14="http://schemas.microsoft.com/office/powerpoint/2010/main" val="102984534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129C3-AEFF-4211-99A5-2B915B1E6953}"/>
              </a:ext>
            </a:extLst>
          </p:cNvPr>
          <p:cNvSpPr/>
          <p:nvPr/>
        </p:nvSpPr>
        <p:spPr>
          <a:xfrm>
            <a:off x="333427" y="870884"/>
            <a:ext cx="11755850" cy="4278094"/>
          </a:xfrm>
          <a:prstGeom prst="rect">
            <a:avLst/>
          </a:prstGeom>
        </p:spPr>
        <p:txBody>
          <a:bodyPr wrap="square">
            <a:spAutoFit/>
          </a:bodyPr>
          <a:lstStyle/>
          <a:p>
            <a:pPr marL="285750" indent="-285750">
              <a:buFont typeface="Arial" panose="020B0604020202020204" pitchFamily="34" charset="0"/>
              <a:buChar char="•"/>
            </a:pPr>
            <a:r>
              <a:rPr lang="en-GB" sz="1600" dirty="0"/>
              <a:t>This is a supply chain initiative supported by </a:t>
            </a:r>
            <a:r>
              <a:rPr lang="en-GB" sz="1600" dirty="0" smtClean="0"/>
              <a:t>Highways England </a:t>
            </a:r>
            <a:r>
              <a:rPr lang="en-GB" sz="1600" dirty="0"/>
              <a:t>and </a:t>
            </a:r>
            <a:r>
              <a:rPr lang="en-GB" sz="1600" dirty="0" smtClean="0"/>
              <a:t>the Supply Chain Safety Leadership Group (SCSLG) </a:t>
            </a:r>
            <a:endParaRPr lang="en-GB" sz="1600" dirty="0"/>
          </a:p>
          <a:p>
            <a:endParaRPr lang="en-GB" sz="1600" dirty="0"/>
          </a:p>
          <a:p>
            <a:pPr marL="285750" indent="-285750">
              <a:buFont typeface="Arial" panose="020B0604020202020204" pitchFamily="34" charset="0"/>
              <a:buChar char="•"/>
            </a:pPr>
            <a:r>
              <a:rPr lang="en-GB" sz="1600" dirty="0" smtClean="0"/>
              <a:t>Highways England </a:t>
            </a:r>
            <a:r>
              <a:rPr lang="en-GB" sz="1600" dirty="0"/>
              <a:t>Endorsement at Safety Exec and SCSLG  - Why its </a:t>
            </a:r>
            <a:r>
              <a:rPr lang="en-GB" sz="1600" dirty="0" smtClean="0"/>
              <a:t>important? The Passport </a:t>
            </a:r>
            <a:r>
              <a:rPr lang="en-GB" sz="1600" dirty="0"/>
              <a:t>Scheme is seen as best </a:t>
            </a:r>
            <a:r>
              <a:rPr lang="en-GB" sz="1600" dirty="0" smtClean="0"/>
              <a:t>practice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What </a:t>
            </a:r>
            <a:r>
              <a:rPr lang="en-GB" sz="1600" dirty="0"/>
              <a:t>is it</a:t>
            </a:r>
            <a:r>
              <a:rPr lang="en-GB" sz="1600" dirty="0" smtClean="0"/>
              <a:t>?  </a:t>
            </a:r>
          </a:p>
          <a:p>
            <a:pPr marL="285750" indent="-285750">
              <a:buFont typeface="Arial" panose="020B0604020202020204" pitchFamily="34" charset="0"/>
              <a:buChar char="•"/>
            </a:pPr>
            <a:r>
              <a:rPr lang="en-GB" sz="1600" dirty="0" smtClean="0"/>
              <a:t>The </a:t>
            </a:r>
            <a:r>
              <a:rPr lang="en-GB" sz="1600" dirty="0"/>
              <a:t>Highways England passport scheme offers a simple and more efficient way to manage the safety and competence of workers on our construction and maintenance </a:t>
            </a:r>
            <a:r>
              <a:rPr lang="en-GB" sz="1600" dirty="0" smtClean="0"/>
              <a:t>sites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What do I need to know about as a Supervisor?</a:t>
            </a:r>
          </a:p>
          <a:p>
            <a:pPr marL="285750" indent="-285750">
              <a:buFont typeface="Arial" panose="020B0604020202020204" pitchFamily="34" charset="0"/>
              <a:buChar char="•"/>
            </a:pPr>
            <a:r>
              <a:rPr lang="en-GB" sz="1600" dirty="0" smtClean="0"/>
              <a:t>Supervisors can download an app onto a smart phone or other device to scan individual’s cards. Depending on the scheme you may be required to scan cards to check competency, to record task briefings or to swipe people in and out of site to provide a record of working hours. Each Principal Contractor will be operating the Passport Card Scheme at different levels so please ASK and be clear about what is expected of you.</a:t>
            </a:r>
          </a:p>
          <a:p>
            <a:pPr marL="285750" indent="-285750">
              <a:buFont typeface="Arial" panose="020B0604020202020204" pitchFamily="34" charset="0"/>
              <a:buChar char="•"/>
            </a:pPr>
            <a:endParaRPr lang="en-GB" sz="1600" dirty="0" smtClean="0"/>
          </a:p>
          <a:p>
            <a:pPr marL="742950" lvl="1" indent="-285750">
              <a:buFont typeface="Arial" panose="020B0604020202020204" pitchFamily="34" charset="0"/>
              <a:buChar char="•"/>
            </a:pPr>
            <a:endParaRPr lang="en-GB" sz="1600" dirty="0" smtClean="0"/>
          </a:p>
          <a:p>
            <a:pPr lvl="1"/>
            <a:endParaRPr lang="en-GB" sz="1600" dirty="0"/>
          </a:p>
          <a:p>
            <a:pPr lvl="0"/>
            <a:endParaRPr lang="en-GB" sz="1600" dirty="0">
              <a:ea typeface="Times New Roman" panose="02020603050405020304" pitchFamily="18" charset="0"/>
            </a:endParaRPr>
          </a:p>
        </p:txBody>
      </p:sp>
      <p:sp>
        <p:nvSpPr>
          <p:cNvPr id="3" name="TextBox 2">
            <a:extLst>
              <a:ext uri="{FF2B5EF4-FFF2-40B4-BE49-F238E27FC236}">
                <a16:creationId xmlns:a16="http://schemas.microsoft.com/office/drawing/2014/main" id="{4493AADC-A4D6-4880-8AF6-DBE47822F614}"/>
              </a:ext>
            </a:extLst>
          </p:cNvPr>
          <p:cNvSpPr txBox="1"/>
          <p:nvPr/>
        </p:nvSpPr>
        <p:spPr>
          <a:xfrm>
            <a:off x="333427" y="186921"/>
            <a:ext cx="4243624" cy="400110"/>
          </a:xfrm>
          <a:prstGeom prst="rect">
            <a:avLst/>
          </a:prstGeom>
          <a:noFill/>
        </p:spPr>
        <p:txBody>
          <a:bodyPr wrap="square" rtlCol="0">
            <a:spAutoFit/>
          </a:bodyPr>
          <a:lstStyle/>
          <a:p>
            <a:r>
              <a:rPr lang="en-GB" sz="2000" b="1" dirty="0" smtClean="0"/>
              <a:t>Highways Passport - Background</a:t>
            </a:r>
            <a:endParaRPr lang="en-GB" sz="2000" b="1" dirty="0"/>
          </a:p>
        </p:txBody>
      </p:sp>
    </p:spTree>
    <p:extLst>
      <p:ext uri="{BB962C8B-B14F-4D97-AF65-F5344CB8AC3E}">
        <p14:creationId xmlns:p14="http://schemas.microsoft.com/office/powerpoint/2010/main" val="1827417860"/>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5341" y="757279"/>
            <a:ext cx="9625781" cy="400110"/>
          </a:xfrm>
          <a:prstGeom prst="rect">
            <a:avLst/>
          </a:prstGeom>
        </p:spPr>
        <p:txBody>
          <a:bodyPr wrap="square">
            <a:spAutoFit/>
          </a:bodyPr>
          <a:lstStyle/>
          <a:p>
            <a:pPr marL="285750" indent="-285750">
              <a:buFont typeface="Arial" panose="020B0604020202020204" pitchFamily="34" charset="0"/>
              <a:buChar char="•"/>
            </a:pPr>
            <a:r>
              <a:rPr lang="en-GB" sz="2000" b="1" dirty="0" smtClean="0"/>
              <a:t>Step 1 – searching for and downloading the Validate App:</a:t>
            </a:r>
            <a:endParaRPr lang="en-GB" sz="2000" b="1" dirty="0"/>
          </a:p>
        </p:txBody>
      </p:sp>
      <p:pic>
        <p:nvPicPr>
          <p:cNvPr id="4" name="Picture 3"/>
          <p:cNvPicPr>
            <a:picLocks noChangeAspect="1"/>
          </p:cNvPicPr>
          <p:nvPr/>
        </p:nvPicPr>
        <p:blipFill>
          <a:blip r:embed="rId2"/>
          <a:stretch>
            <a:fillRect/>
          </a:stretch>
        </p:blipFill>
        <p:spPr>
          <a:xfrm>
            <a:off x="2109787" y="1268361"/>
            <a:ext cx="7972425" cy="5456904"/>
          </a:xfrm>
          <a:prstGeom prst="rect">
            <a:avLst/>
          </a:prstGeom>
        </p:spPr>
      </p:pic>
    </p:spTree>
    <p:extLst>
      <p:ext uri="{BB962C8B-B14F-4D97-AF65-F5344CB8AC3E}">
        <p14:creationId xmlns:p14="http://schemas.microsoft.com/office/powerpoint/2010/main" val="288546527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129C3-AEFF-4211-99A5-2B915B1E6953}"/>
              </a:ext>
            </a:extLst>
          </p:cNvPr>
          <p:cNvSpPr/>
          <p:nvPr/>
        </p:nvSpPr>
        <p:spPr>
          <a:xfrm>
            <a:off x="333427" y="870884"/>
            <a:ext cx="11755850" cy="1569660"/>
          </a:xfrm>
          <a:prstGeom prst="rect">
            <a:avLst/>
          </a:prstGeom>
        </p:spPr>
        <p:txBody>
          <a:bodyPr wrap="square">
            <a:spAutoFit/>
          </a:bodyPr>
          <a:lstStyle/>
          <a:p>
            <a:pPr marL="285750" indent="-285750">
              <a:buFont typeface="Arial" panose="020B0604020202020204" pitchFamily="34" charset="0"/>
              <a:buChar char="•"/>
            </a:pPr>
            <a:r>
              <a:rPr lang="en-GB" sz="1600" dirty="0" smtClean="0"/>
              <a:t>Apple phones and devices – search for and download the Validate 5 QR Mobile App from the Apple App Store. Click on </a:t>
            </a:r>
            <a:r>
              <a:rPr lang="en-GB" sz="1600" b="1" dirty="0" smtClean="0"/>
              <a:t>GET</a:t>
            </a:r>
            <a:r>
              <a:rPr lang="en-GB" sz="1600" dirty="0" smtClean="0"/>
              <a:t> to download.</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smtClean="0"/>
              <a:t>Android phones and devices - a bit more detailed explanation required!   </a:t>
            </a:r>
          </a:p>
          <a:p>
            <a:pPr marL="742950" lvl="1" indent="-285750">
              <a:buFont typeface="Arial" panose="020B0604020202020204" pitchFamily="34" charset="0"/>
              <a:buChar char="•"/>
            </a:pPr>
            <a:endParaRPr lang="en-GB" sz="1600" dirty="0" smtClean="0"/>
          </a:p>
          <a:p>
            <a:pPr lvl="1"/>
            <a:endParaRPr lang="en-GB" sz="1600" dirty="0"/>
          </a:p>
          <a:p>
            <a:pPr lvl="0"/>
            <a:endParaRPr lang="en-GB" sz="1600" dirty="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110275" y="1838633"/>
            <a:ext cx="8181975" cy="4100052"/>
          </a:xfrm>
          <a:prstGeom prst="rect">
            <a:avLst/>
          </a:prstGeom>
        </p:spPr>
      </p:pic>
    </p:spTree>
    <p:extLst>
      <p:ext uri="{BB962C8B-B14F-4D97-AF65-F5344CB8AC3E}">
        <p14:creationId xmlns:p14="http://schemas.microsoft.com/office/powerpoint/2010/main" val="4870056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129C3-AEFF-4211-99A5-2B915B1E6953}"/>
              </a:ext>
            </a:extLst>
          </p:cNvPr>
          <p:cNvSpPr/>
          <p:nvPr/>
        </p:nvSpPr>
        <p:spPr>
          <a:xfrm>
            <a:off x="333427" y="870884"/>
            <a:ext cx="11755850" cy="584775"/>
          </a:xfrm>
          <a:prstGeom prst="rect">
            <a:avLst/>
          </a:prstGeom>
        </p:spPr>
        <p:txBody>
          <a:bodyPr wrap="square">
            <a:spAutoFit/>
          </a:bodyPr>
          <a:lstStyle/>
          <a:p>
            <a:pPr lvl="1"/>
            <a:endParaRPr lang="en-GB" sz="1600" dirty="0" smtClean="0"/>
          </a:p>
          <a:p>
            <a:pPr lvl="0"/>
            <a:endParaRPr lang="en-GB" sz="1600" dirty="0">
              <a:ea typeface="Times New Roman" panose="02020603050405020304" pitchFamily="18" charset="0"/>
            </a:endParaRPr>
          </a:p>
        </p:txBody>
      </p:sp>
      <p:sp>
        <p:nvSpPr>
          <p:cNvPr id="3" name="TextBox 2">
            <a:extLst>
              <a:ext uri="{FF2B5EF4-FFF2-40B4-BE49-F238E27FC236}">
                <a16:creationId xmlns:a16="http://schemas.microsoft.com/office/drawing/2014/main" id="{4493AADC-A4D6-4880-8AF6-DBE47822F614}"/>
              </a:ext>
            </a:extLst>
          </p:cNvPr>
          <p:cNvSpPr txBox="1"/>
          <p:nvPr/>
        </p:nvSpPr>
        <p:spPr>
          <a:xfrm>
            <a:off x="333426" y="186921"/>
            <a:ext cx="10187089" cy="707886"/>
          </a:xfrm>
          <a:prstGeom prst="rect">
            <a:avLst/>
          </a:prstGeom>
          <a:noFill/>
        </p:spPr>
        <p:txBody>
          <a:bodyPr wrap="square" rtlCol="0">
            <a:spAutoFit/>
          </a:bodyPr>
          <a:lstStyle/>
          <a:p>
            <a:r>
              <a:rPr lang="en-GB" sz="2000" b="1" dirty="0" smtClean="0"/>
              <a:t>Have we all successfully downloaded the App? Let’s try it – HINT: you need a Passport card</a:t>
            </a:r>
          </a:p>
          <a:p>
            <a:r>
              <a:rPr lang="en-GB" sz="2000" b="1" dirty="0" smtClean="0"/>
              <a:t>COMMON FUNCTIONS: scanning in your team </a:t>
            </a:r>
            <a:endParaRPr lang="en-GB" sz="2000" b="1" dirty="0"/>
          </a:p>
        </p:txBody>
      </p:sp>
      <p:pic>
        <p:nvPicPr>
          <p:cNvPr id="4" name="Picture 3"/>
          <p:cNvPicPr>
            <a:picLocks noChangeAspect="1"/>
          </p:cNvPicPr>
          <p:nvPr/>
        </p:nvPicPr>
        <p:blipFill>
          <a:blip r:embed="rId2"/>
          <a:stretch>
            <a:fillRect/>
          </a:stretch>
        </p:blipFill>
        <p:spPr>
          <a:xfrm>
            <a:off x="924539" y="951885"/>
            <a:ext cx="8553450" cy="4305300"/>
          </a:xfrm>
          <a:prstGeom prst="rect">
            <a:avLst/>
          </a:prstGeom>
        </p:spPr>
      </p:pic>
    </p:spTree>
    <p:extLst>
      <p:ext uri="{BB962C8B-B14F-4D97-AF65-F5344CB8AC3E}">
        <p14:creationId xmlns:p14="http://schemas.microsoft.com/office/powerpoint/2010/main" val="776693553"/>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8328" y="111995"/>
            <a:ext cx="8286750" cy="6181725"/>
          </a:xfrm>
          <a:prstGeom prst="rect">
            <a:avLst/>
          </a:prstGeom>
        </p:spPr>
      </p:pic>
    </p:spTree>
    <p:extLst>
      <p:ext uri="{BB962C8B-B14F-4D97-AF65-F5344CB8AC3E}">
        <p14:creationId xmlns:p14="http://schemas.microsoft.com/office/powerpoint/2010/main" val="218914639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0126" y="157162"/>
            <a:ext cx="7743825" cy="2971800"/>
          </a:xfrm>
          <a:prstGeom prst="rect">
            <a:avLst/>
          </a:prstGeom>
        </p:spPr>
      </p:pic>
      <p:pic>
        <p:nvPicPr>
          <p:cNvPr id="3" name="Picture 2"/>
          <p:cNvPicPr>
            <a:picLocks noChangeAspect="1"/>
          </p:cNvPicPr>
          <p:nvPr/>
        </p:nvPicPr>
        <p:blipFill>
          <a:blip r:embed="rId3"/>
          <a:stretch>
            <a:fillRect/>
          </a:stretch>
        </p:blipFill>
        <p:spPr>
          <a:xfrm>
            <a:off x="1870126" y="3061211"/>
            <a:ext cx="7781925" cy="3571875"/>
          </a:xfrm>
          <a:prstGeom prst="rect">
            <a:avLst/>
          </a:prstGeom>
        </p:spPr>
      </p:pic>
    </p:spTree>
    <p:extLst>
      <p:ext uri="{BB962C8B-B14F-4D97-AF65-F5344CB8AC3E}">
        <p14:creationId xmlns:p14="http://schemas.microsoft.com/office/powerpoint/2010/main" val="361669922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74606" y="76876"/>
            <a:ext cx="7664706" cy="6629185"/>
          </a:xfrm>
          <a:prstGeom prst="rect">
            <a:avLst/>
          </a:prstGeom>
        </p:spPr>
      </p:pic>
    </p:spTree>
    <p:extLst>
      <p:ext uri="{BB962C8B-B14F-4D97-AF65-F5344CB8AC3E}">
        <p14:creationId xmlns:p14="http://schemas.microsoft.com/office/powerpoint/2010/main" val="1568589181"/>
      </p:ext>
    </p:extLst>
  </p:cSld>
  <p:clrMapOvr>
    <a:masterClrMapping/>
  </p:clrMapOvr>
  <p:transition spd="slow">
    <p:wipe dir="r"/>
  </p:transition>
</p:sld>
</file>

<file path=ppt/theme/theme1.xml><?xml version="1.0" encoding="utf-8"?>
<a:theme xmlns:a="http://schemas.openxmlformats.org/drawingml/2006/main" name="SLC 2018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1938</TotalTime>
  <Words>488</Words>
  <Application>Microsoft Office PowerPoint</Application>
  <PresentationFormat>Widescreen</PresentationFormat>
  <Paragraphs>34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Times New Roman</vt:lpstr>
      <vt:lpstr>Wingdings</vt:lpstr>
      <vt:lpstr>SLC 2018 template</vt:lpstr>
      <vt:lpstr>HE Passport Scheme Swiping Passport Cards – Information for Supervisors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FUNCTIONS: Swiping Out (We skip to Step 31 – full guidance available at https://highwayspassport.co.uk/resources/supporting-materials/) </vt:lpstr>
      <vt:lpstr>PowerPoint Presentation</vt:lpstr>
      <vt:lpstr>COMMON FUNCTIONS: Awarding competencies on site (we skip to step 20 in the Guidance, full guide available at https://highwayspassport.co.uk/resources/supporting-materials/)  </vt:lpstr>
      <vt:lpstr>PowerPoint Presentation</vt:lpstr>
      <vt:lpstr>PowerPoint Presentation</vt:lpstr>
      <vt:lpstr>PowerPoint Presentation</vt:lpstr>
      <vt:lpstr>PowerPoint Presentation</vt:lpstr>
      <vt:lpstr>PowerPoint Presentation</vt:lpstr>
      <vt:lpstr>COMMON FUNCTIONS: Spot checking of cards  (Full guidance available athttps://highwayspassport.co.uk/resources/supporting-materials/)</vt:lpstr>
      <vt:lpstr>COMMON FUNCTIONS: Forgotten card (Full guidance available at https://highwayspassport.co.uk/resources/supporting-materials/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Williams</dc:creator>
  <cp:lastModifiedBy>Brathwaite, Liz (SCE)</cp:lastModifiedBy>
  <cp:revision>264</cp:revision>
  <cp:lastPrinted>2019-09-13T07:32:01Z</cp:lastPrinted>
  <dcterms:created xsi:type="dcterms:W3CDTF">2018-05-18T12:46:23Z</dcterms:created>
  <dcterms:modified xsi:type="dcterms:W3CDTF">2020-10-21T14:25:52Z</dcterms:modified>
</cp:coreProperties>
</file>