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42F9E-1ABD-4ED1-8BBC-5DE019E07763}" v="1" dt="2022-03-29T16:35:18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96674BF-B482-45CF-BCCC-930A5103CD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207698"/>
            <a:ext cx="11186444" cy="491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7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A6FF-0173-4318-A3F8-29CE00C74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5" y="1280160"/>
            <a:ext cx="4223385" cy="127600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B21FA-FF42-4DF5-A864-15302CE88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0160"/>
            <a:ext cx="6521132" cy="4580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07918-07EB-492A-900E-AAC87F567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0" y="2726574"/>
            <a:ext cx="4223385" cy="3142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0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33F0-5908-4CD1-B296-E199DF3C2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279525"/>
            <a:ext cx="111723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ED0EF-5F02-4EA7-96B1-E8258F79E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2015" y="2809702"/>
            <a:ext cx="11205556" cy="3075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CDF6B-3312-474E-8E59-2CFECC6D1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63535"/>
            <a:ext cx="2979420" cy="46052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51E9A-ABDF-48EB-9D17-B3FE3A5BA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265" y="1263535"/>
            <a:ext cx="8007235" cy="4588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2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6B13-A1D2-41A4-995E-775A0F531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015" y="1230284"/>
            <a:ext cx="11188930" cy="22257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F20F4-CEB2-45ED-8E3B-F5D4719BF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015" y="3602038"/>
            <a:ext cx="11188930" cy="22667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C6AF-153A-4DD4-9C71-9C623DEA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262900"/>
            <a:ext cx="1115568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353AE-F0E4-497E-8102-D40884AC0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2759825"/>
            <a:ext cx="11155680" cy="31089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03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EA56-D9A5-49A8-B127-05001BEC8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5" y="1280160"/>
            <a:ext cx="11139055" cy="282632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87723-5C90-437C-9BA8-EA0159565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65" y="4256117"/>
            <a:ext cx="11139055" cy="1596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4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5B73-BA71-4CA3-BC75-FEA9C070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63" y="1296152"/>
            <a:ext cx="11106048" cy="698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2FEE-D3AC-45F2-ADE1-22907FDE6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891" y="2144684"/>
            <a:ext cx="5220393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3D563-6CDF-40C5-B047-D61528C9F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8044" y="2161309"/>
            <a:ext cx="5536276" cy="3674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2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71D2-EC31-46BF-85AA-5AD17061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64" y="1263535"/>
            <a:ext cx="11155681" cy="6013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E692D-D66F-4646-BD35-0F4FA3ACD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2046922"/>
            <a:ext cx="5503025" cy="72685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2EF3A-9309-44E9-B98D-ECE1E9566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3042458"/>
            <a:ext cx="5469775" cy="27764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9B43C-626B-46BD-8519-AF0849D2A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4545" y="2063548"/>
            <a:ext cx="5486400" cy="72685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E0BED-C8C3-4E61-81A7-6F842956A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3025833"/>
            <a:ext cx="5486399" cy="27911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33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C5F8-61B5-429D-A3B1-AE11A9E5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15" y="1279525"/>
            <a:ext cx="111723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7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44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8FD10-EAC8-4092-A5FF-A57BA7DC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42" y="1263535"/>
            <a:ext cx="4156883" cy="137575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2CFB3-272D-43A4-89AB-B4F5B1640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1263535"/>
            <a:ext cx="6537757" cy="459751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C2195-F0F6-41E6-AAA8-80DA6FAFC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5142" y="2793076"/>
            <a:ext cx="4156883" cy="3075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20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8">
            <a:extLst>
              <a:ext uri="{FF2B5EF4-FFF2-40B4-BE49-F238E27FC236}">
                <a16:creationId xmlns:a16="http://schemas.microsoft.com/office/drawing/2014/main" id="{3AF6A334-ECCF-48FF-80E7-F14ACC80A3D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52971" y="745515"/>
            <a:ext cx="11161240" cy="22909"/>
          </a:xfrm>
          <a:prstGeom prst="line">
            <a:avLst/>
          </a:prstGeom>
          <a:noFill/>
          <a:ln w="25400">
            <a:solidFill>
              <a:srgbClr val="EB94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44" tIns="60972" rIns="121944" bIns="60972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09722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19444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29166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38888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048610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658332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268053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877775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4ADA79FF-0B3C-49C5-BB28-452EAF78A10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5719" y="6167602"/>
            <a:ext cx="11161240" cy="31882"/>
          </a:xfrm>
          <a:prstGeom prst="line">
            <a:avLst/>
          </a:prstGeom>
          <a:noFill/>
          <a:ln w="25400">
            <a:solidFill>
              <a:srgbClr val="EB94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44" tIns="60972" rIns="121944" bIns="60972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09722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19444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29166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38888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048610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658332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268053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877775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896DC01E-03E2-4F4C-B2E0-B31D13A447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52971" y="405458"/>
            <a:ext cx="11161240" cy="0"/>
          </a:xfrm>
          <a:prstGeom prst="line">
            <a:avLst/>
          </a:prstGeom>
          <a:noFill/>
          <a:ln w="25400">
            <a:solidFill>
              <a:srgbClr val="EB94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44" tIns="60972" rIns="121944" bIns="60972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09722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19444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29166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38888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048610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658332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268053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877775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D659FF36-CC08-4408-98B0-4B736702A0C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52971" y="1104662"/>
            <a:ext cx="11161240" cy="22909"/>
          </a:xfrm>
          <a:prstGeom prst="line">
            <a:avLst/>
          </a:prstGeom>
          <a:noFill/>
          <a:ln w="25400">
            <a:solidFill>
              <a:srgbClr val="EB94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44" tIns="60972" rIns="121944" bIns="60972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09722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19444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29166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38888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048610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658332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268053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877775" algn="l" defTabSz="1219444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CE0CF0-192F-4D11-B1C8-831D19495B3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96" y="6248057"/>
            <a:ext cx="2460376" cy="60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3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698C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A698C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698C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698C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698C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govdelivery.com/accounts/UKHSE/bulletins/31079c3" TargetMode="External"/><Relationship Id="rId2" Type="http://schemas.openxmlformats.org/officeDocument/2006/relationships/hyperlink" Target="https://www.discoveringsafety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E1A5428-944D-4477-BBD6-85EF41E73C75}"/>
              </a:ext>
            </a:extLst>
          </p:cNvPr>
          <p:cNvSpPr txBox="1">
            <a:spLocks/>
          </p:cNvSpPr>
          <p:nvPr/>
        </p:nvSpPr>
        <p:spPr>
          <a:xfrm>
            <a:off x="1060022" y="412261"/>
            <a:ext cx="10221842" cy="28566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cap="all" baseline="0">
                <a:solidFill>
                  <a:srgbClr val="002060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Discovering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Safety     Construction Risk Library Project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3079975-4386-40E9-9080-61A5AEEA84E8}"/>
              </a:ext>
            </a:extLst>
          </p:cNvPr>
          <p:cNvSpPr txBox="1">
            <a:spLocks/>
          </p:cNvSpPr>
          <p:nvPr/>
        </p:nvSpPr>
        <p:spPr bwMode="auto">
          <a:xfrm>
            <a:off x="590323" y="745277"/>
            <a:ext cx="11161240" cy="34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44" tIns="60972" rIns="121944" bIns="60972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cap="all">
                <a:solidFill>
                  <a:srgbClr val="002060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Calibri" pitchFamily="34" charset="0"/>
              </a:defRPr>
            </a:lvl5pPr>
            <a:lvl6pPr marL="609722" algn="l" rtl="0" fontAlgn="base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Arial" charset="0"/>
              </a:defRPr>
            </a:lvl6pPr>
            <a:lvl7pPr marL="1219444" algn="l" rtl="0" fontAlgn="base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Arial" charset="0"/>
              </a:defRPr>
            </a:lvl7pPr>
            <a:lvl8pPr marL="1829166" algn="l" rtl="0" fontAlgn="base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Arial" charset="0"/>
              </a:defRPr>
            </a:lvl8pPr>
            <a:lvl9pPr marL="2438888" algn="l" rtl="0" fontAlgn="base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A7053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5900" y="1088129"/>
            <a:ext cx="11628954" cy="5024594"/>
          </a:xfrm>
        </p:spPr>
        <p:txBody>
          <a:bodyPr/>
          <a:lstStyle/>
          <a:p>
            <a:r>
              <a:rPr lang="en-GB" sz="2400" dirty="0">
                <a:latin typeface="+mn-lt"/>
              </a:rPr>
              <a:t>Phase 2 Due to Complete May 2022</a:t>
            </a:r>
          </a:p>
          <a:p>
            <a:r>
              <a:rPr lang="en-GB" sz="2400" dirty="0">
                <a:latin typeface="+mn-lt"/>
              </a:rPr>
              <a:t>Current Work</a:t>
            </a:r>
          </a:p>
          <a:p>
            <a:pPr lvl="1"/>
            <a:r>
              <a:rPr lang="en-GB" dirty="0">
                <a:latin typeface="+mn-lt"/>
              </a:rPr>
              <a:t>Development of risk scenarios and associated treatment matrices</a:t>
            </a:r>
          </a:p>
          <a:p>
            <a:pPr lvl="1"/>
            <a:r>
              <a:rPr lang="en-GB" dirty="0">
                <a:latin typeface="+mn-lt"/>
              </a:rPr>
              <a:t>Work with 3D Repo </a:t>
            </a:r>
            <a:r>
              <a:rPr lang="en-GB" dirty="0" err="1">
                <a:latin typeface="+mn-lt"/>
              </a:rPr>
              <a:t>Safetibase</a:t>
            </a:r>
            <a:r>
              <a:rPr lang="en-GB" dirty="0">
                <a:latin typeface="+mn-lt"/>
              </a:rPr>
              <a:t> to enable easier sharing of data and better management of csv file</a:t>
            </a:r>
          </a:p>
          <a:p>
            <a:pPr lvl="1"/>
            <a:r>
              <a:rPr lang="en-GB" dirty="0">
                <a:latin typeface="+mn-lt"/>
              </a:rPr>
              <a:t>Work internal to HSE to develop ways of searching and retrieving guidance from HSE Website or publications to reinforce Treatment Suggestion prompts on </a:t>
            </a:r>
            <a:r>
              <a:rPr lang="en-GB" dirty="0" err="1">
                <a:latin typeface="+mn-lt"/>
              </a:rPr>
              <a:t>Safetibase</a:t>
            </a:r>
            <a:endParaRPr lang="en-GB" dirty="0">
              <a:latin typeface="+mn-lt"/>
            </a:endParaRPr>
          </a:p>
          <a:p>
            <a:pPr lvl="1"/>
            <a:r>
              <a:rPr lang="en-GB" dirty="0">
                <a:latin typeface="+mn-lt"/>
              </a:rPr>
              <a:t>Work internal to HSE to develop dashboard to make available risk and risk context information to designers using </a:t>
            </a:r>
            <a:r>
              <a:rPr lang="en-GB" dirty="0" err="1">
                <a:latin typeface="+mn-lt"/>
              </a:rPr>
              <a:t>Safetibase</a:t>
            </a:r>
            <a:endParaRPr lang="en-GB" dirty="0">
              <a:latin typeface="+mn-lt"/>
            </a:endParaRPr>
          </a:p>
          <a:p>
            <a:r>
              <a:rPr lang="en-GB" sz="2400" dirty="0">
                <a:latin typeface="+mn-lt"/>
              </a:rPr>
              <a:t>Plus new Discussion Forum now on website </a:t>
            </a:r>
            <a:r>
              <a:rPr lang="en-GB" sz="2400" dirty="0">
                <a:latin typeface="+mn-lt"/>
                <a:hlinkClick r:id="rId2"/>
              </a:rPr>
              <a:t>https://www.discoveringsafety.com/</a:t>
            </a:r>
            <a:r>
              <a:rPr lang="en-GB" sz="2400" dirty="0">
                <a:latin typeface="+mn-lt"/>
              </a:rPr>
              <a:t>  Sign up and be the first to respond!</a:t>
            </a:r>
          </a:p>
          <a:p>
            <a:r>
              <a:rPr lang="en-GB" sz="2400">
                <a:latin typeface="+mn-lt"/>
              </a:rPr>
              <a:t>Find HSE </a:t>
            </a:r>
            <a:r>
              <a:rPr lang="en-GB" sz="2400" dirty="0">
                <a:latin typeface="+mn-lt"/>
              </a:rPr>
              <a:t>Data Driven Insights e-bulletin here                       </a:t>
            </a:r>
            <a:r>
              <a:rPr lang="en-GB" sz="2400" dirty="0">
                <a:latin typeface="+mn-lt"/>
                <a:hlinkClick r:id="rId3"/>
              </a:rPr>
              <a:t>https://content.govdelivery.com/accounts/UKHSE/bulletins/31079c3</a:t>
            </a:r>
            <a:endParaRPr lang="en-GB" sz="2400" dirty="0">
              <a:latin typeface="+mn-lt"/>
            </a:endParaRPr>
          </a:p>
          <a:p>
            <a:pPr marL="0" indent="0">
              <a:buNone/>
            </a:pPr>
            <a:endParaRPr lang="en-GB" sz="2400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sz="1800" dirty="0">
              <a:latin typeface="+mn-lt"/>
            </a:endParaRPr>
          </a:p>
          <a:p>
            <a:r>
              <a:rPr lang="en-GB" sz="1200" dirty="0">
                <a:latin typeface="+mn-lt"/>
              </a:rPr>
              <a:t>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53347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" id="{40CA46CE-6144-48D3-ACB8-DB5A81D1474E}" vid="{C8EE13EC-A71B-4961-B6A6-EC5BB94902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Crick</dc:creator>
  <cp:lastModifiedBy>Potter, Doug</cp:lastModifiedBy>
  <cp:revision>2</cp:revision>
  <dcterms:created xsi:type="dcterms:W3CDTF">2022-03-29T16:07:55Z</dcterms:created>
  <dcterms:modified xsi:type="dcterms:W3CDTF">2022-03-30T07:10:43Z</dcterms:modified>
</cp:coreProperties>
</file>