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6" r:id="rId2"/>
    <p:sldId id="257" r:id="rId3"/>
    <p:sldId id="262" r:id="rId4"/>
    <p:sldId id="258"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F"/>
    <a:srgbClr val="009FD7"/>
    <a:srgbClr val="008BCB"/>
    <a:srgbClr val="4A4A4A"/>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7AA9BC-E61C-4DA7-A402-CD38CC881CEE}" v="7" dt="2022-08-02T08:27:51.1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261" autoAdjust="0"/>
  </p:normalViewPr>
  <p:slideViewPr>
    <p:cSldViewPr snapToGrid="0" showGuides="1">
      <p:cViewPr varScale="1">
        <p:scale>
          <a:sx n="62" d="100"/>
          <a:sy n="62" d="100"/>
        </p:scale>
        <p:origin x="330" y="66"/>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22" d="100"/>
          <a:sy n="122" d="100"/>
        </p:scale>
        <p:origin x="500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D9F8AF-89DB-4878-A41D-E3A6CE1F1E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B31679D-8C69-4603-B4FE-59D86AA5C6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054E6E-6013-4FCC-9997-AAB942AF1C5E}" type="datetimeFigureOut">
              <a:rPr lang="en-GB" smtClean="0"/>
              <a:t>02/08/2022</a:t>
            </a:fld>
            <a:endParaRPr lang="en-GB"/>
          </a:p>
        </p:txBody>
      </p:sp>
      <p:sp>
        <p:nvSpPr>
          <p:cNvPr id="4" name="Footer Placeholder 3">
            <a:extLst>
              <a:ext uri="{FF2B5EF4-FFF2-40B4-BE49-F238E27FC236}">
                <a16:creationId xmlns:a16="http://schemas.microsoft.com/office/drawing/2014/main" id="{178D541B-379C-48AF-BA94-661C2CAD87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4D74BF6-7CE9-469C-A532-19552D53545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A658BA-741A-4464-B2BB-6A94D1D9E4A7}" type="slidenum">
              <a:rPr lang="en-GB" smtClean="0"/>
              <a:t>‹#›</a:t>
            </a:fld>
            <a:endParaRPr lang="en-GB"/>
          </a:p>
        </p:txBody>
      </p:sp>
    </p:spTree>
    <p:extLst>
      <p:ext uri="{BB962C8B-B14F-4D97-AF65-F5344CB8AC3E}">
        <p14:creationId xmlns:p14="http://schemas.microsoft.com/office/powerpoint/2010/main" val="575752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02/08/2022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header here.</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 </a:t>
            </a:r>
            <a:br>
              <a:rPr lang="en-US" dirty="0"/>
            </a:br>
            <a:r>
              <a:rPr lang="en-US" dirty="0"/>
              <a:t>information here.</a:t>
            </a:r>
            <a:endParaRPr lang="en-GB" dirty="0"/>
          </a:p>
        </p:txBody>
      </p:sp>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pic>
        <p:nvPicPr>
          <p:cNvPr id="5" name="Picture 4">
            <a:extLst>
              <a:ext uri="{FF2B5EF4-FFF2-40B4-BE49-F238E27FC236}">
                <a16:creationId xmlns:a16="http://schemas.microsoft.com/office/drawing/2014/main" id="{A8B5E045-C2B4-409A-9EF2-46C5EF6DD2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399" y="269336"/>
            <a:ext cx="2803710" cy="1025540"/>
          </a:xfrm>
          <a:prstGeom prst="rect">
            <a:avLst/>
          </a:prstGeom>
        </p:spPr>
      </p:pic>
    </p:spTree>
    <p:extLst>
      <p:ext uri="{BB962C8B-B14F-4D97-AF65-F5344CB8AC3E}">
        <p14:creationId xmlns:p14="http://schemas.microsoft.com/office/powerpoint/2010/main" val="687213917"/>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0592852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4912958"/>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Section Header (N/S)">
    <p:bg>
      <p:bgPr>
        <a:solidFill>
          <a:schemeClr val="accent1"/>
        </a:solidFill>
        <a:effectLst/>
      </p:bgPr>
    </p:bg>
    <p:spTree>
      <p:nvGrpSpPr>
        <p:cNvPr id="1" name=""/>
        <p:cNvGrpSpPr/>
        <p:nvPr/>
      </p:nvGrpSpPr>
      <p:grpSpPr>
        <a:xfrm>
          <a:off x="0" y="0"/>
          <a:ext cx="0" cy="0"/>
          <a:chOff x="0" y="0"/>
          <a:chExt cx="0" cy="0"/>
        </a:xfrm>
      </p:grpSpPr>
      <p:sp>
        <p:nvSpPr>
          <p:cNvPr id="6" name="Confidential" descr="{&quot;templafy&quot;:{&quot;id&quot;:&quot;a7ec4df7-5a60-4fcb-8333-c5d097c20bf8&quot;}}" title="Form.Confidentiality.ShowNameConfidentiality">
            <a:extLst>
              <a:ext uri="{FF2B5EF4-FFF2-40B4-BE49-F238E27FC236}">
                <a16:creationId xmlns:a16="http://schemas.microsoft.com/office/drawing/2014/main" id="{58D8EDCF-52AE-4E2A-AB5F-32CE69EDC772}"/>
              </a:ext>
            </a:extLst>
          </p:cNvPr>
          <p:cNvSpPr>
            <a:spLocks noGrp="1"/>
          </p:cNvSpPr>
          <p:nvPr>
            <p:ph type="body" sz="quarter" idx="14" hasCustomPrompt="1"/>
          </p:nvPr>
        </p:nvSpPr>
        <p:spPr>
          <a:xfrm>
            <a:off x="527052" y="6470813"/>
            <a:ext cx="2671234" cy="198201"/>
          </a:xfrm>
          <a:prstGeom prst="rect">
            <a:avLst/>
          </a:prstGeom>
        </p:spPr>
        <p:txBody>
          <a:bodyPr lIns="0" anchor="b">
            <a:normAutofit/>
          </a:bodyPr>
          <a:lstStyle>
            <a:lvl1pPr marL="0" indent="0">
              <a:buNone/>
              <a:defRPr sz="1100" b="0">
                <a:solidFill>
                  <a:schemeClr val="bg1"/>
                </a:solidFill>
                <a:latin typeface="+mn-lt"/>
              </a:defRPr>
            </a:lvl1pPr>
            <a:lvl5pPr marL="0" indent="0">
              <a:buFont typeface="Arial" panose="020B0604020202020204" pitchFamily="34" charset="0"/>
              <a:buNone/>
              <a:defRPr sz="1066"/>
            </a:lvl5pPr>
          </a:lstStyle>
          <a:p>
            <a:pPr lvl="0"/>
            <a:endParaRPr/>
          </a:p>
        </p:txBody>
      </p:sp>
      <p:sp>
        <p:nvSpPr>
          <p:cNvPr id="7" name="Subtitle">
            <a:extLst>
              <a:ext uri="{FF2B5EF4-FFF2-40B4-BE49-F238E27FC236}">
                <a16:creationId xmlns:a16="http://schemas.microsoft.com/office/drawing/2014/main" id="{520FF694-9FF9-4CF5-B4E0-87268CC23A04}"/>
              </a:ext>
            </a:extLst>
          </p:cNvPr>
          <p:cNvSpPr>
            <a:spLocks noGrp="1"/>
          </p:cNvSpPr>
          <p:nvPr>
            <p:ph type="subTitle" idx="1" hasCustomPrompt="1"/>
          </p:nvPr>
        </p:nvSpPr>
        <p:spPr>
          <a:xfrm>
            <a:off x="527054" y="3811061"/>
            <a:ext cx="5473671" cy="1569660"/>
          </a:xfrm>
          <a:prstGeom prst="rect">
            <a:avLst/>
          </a:prstGeom>
        </p:spPr>
        <p:txBody>
          <a:bodyPr lIns="0">
            <a:spAutoFit/>
          </a:bodyPr>
          <a:lstStyle>
            <a:lvl1pPr marL="0" indent="0" algn="l">
              <a:lnSpc>
                <a:spcPct val="100000"/>
              </a:lnSpc>
              <a:spcBef>
                <a:spcPts val="600"/>
              </a:spcBef>
              <a:spcAft>
                <a:spcPts val="600"/>
              </a:spcAft>
              <a:buNone/>
              <a:defRPr sz="2200" b="0">
                <a:solidFill>
                  <a:schemeClr val="bg1"/>
                </a:solidFill>
              </a:defRPr>
            </a:lvl1pPr>
            <a:lvl2pPr marL="0" indent="0" algn="l">
              <a:lnSpc>
                <a:spcPct val="100000"/>
              </a:lnSpc>
              <a:spcBef>
                <a:spcPts val="600"/>
              </a:spcBef>
              <a:spcAft>
                <a:spcPts val="600"/>
              </a:spcAft>
              <a:buNone/>
              <a:tabLst>
                <a:tab pos="0" algn="l"/>
              </a:tabLst>
              <a:defRPr sz="1600">
                <a:solidFill>
                  <a:schemeClr val="bg1"/>
                </a:solidFill>
              </a:defRPr>
            </a:lvl2pPr>
            <a:lvl3pPr marL="0" indent="0" algn="l">
              <a:lnSpc>
                <a:spcPct val="100000"/>
              </a:lnSpc>
              <a:spcBef>
                <a:spcPts val="600"/>
              </a:spcBef>
              <a:spcAft>
                <a:spcPts val="600"/>
              </a:spcAft>
              <a:buNone/>
              <a:tabLst>
                <a:tab pos="0" algn="l"/>
              </a:tabLst>
              <a:defRPr sz="1400">
                <a:solidFill>
                  <a:schemeClr val="bg1"/>
                </a:solidFill>
              </a:defRPr>
            </a:lvl3pPr>
            <a:lvl4pPr marL="0" indent="0" algn="l">
              <a:spcAft>
                <a:spcPts val="1200"/>
              </a:spcAft>
              <a:buNone/>
              <a:tabLst>
                <a:tab pos="0" algn="l"/>
              </a:tabLst>
              <a:defRPr sz="1400">
                <a:solidFill>
                  <a:schemeClr val="tx1"/>
                </a:solidFill>
              </a:defRPr>
            </a:lvl4pPr>
            <a:lvl5pPr marL="0" indent="0" algn="l">
              <a:lnSpc>
                <a:spcPct val="100000"/>
              </a:lnSpc>
              <a:spcBef>
                <a:spcPts val="600"/>
              </a:spcBef>
              <a:spcAft>
                <a:spcPts val="600"/>
              </a:spcAft>
              <a:buNone/>
              <a:tabLst>
                <a:tab pos="0" algn="l"/>
              </a:tabLst>
              <a:defRPr sz="1400">
                <a:solidFill>
                  <a:schemeClr val="bg1"/>
                </a:solidFill>
              </a:defRPr>
            </a:lvl5pPr>
            <a:lvl6pPr marL="0" indent="0" algn="l">
              <a:spcAft>
                <a:spcPts val="1200"/>
              </a:spcAft>
              <a:buNone/>
              <a:tabLst>
                <a:tab pos="0" algn="l"/>
              </a:tabLst>
              <a:defRPr sz="1400">
                <a:solidFill>
                  <a:schemeClr val="bg1"/>
                </a:solidFill>
              </a:defRPr>
            </a:lvl6pPr>
            <a:lvl7pPr marL="0" indent="0" algn="l">
              <a:spcAft>
                <a:spcPts val="1200"/>
              </a:spcAft>
              <a:buNone/>
              <a:tabLst>
                <a:tab pos="0" algn="l"/>
              </a:tabLst>
              <a:defRPr sz="1400">
                <a:solidFill>
                  <a:schemeClr val="bg1"/>
                </a:solidFill>
              </a:defRPr>
            </a:lvl7pPr>
            <a:lvl8pPr marL="0" indent="0" algn="l">
              <a:spcAft>
                <a:spcPts val="1200"/>
              </a:spcAft>
              <a:buNone/>
              <a:tabLst>
                <a:tab pos="0" algn="l"/>
              </a:tabLst>
              <a:defRPr sz="1400">
                <a:solidFill>
                  <a:schemeClr val="bg1"/>
                </a:solidFill>
              </a:defRPr>
            </a:lvl8pPr>
            <a:lvl9pPr marL="0" indent="0" algn="l">
              <a:spcAft>
                <a:spcPts val="1200"/>
              </a:spcAft>
              <a:buNone/>
              <a:tabLst>
                <a:tab pos="0" algn="l"/>
              </a:tabLst>
              <a:defRPr sz="1400">
                <a:solidFill>
                  <a:schemeClr val="bg1"/>
                </a:solidFill>
              </a:defRPr>
            </a:lvl9pPr>
          </a:lstStyle>
          <a:p>
            <a:pPr lvl="0"/>
            <a:r>
              <a:rPr lang="en-US"/>
              <a:t>Style one (Subtitle)</a:t>
            </a:r>
          </a:p>
          <a:p>
            <a:pPr lvl="1"/>
            <a:r>
              <a:rPr lang="en-US"/>
              <a:t>Style two (Presenter/Client name)</a:t>
            </a:r>
          </a:p>
          <a:p>
            <a:pPr lvl="2"/>
            <a:r>
              <a:rPr lang="en-US"/>
              <a:t>Style three</a:t>
            </a:r>
          </a:p>
          <a:p>
            <a:pPr lvl="4"/>
            <a:r>
              <a:rPr lang="en-US"/>
              <a:t>Style four</a:t>
            </a:r>
          </a:p>
        </p:txBody>
      </p:sp>
      <p:sp>
        <p:nvSpPr>
          <p:cNvPr id="11" name="Title" descr="{&quot;templafy&quot;:{&quot;id&quot;:&quot;5755cf13-431b-4e0a-b9bb-3c9ce3564f7d&quot;}}" title="text">
            <a:extLst>
              <a:ext uri="{FF2B5EF4-FFF2-40B4-BE49-F238E27FC236}">
                <a16:creationId xmlns:a16="http://schemas.microsoft.com/office/drawing/2014/main" id="{E5D0BC48-5862-4884-83B7-4ADC6D93D33E}"/>
              </a:ext>
            </a:extLst>
          </p:cNvPr>
          <p:cNvSpPr>
            <a:spLocks noGrp="1"/>
          </p:cNvSpPr>
          <p:nvPr>
            <p:ph type="title" hasCustomPrompt="1"/>
          </p:nvPr>
        </p:nvSpPr>
        <p:spPr>
          <a:xfrm>
            <a:off x="527055" y="2706689"/>
            <a:ext cx="6762751" cy="769441"/>
          </a:xfrm>
          <a:prstGeom prst="rect">
            <a:avLst/>
          </a:prstGeom>
        </p:spPr>
        <p:txBody>
          <a:bodyPr wrap="square" lIns="0" anchor="b">
            <a:spAutoFit/>
          </a:bodyPr>
          <a:lstStyle>
            <a:lvl1pPr>
              <a:lnSpc>
                <a:spcPct val="100000"/>
              </a:lnSpc>
              <a:spcBef>
                <a:spcPts val="0"/>
              </a:spcBef>
              <a:spcAft>
                <a:spcPts val="0"/>
              </a:spcAft>
              <a:defRPr sz="4400" b="1">
                <a:solidFill>
                  <a:schemeClr val="bg1"/>
                </a:solidFill>
              </a:defRPr>
            </a:lvl1pPr>
          </a:lstStyle>
          <a:p>
            <a:r>
              <a:rPr lang="en-GB"/>
              <a:t>Title here</a:t>
            </a:r>
          </a:p>
        </p:txBody>
      </p:sp>
      <p:pic>
        <p:nvPicPr>
          <p:cNvPr id="2017962902" name="MM Logo" descr="{&quot;templafy&quot;:{&quot;id&quot;:&quot;bb894021-f1bc-4e15-9a32-6cc1dff4875b&quot;}}"/>
          <p:cNvPicPr>
            <a:picLocks noChangeAspect="1"/>
          </p:cNvPicPr>
          <p:nvPr/>
        </p:nvPicPr>
        <p:blipFill>
          <a:blip r:embed="rId2"/>
          <a:stretch>
            <a:fillRect/>
          </a:stretch>
        </p:blipFill>
        <p:spPr>
          <a:xfrm>
            <a:off x="529168" y="527051"/>
            <a:ext cx="864225" cy="738000"/>
          </a:xfrm>
          <a:prstGeom prst="rect">
            <a:avLst/>
          </a:prstGeom>
        </p:spPr>
      </p:pic>
    </p:spTree>
    <p:extLst>
      <p:ext uri="{BB962C8B-B14F-4D97-AF65-F5344CB8AC3E}">
        <p14:creationId xmlns:p14="http://schemas.microsoft.com/office/powerpoint/2010/main" val="407319893"/>
      </p:ext>
    </p:extLst>
  </p:cSld>
  <p:clrMapOvr>
    <a:masterClrMapping/>
  </p:clrMapOvr>
  <p:transition>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183C5D5-C4A4-42C8-9A89-A604F5528CE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61447" y="5942601"/>
            <a:ext cx="2012533" cy="736144"/>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 id="2147483681" r:id="rId6"/>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LpYnFDd7IA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AF283-90E7-49E0-8CFB-5C198D353384}"/>
              </a:ext>
            </a:extLst>
          </p:cNvPr>
          <p:cNvSpPr>
            <a:spLocks noGrp="1"/>
          </p:cNvSpPr>
          <p:nvPr>
            <p:ph type="ctrTitle"/>
          </p:nvPr>
        </p:nvSpPr>
        <p:spPr/>
        <p:txBody>
          <a:bodyPr/>
          <a:lstStyle/>
          <a:p>
            <a:r>
              <a:rPr lang="en-GB" dirty="0"/>
              <a:t>BAM Nuttall </a:t>
            </a:r>
            <a:br>
              <a:rPr lang="en-GB" dirty="0"/>
            </a:br>
            <a:endParaRPr lang="en-GB" dirty="0"/>
          </a:p>
        </p:txBody>
      </p:sp>
      <p:sp>
        <p:nvSpPr>
          <p:cNvPr id="3" name="Subtitle 2">
            <a:extLst>
              <a:ext uri="{FF2B5EF4-FFF2-40B4-BE49-F238E27FC236}">
                <a16:creationId xmlns:a16="http://schemas.microsoft.com/office/drawing/2014/main" id="{A7478B48-6228-4E74-8819-6ABF0A1FBFA9}"/>
              </a:ext>
            </a:extLst>
          </p:cNvPr>
          <p:cNvSpPr>
            <a:spLocks noGrp="1"/>
          </p:cNvSpPr>
          <p:nvPr>
            <p:ph type="subTitle" idx="1"/>
          </p:nvPr>
        </p:nvSpPr>
        <p:spPr/>
        <p:txBody>
          <a:bodyPr/>
          <a:lstStyle/>
          <a:p>
            <a:r>
              <a:rPr lang="en-GB" dirty="0"/>
              <a:t>Zonal working – Plant Person Interface</a:t>
            </a:r>
          </a:p>
        </p:txBody>
      </p:sp>
      <p:sp>
        <p:nvSpPr>
          <p:cNvPr id="4" name="Date Placeholder 3">
            <a:extLst>
              <a:ext uri="{FF2B5EF4-FFF2-40B4-BE49-F238E27FC236}">
                <a16:creationId xmlns:a16="http://schemas.microsoft.com/office/drawing/2014/main" id="{81C669B4-8967-454C-A40C-1DED8B35EFBC}"/>
              </a:ext>
            </a:extLst>
          </p:cNvPr>
          <p:cNvSpPr>
            <a:spLocks noGrp="1"/>
          </p:cNvSpPr>
          <p:nvPr>
            <p:ph type="dt" sz="half" idx="10"/>
          </p:nvPr>
        </p:nvSpPr>
        <p:spPr/>
        <p:txBody>
          <a:bodyPr/>
          <a:lstStyle/>
          <a:p>
            <a:r>
              <a:rPr lang="en-GB" dirty="0"/>
              <a:t>01 April 2022</a:t>
            </a:r>
          </a:p>
        </p:txBody>
      </p:sp>
    </p:spTree>
    <p:extLst>
      <p:ext uri="{BB962C8B-B14F-4D97-AF65-F5344CB8AC3E}">
        <p14:creationId xmlns:p14="http://schemas.microsoft.com/office/powerpoint/2010/main" val="557552970"/>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73890-9FA9-4608-8907-5730D34FF025}"/>
              </a:ext>
            </a:extLst>
          </p:cNvPr>
          <p:cNvSpPr>
            <a:spLocks noGrp="1"/>
          </p:cNvSpPr>
          <p:nvPr>
            <p:ph type="title"/>
          </p:nvPr>
        </p:nvSpPr>
        <p:spPr>
          <a:xfrm>
            <a:off x="748290" y="436859"/>
            <a:ext cx="11090275" cy="942382"/>
          </a:xfrm>
        </p:spPr>
        <p:txBody>
          <a:bodyPr/>
          <a:lstStyle/>
          <a:p>
            <a:r>
              <a:rPr lang="en-GB" dirty="0"/>
              <a:t>Zonal working </a:t>
            </a:r>
          </a:p>
        </p:txBody>
      </p:sp>
      <p:sp>
        <p:nvSpPr>
          <p:cNvPr id="4" name="Content Placeholder 3">
            <a:extLst>
              <a:ext uri="{FF2B5EF4-FFF2-40B4-BE49-F238E27FC236}">
                <a16:creationId xmlns:a16="http://schemas.microsoft.com/office/drawing/2014/main" id="{B2FB8E80-A9C7-49FE-8082-C84FA3DF3B82}"/>
              </a:ext>
            </a:extLst>
          </p:cNvPr>
          <p:cNvSpPr>
            <a:spLocks noGrp="1"/>
          </p:cNvSpPr>
          <p:nvPr>
            <p:ph idx="1"/>
          </p:nvPr>
        </p:nvSpPr>
        <p:spPr>
          <a:xfrm>
            <a:off x="550863" y="1457933"/>
            <a:ext cx="11287702" cy="4724657"/>
          </a:xfrm>
        </p:spPr>
        <p:txBody>
          <a:bodyPr>
            <a:normAutofit lnSpcReduction="10000"/>
          </a:bodyPr>
          <a:lstStyle/>
          <a:p>
            <a:pPr marL="0" indent="0">
              <a:buNone/>
            </a:pPr>
            <a:r>
              <a:rPr lang="en-GB" b="1" dirty="0">
                <a:solidFill>
                  <a:schemeClr val="accent6"/>
                </a:solidFill>
              </a:rPr>
              <a:t>What are we trying to do?</a:t>
            </a:r>
          </a:p>
          <a:p>
            <a:pPr marL="0" marR="0" lvl="0" indent="0" algn="l" defTabSz="914354" rtl="0" eaLnBrk="1" fontAlgn="auto" latinLnBrk="0" hangingPunct="1">
              <a:lnSpc>
                <a:spcPct val="100000"/>
              </a:lnSpc>
              <a:spcBef>
                <a:spcPts val="1000"/>
              </a:spcBef>
              <a:spcAft>
                <a:spcPts val="0"/>
              </a:spcAft>
              <a:buClr>
                <a:srgbClr val="008BCB"/>
              </a:buClr>
              <a:buSzTx/>
              <a:buFont typeface="Wingdings" panose="05000000000000000000" pitchFamily="2" charset="2"/>
              <a:buNone/>
              <a:tabLst/>
              <a:defRPr/>
            </a:pPr>
            <a:r>
              <a:rPr kumimoji="0" lang="en-GB" sz="24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rPr>
              <a:t>One of the main hazards the construction industry face is being near to active plant equipment.  Every year people are killed or seriously injured due to being struck by moving plant. </a:t>
            </a:r>
          </a:p>
          <a:p>
            <a:pPr marL="0" indent="0">
              <a:buNone/>
            </a:pPr>
            <a:endParaRPr lang="en-GB" dirty="0"/>
          </a:p>
          <a:p>
            <a:pPr marL="0" indent="0">
              <a:buNone/>
            </a:pPr>
            <a:r>
              <a:rPr lang="en-GB" dirty="0"/>
              <a:t>BAM Nuttall are working in partnership with Flannery’s to produce a short film to highlight the methods and benefits of zonal working</a:t>
            </a:r>
          </a:p>
          <a:p>
            <a:pPr marL="0" indent="0">
              <a:buNone/>
            </a:pPr>
            <a:endParaRPr lang="en-GB" dirty="0"/>
          </a:p>
          <a:p>
            <a:pPr marL="0" indent="0">
              <a:buNone/>
            </a:pPr>
            <a:r>
              <a:rPr lang="en-GB" dirty="0"/>
              <a:t>We recognise the importance of adequately controlling plant and pedestrian interface and through our zonal working standard the film aims to demonstrate this approach.</a:t>
            </a:r>
          </a:p>
        </p:txBody>
      </p:sp>
    </p:spTree>
    <p:extLst>
      <p:ext uri="{BB962C8B-B14F-4D97-AF65-F5344CB8AC3E}">
        <p14:creationId xmlns:p14="http://schemas.microsoft.com/office/powerpoint/2010/main" val="3619298832"/>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B5728-021A-4C9D-A0DE-017E0BA90524}"/>
              </a:ext>
            </a:extLst>
          </p:cNvPr>
          <p:cNvSpPr>
            <a:spLocks noGrp="1"/>
          </p:cNvSpPr>
          <p:nvPr>
            <p:ph type="title"/>
          </p:nvPr>
        </p:nvSpPr>
        <p:spPr/>
        <p:txBody>
          <a:bodyPr/>
          <a:lstStyle/>
          <a:p>
            <a:r>
              <a:rPr lang="en-GB" dirty="0"/>
              <a:t>Normal and Restricted Zones </a:t>
            </a:r>
          </a:p>
        </p:txBody>
      </p:sp>
      <p:pic>
        <p:nvPicPr>
          <p:cNvPr id="8" name="Content Placeholder 7">
            <a:extLst>
              <a:ext uri="{FF2B5EF4-FFF2-40B4-BE49-F238E27FC236}">
                <a16:creationId xmlns:a16="http://schemas.microsoft.com/office/drawing/2014/main" id="{4087DBE7-FCC5-4C2A-A1CB-FC8A08B9D971}"/>
              </a:ext>
            </a:extLst>
          </p:cNvPr>
          <p:cNvPicPr>
            <a:picLocks noGrp="1" noChangeAspect="1"/>
          </p:cNvPicPr>
          <p:nvPr>
            <p:ph idx="1"/>
          </p:nvPr>
        </p:nvPicPr>
        <p:blipFill>
          <a:blip r:embed="rId2"/>
          <a:stretch>
            <a:fillRect/>
          </a:stretch>
        </p:blipFill>
        <p:spPr>
          <a:xfrm>
            <a:off x="673401" y="1385541"/>
            <a:ext cx="1597290" cy="2121592"/>
          </a:xfrm>
          <a:prstGeom prst="rect">
            <a:avLst/>
          </a:prstGeom>
        </p:spPr>
      </p:pic>
      <p:sp>
        <p:nvSpPr>
          <p:cNvPr id="9" name="TextBox 8">
            <a:extLst>
              <a:ext uri="{FF2B5EF4-FFF2-40B4-BE49-F238E27FC236}">
                <a16:creationId xmlns:a16="http://schemas.microsoft.com/office/drawing/2014/main" id="{DD814085-6851-4E81-BA43-F58A97349E2C}"/>
              </a:ext>
            </a:extLst>
          </p:cNvPr>
          <p:cNvSpPr txBox="1"/>
          <p:nvPr/>
        </p:nvSpPr>
        <p:spPr>
          <a:xfrm>
            <a:off x="3248891" y="1274589"/>
            <a:ext cx="5330537" cy="1631216"/>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Normal Zone</a:t>
            </a:r>
          </a:p>
          <a:p>
            <a:r>
              <a:rPr lang="en-GB" sz="2000" dirty="0">
                <a:latin typeface="Arial" panose="020B0604020202020204" pitchFamily="34" charset="0"/>
                <a:cs typeface="Arial" panose="020B0604020202020204" pitchFamily="34" charset="0"/>
              </a:rPr>
              <a:t>Normal zones are default where an exclusion or restricted zone is not in place and are not controlled by Zone controller.  Normal site restrictions apply such as mandatory PPE</a:t>
            </a:r>
          </a:p>
        </p:txBody>
      </p:sp>
      <p:pic>
        <p:nvPicPr>
          <p:cNvPr id="10" name="Picture 9">
            <a:extLst>
              <a:ext uri="{FF2B5EF4-FFF2-40B4-BE49-F238E27FC236}">
                <a16:creationId xmlns:a16="http://schemas.microsoft.com/office/drawing/2014/main" id="{0A6DE508-D5CF-4153-9A26-CC7EDF34B886}"/>
              </a:ext>
            </a:extLst>
          </p:cNvPr>
          <p:cNvPicPr>
            <a:picLocks noChangeAspect="1"/>
          </p:cNvPicPr>
          <p:nvPr/>
        </p:nvPicPr>
        <p:blipFill>
          <a:blip r:embed="rId3"/>
          <a:stretch>
            <a:fillRect/>
          </a:stretch>
        </p:blipFill>
        <p:spPr>
          <a:xfrm>
            <a:off x="673401" y="3917373"/>
            <a:ext cx="1740873" cy="2321164"/>
          </a:xfrm>
          <a:prstGeom prst="rect">
            <a:avLst/>
          </a:prstGeom>
        </p:spPr>
      </p:pic>
      <p:sp>
        <p:nvSpPr>
          <p:cNvPr id="11" name="TextBox 10">
            <a:extLst>
              <a:ext uri="{FF2B5EF4-FFF2-40B4-BE49-F238E27FC236}">
                <a16:creationId xmlns:a16="http://schemas.microsoft.com/office/drawing/2014/main" id="{E7821FE1-C1AC-4504-9FC8-50093496AB36}"/>
              </a:ext>
            </a:extLst>
          </p:cNvPr>
          <p:cNvSpPr txBox="1"/>
          <p:nvPr/>
        </p:nvSpPr>
        <p:spPr>
          <a:xfrm>
            <a:off x="3248891" y="3216796"/>
            <a:ext cx="5694218" cy="3170099"/>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Restricted Zone</a:t>
            </a:r>
          </a:p>
          <a:p>
            <a:r>
              <a:rPr lang="en-GB" sz="2000" dirty="0">
                <a:latin typeface="Arial" panose="020B0604020202020204" pitchFamily="34" charset="0"/>
                <a:cs typeface="Arial" panose="020B0604020202020204" pitchFamily="34" charset="0"/>
              </a:rPr>
              <a:t>Only personnel authorised by zone controller may enter.</a:t>
            </a:r>
          </a:p>
          <a:p>
            <a:r>
              <a:rPr lang="en-GB" sz="2000" dirty="0">
                <a:latin typeface="Arial" panose="020B0604020202020204" pitchFamily="34" charset="0"/>
                <a:cs typeface="Arial" panose="020B0604020202020204" pitchFamily="34" charset="0"/>
              </a:rPr>
              <a:t>Personnel must be trained and competent in activities within the zone.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Activities such as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Drainage installation</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Archaeological trial trenching</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Scaffold installation/removal </a:t>
            </a:r>
          </a:p>
        </p:txBody>
      </p:sp>
    </p:spTree>
    <p:extLst>
      <p:ext uri="{BB962C8B-B14F-4D97-AF65-F5344CB8AC3E}">
        <p14:creationId xmlns:p14="http://schemas.microsoft.com/office/powerpoint/2010/main" val="4235418520"/>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73890-9FA9-4608-8907-5730D34FF025}"/>
              </a:ext>
            </a:extLst>
          </p:cNvPr>
          <p:cNvSpPr>
            <a:spLocks noGrp="1"/>
          </p:cNvSpPr>
          <p:nvPr>
            <p:ph type="title"/>
          </p:nvPr>
        </p:nvSpPr>
        <p:spPr/>
        <p:txBody>
          <a:bodyPr/>
          <a:lstStyle/>
          <a:p>
            <a:r>
              <a:rPr lang="en-GB" dirty="0"/>
              <a:t>Exclusion Zone and DECT Comms</a:t>
            </a:r>
          </a:p>
        </p:txBody>
      </p:sp>
      <p:pic>
        <p:nvPicPr>
          <p:cNvPr id="5" name="Picture 4">
            <a:extLst>
              <a:ext uri="{FF2B5EF4-FFF2-40B4-BE49-F238E27FC236}">
                <a16:creationId xmlns:a16="http://schemas.microsoft.com/office/drawing/2014/main" id="{4C6370EC-F598-4B98-9156-A053CAAF9CB6}"/>
              </a:ext>
            </a:extLst>
          </p:cNvPr>
          <p:cNvPicPr>
            <a:picLocks noChangeAspect="1"/>
          </p:cNvPicPr>
          <p:nvPr/>
        </p:nvPicPr>
        <p:blipFill>
          <a:blip r:embed="rId2"/>
          <a:stretch>
            <a:fillRect/>
          </a:stretch>
        </p:blipFill>
        <p:spPr>
          <a:xfrm>
            <a:off x="774107" y="1425104"/>
            <a:ext cx="1956986" cy="2615411"/>
          </a:xfrm>
          <a:prstGeom prst="rect">
            <a:avLst/>
          </a:prstGeom>
        </p:spPr>
      </p:pic>
      <p:sp>
        <p:nvSpPr>
          <p:cNvPr id="6" name="TextBox 5">
            <a:extLst>
              <a:ext uri="{FF2B5EF4-FFF2-40B4-BE49-F238E27FC236}">
                <a16:creationId xmlns:a16="http://schemas.microsoft.com/office/drawing/2014/main" id="{3BAA8E2A-3217-41F2-8F5A-3B3509C600E8}"/>
              </a:ext>
            </a:extLst>
          </p:cNvPr>
          <p:cNvSpPr txBox="1"/>
          <p:nvPr/>
        </p:nvSpPr>
        <p:spPr>
          <a:xfrm>
            <a:off x="4613563" y="1425104"/>
            <a:ext cx="6483927" cy="2554545"/>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Exclusion Zone</a:t>
            </a:r>
          </a:p>
          <a:p>
            <a:r>
              <a:rPr lang="en-GB" sz="2000" dirty="0">
                <a:latin typeface="Arial" panose="020B0604020202020204" pitchFamily="34" charset="0"/>
                <a:cs typeface="Arial" panose="020B0604020202020204" pitchFamily="34" charset="0"/>
              </a:rPr>
              <a:t>No personnel are allowed within the exclusion zone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Example of activities within exclusion zone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Haul routes</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Swing radius of an excavator</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Lifting radius of a crane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Areas below overhead operations </a:t>
            </a:r>
          </a:p>
        </p:txBody>
      </p:sp>
      <p:pic>
        <p:nvPicPr>
          <p:cNvPr id="10" name="Picture 9">
            <a:extLst>
              <a:ext uri="{FF2B5EF4-FFF2-40B4-BE49-F238E27FC236}">
                <a16:creationId xmlns:a16="http://schemas.microsoft.com/office/drawing/2014/main" id="{B5C3ECFB-BA83-4381-8A3C-AA021940186E}"/>
              </a:ext>
            </a:extLst>
          </p:cNvPr>
          <p:cNvPicPr>
            <a:picLocks noChangeAspect="1"/>
          </p:cNvPicPr>
          <p:nvPr/>
        </p:nvPicPr>
        <p:blipFill>
          <a:blip r:embed="rId3"/>
          <a:stretch>
            <a:fillRect/>
          </a:stretch>
        </p:blipFill>
        <p:spPr>
          <a:xfrm>
            <a:off x="644382" y="4446786"/>
            <a:ext cx="3418464" cy="2046088"/>
          </a:xfrm>
          <a:prstGeom prst="rect">
            <a:avLst/>
          </a:prstGeom>
        </p:spPr>
      </p:pic>
      <p:sp>
        <p:nvSpPr>
          <p:cNvPr id="11" name="TextBox 10">
            <a:extLst>
              <a:ext uri="{FF2B5EF4-FFF2-40B4-BE49-F238E27FC236}">
                <a16:creationId xmlns:a16="http://schemas.microsoft.com/office/drawing/2014/main" id="{140C4E54-93B4-418A-93CA-2E5CF8714423}"/>
              </a:ext>
            </a:extLst>
          </p:cNvPr>
          <p:cNvSpPr txBox="1"/>
          <p:nvPr/>
        </p:nvSpPr>
        <p:spPr>
          <a:xfrm>
            <a:off x="4613563" y="4446786"/>
            <a:ext cx="4852555" cy="1908215"/>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DECT Comms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use of DECT comms will be used as two-way communication between the plant operator and zone controller within the restricted and exclusion zones</a:t>
            </a:r>
          </a:p>
          <a:p>
            <a:endParaRPr lang="en-GB" b="1" dirty="0"/>
          </a:p>
        </p:txBody>
      </p:sp>
    </p:spTree>
    <p:extLst>
      <p:ext uri="{BB962C8B-B14F-4D97-AF65-F5344CB8AC3E}">
        <p14:creationId xmlns:p14="http://schemas.microsoft.com/office/powerpoint/2010/main" val="2735706297"/>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4099B-64C1-4BEF-BDDE-5C328411E925}"/>
              </a:ext>
            </a:extLst>
          </p:cNvPr>
          <p:cNvSpPr>
            <a:spLocks noGrp="1"/>
          </p:cNvSpPr>
          <p:nvPr>
            <p:ph type="title"/>
          </p:nvPr>
        </p:nvSpPr>
        <p:spPr/>
        <p:txBody>
          <a:bodyPr/>
          <a:lstStyle/>
          <a:p>
            <a:r>
              <a:rPr lang="en-GB" dirty="0"/>
              <a:t>Zonal Working Video</a:t>
            </a:r>
          </a:p>
        </p:txBody>
      </p:sp>
      <p:sp>
        <p:nvSpPr>
          <p:cNvPr id="4" name="Content Placeholder 3">
            <a:extLst>
              <a:ext uri="{FF2B5EF4-FFF2-40B4-BE49-F238E27FC236}">
                <a16:creationId xmlns:a16="http://schemas.microsoft.com/office/drawing/2014/main" id="{0F1D28CE-9228-2BF1-58F3-FDA158CD59F7}"/>
              </a:ext>
            </a:extLst>
          </p:cNvPr>
          <p:cNvSpPr>
            <a:spLocks noGrp="1"/>
          </p:cNvSpPr>
          <p:nvPr>
            <p:ph idx="1"/>
          </p:nvPr>
        </p:nvSpPr>
        <p:spPr/>
        <p:txBody>
          <a:bodyPr/>
          <a:lstStyle/>
          <a:p>
            <a:r>
              <a:rPr lang="en-GB" dirty="0">
                <a:hlinkClick r:id="rId2"/>
              </a:rPr>
              <a:t>https://youtu.be/LpYnFDd7IAw</a:t>
            </a:r>
            <a:r>
              <a:rPr lang="en-GB" dirty="0"/>
              <a:t> </a:t>
            </a:r>
          </a:p>
        </p:txBody>
      </p:sp>
    </p:spTree>
    <p:extLst>
      <p:ext uri="{BB962C8B-B14F-4D97-AF65-F5344CB8AC3E}">
        <p14:creationId xmlns:p14="http://schemas.microsoft.com/office/powerpoint/2010/main" val="536106094"/>
      </p:ext>
    </p:extLst>
  </p:cSld>
  <p:clrMapOvr>
    <a:masterClrMapping/>
  </p:clrMapOvr>
  <p:transition spd="slow">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ional Highways 16x9 Template.potx  -  Read-Only" id="{C38B3FA7-22E3-4603-95AD-CFA233C5F3D9}" vid="{B27AFEF7-D6F5-4CF7-B3C2-6C76104CFA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National_Highways_16x9_Template</Template>
  <TotalTime>4843</TotalTime>
  <Words>245</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SLC 2018 template</vt:lpstr>
      <vt:lpstr>BAM Nuttall  </vt:lpstr>
      <vt:lpstr>Zonal working </vt:lpstr>
      <vt:lpstr>Normal and Restricted Zones </vt:lpstr>
      <vt:lpstr>Exclusion Zone and DECT Comms</vt:lpstr>
      <vt:lpstr>Zonal Working 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Pettigrew, Gregor</dc:creator>
  <cp:lastModifiedBy>Philip Farrar (Galliford Try)</cp:lastModifiedBy>
  <cp:revision>5</cp:revision>
  <dcterms:created xsi:type="dcterms:W3CDTF">2021-10-14T08:48:24Z</dcterms:created>
  <dcterms:modified xsi:type="dcterms:W3CDTF">2022-08-02T08:27:51Z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avedOnce">
    <vt:lpwstr>true</vt:lpwstr>
  </property>
</Properties>
</file>