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0" r:id="rId4"/>
  </p:sldMasterIdLst>
  <p:notesMasterIdLst>
    <p:notesMasterId r:id="rId16"/>
  </p:notesMasterIdLst>
  <p:handoutMasterIdLst>
    <p:handoutMasterId r:id="rId17"/>
  </p:handoutMasterIdLst>
  <p:sldIdLst>
    <p:sldId id="282" r:id="rId5"/>
    <p:sldId id="301" r:id="rId6"/>
    <p:sldId id="309" r:id="rId7"/>
    <p:sldId id="307" r:id="rId8"/>
    <p:sldId id="311" r:id="rId9"/>
    <p:sldId id="299" r:id="rId10"/>
    <p:sldId id="304" r:id="rId11"/>
    <p:sldId id="310" r:id="rId12"/>
    <p:sldId id="303" r:id="rId13"/>
    <p:sldId id="305" r:id="rId14"/>
    <p:sldId id="31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A2C"/>
    <a:srgbClr val="00FFAE"/>
    <a:srgbClr val="FF4294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2" autoAdjust="0"/>
    <p:restoredTop sz="91743" autoAdjust="0"/>
  </p:normalViewPr>
  <p:slideViewPr>
    <p:cSldViewPr snapToGrid="0" snapToObjects="1">
      <p:cViewPr varScale="1">
        <p:scale>
          <a:sx n="80" d="100"/>
          <a:sy n="80" d="100"/>
        </p:scale>
        <p:origin x="93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03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e Scott" userId="732c5450-183d-4ca9-914f-5c5025afd1b8" providerId="ADAL" clId="{F542F62A-2A6D-4138-BC58-4332B9748E69}"/>
    <pc:docChg chg="undo custSel modSld">
      <pc:chgData name="Charlotte Scott" userId="732c5450-183d-4ca9-914f-5c5025afd1b8" providerId="ADAL" clId="{F542F62A-2A6D-4138-BC58-4332B9748E69}" dt="2022-09-26T10:34:06.759" v="73" actId="20577"/>
      <pc:docMkLst>
        <pc:docMk/>
      </pc:docMkLst>
      <pc:sldChg chg="modSp mod">
        <pc:chgData name="Charlotte Scott" userId="732c5450-183d-4ca9-914f-5c5025afd1b8" providerId="ADAL" clId="{F542F62A-2A6D-4138-BC58-4332B9748E69}" dt="2022-09-26T10:19:30.510" v="14" actId="20577"/>
        <pc:sldMkLst>
          <pc:docMk/>
          <pc:sldMk cId="3081321108" sldId="299"/>
        </pc:sldMkLst>
        <pc:spChg chg="mod">
          <ac:chgData name="Charlotte Scott" userId="732c5450-183d-4ca9-914f-5c5025afd1b8" providerId="ADAL" clId="{F542F62A-2A6D-4138-BC58-4332B9748E69}" dt="2022-09-26T10:19:17.067" v="6" actId="2711"/>
          <ac:spMkLst>
            <pc:docMk/>
            <pc:sldMk cId="3081321108" sldId="299"/>
            <ac:spMk id="5" creationId="{EECA2585-EA14-4E78-1DFD-E7FA23EE5240}"/>
          </ac:spMkLst>
        </pc:spChg>
        <pc:spChg chg="mod">
          <ac:chgData name="Charlotte Scott" userId="732c5450-183d-4ca9-914f-5c5025afd1b8" providerId="ADAL" clId="{F542F62A-2A6D-4138-BC58-4332B9748E69}" dt="2022-09-26T10:19:30.510" v="14" actId="20577"/>
          <ac:spMkLst>
            <pc:docMk/>
            <pc:sldMk cId="3081321108" sldId="299"/>
            <ac:spMk id="6" creationId="{024740BE-C210-8084-ADB7-213F55C4A641}"/>
          </ac:spMkLst>
        </pc:spChg>
      </pc:sldChg>
      <pc:sldChg chg="modSp mod">
        <pc:chgData name="Charlotte Scott" userId="732c5450-183d-4ca9-914f-5c5025afd1b8" providerId="ADAL" clId="{F542F62A-2A6D-4138-BC58-4332B9748E69}" dt="2022-09-26T10:33:34.581" v="68" actId="20577"/>
        <pc:sldMkLst>
          <pc:docMk/>
          <pc:sldMk cId="1680011365" sldId="303"/>
        </pc:sldMkLst>
        <pc:spChg chg="mod">
          <ac:chgData name="Charlotte Scott" userId="732c5450-183d-4ca9-914f-5c5025afd1b8" providerId="ADAL" clId="{F542F62A-2A6D-4138-BC58-4332B9748E69}" dt="2022-09-26T10:19:47.653" v="17" actId="2711"/>
          <ac:spMkLst>
            <pc:docMk/>
            <pc:sldMk cId="1680011365" sldId="303"/>
            <ac:spMk id="5" creationId="{EECA2585-EA14-4E78-1DFD-E7FA23EE5240}"/>
          </ac:spMkLst>
        </pc:spChg>
        <pc:spChg chg="mod">
          <ac:chgData name="Charlotte Scott" userId="732c5450-183d-4ca9-914f-5c5025afd1b8" providerId="ADAL" clId="{F542F62A-2A6D-4138-BC58-4332B9748E69}" dt="2022-09-26T10:33:34.581" v="68" actId="20577"/>
          <ac:spMkLst>
            <pc:docMk/>
            <pc:sldMk cId="1680011365" sldId="303"/>
            <ac:spMk id="6" creationId="{024740BE-C210-8084-ADB7-213F55C4A641}"/>
          </ac:spMkLst>
        </pc:spChg>
      </pc:sldChg>
      <pc:sldChg chg="modSp mod">
        <pc:chgData name="Charlotte Scott" userId="732c5450-183d-4ca9-914f-5c5025afd1b8" providerId="ADAL" clId="{F542F62A-2A6D-4138-BC58-4332B9748E69}" dt="2022-09-26T10:32:27.264" v="38" actId="20577"/>
        <pc:sldMkLst>
          <pc:docMk/>
          <pc:sldMk cId="3946983499" sldId="304"/>
        </pc:sldMkLst>
        <pc:spChg chg="mod">
          <ac:chgData name="Charlotte Scott" userId="732c5450-183d-4ca9-914f-5c5025afd1b8" providerId="ADAL" clId="{F542F62A-2A6D-4138-BC58-4332B9748E69}" dt="2022-09-26T10:19:35.623" v="15" actId="2711"/>
          <ac:spMkLst>
            <pc:docMk/>
            <pc:sldMk cId="3946983499" sldId="304"/>
            <ac:spMk id="5" creationId="{EECA2585-EA14-4E78-1DFD-E7FA23EE5240}"/>
          </ac:spMkLst>
        </pc:spChg>
        <pc:spChg chg="mod">
          <ac:chgData name="Charlotte Scott" userId="732c5450-183d-4ca9-914f-5c5025afd1b8" providerId="ADAL" clId="{F542F62A-2A6D-4138-BC58-4332B9748E69}" dt="2022-09-26T10:32:27.264" v="38" actId="20577"/>
          <ac:spMkLst>
            <pc:docMk/>
            <pc:sldMk cId="3946983499" sldId="304"/>
            <ac:spMk id="6" creationId="{024740BE-C210-8084-ADB7-213F55C4A641}"/>
          </ac:spMkLst>
        </pc:spChg>
      </pc:sldChg>
      <pc:sldChg chg="modSp mod">
        <pc:chgData name="Charlotte Scott" userId="732c5450-183d-4ca9-914f-5c5025afd1b8" providerId="ADAL" clId="{F542F62A-2A6D-4138-BC58-4332B9748E69}" dt="2022-09-26T10:34:06.759" v="73" actId="20577"/>
        <pc:sldMkLst>
          <pc:docMk/>
          <pc:sldMk cId="1508306314" sldId="305"/>
        </pc:sldMkLst>
        <pc:spChg chg="mod">
          <ac:chgData name="Charlotte Scott" userId="732c5450-183d-4ca9-914f-5c5025afd1b8" providerId="ADAL" clId="{F542F62A-2A6D-4138-BC58-4332B9748E69}" dt="2022-09-26T10:19:54.447" v="18" actId="2711"/>
          <ac:spMkLst>
            <pc:docMk/>
            <pc:sldMk cId="1508306314" sldId="305"/>
            <ac:spMk id="5" creationId="{EECA2585-EA14-4E78-1DFD-E7FA23EE5240}"/>
          </ac:spMkLst>
        </pc:spChg>
        <pc:spChg chg="mod">
          <ac:chgData name="Charlotte Scott" userId="732c5450-183d-4ca9-914f-5c5025afd1b8" providerId="ADAL" clId="{F542F62A-2A6D-4138-BC58-4332B9748E69}" dt="2022-09-26T10:34:06.759" v="73" actId="20577"/>
          <ac:spMkLst>
            <pc:docMk/>
            <pc:sldMk cId="1508306314" sldId="305"/>
            <ac:spMk id="7" creationId="{9A4ABE12-86EC-B070-DA2E-02FBEE574B04}"/>
          </ac:spMkLst>
        </pc:spChg>
      </pc:sldChg>
      <pc:sldChg chg="modSp mod">
        <pc:chgData name="Charlotte Scott" userId="732c5450-183d-4ca9-914f-5c5025afd1b8" providerId="ADAL" clId="{F542F62A-2A6D-4138-BC58-4332B9748E69}" dt="2022-09-26T10:31:44.252" v="33" actId="20577"/>
        <pc:sldMkLst>
          <pc:docMk/>
          <pc:sldMk cId="1475369552" sldId="307"/>
        </pc:sldMkLst>
        <pc:spChg chg="mod">
          <ac:chgData name="Charlotte Scott" userId="732c5450-183d-4ca9-914f-5c5025afd1b8" providerId="ADAL" clId="{F542F62A-2A6D-4138-BC58-4332B9748E69}" dt="2022-09-26T10:31:44.252" v="33" actId="20577"/>
          <ac:spMkLst>
            <pc:docMk/>
            <pc:sldMk cId="1475369552" sldId="307"/>
            <ac:spMk id="6" creationId="{024740BE-C210-8084-ADB7-213F55C4A641}"/>
          </ac:spMkLst>
        </pc:spChg>
      </pc:sldChg>
      <pc:sldChg chg="modSp mod">
        <pc:chgData name="Charlotte Scott" userId="732c5450-183d-4ca9-914f-5c5025afd1b8" providerId="ADAL" clId="{F542F62A-2A6D-4138-BC58-4332B9748E69}" dt="2022-09-26T10:18:39.080" v="2" actId="20577"/>
        <pc:sldMkLst>
          <pc:docMk/>
          <pc:sldMk cId="1255196815" sldId="309"/>
        </pc:sldMkLst>
        <pc:spChg chg="mod">
          <ac:chgData name="Charlotte Scott" userId="732c5450-183d-4ca9-914f-5c5025afd1b8" providerId="ADAL" clId="{F542F62A-2A6D-4138-BC58-4332B9748E69}" dt="2022-09-26T10:18:39.080" v="2" actId="20577"/>
          <ac:spMkLst>
            <pc:docMk/>
            <pc:sldMk cId="1255196815" sldId="309"/>
            <ac:spMk id="6" creationId="{024740BE-C210-8084-ADB7-213F55C4A641}"/>
          </ac:spMkLst>
        </pc:spChg>
      </pc:sldChg>
      <pc:sldChg chg="modSp mod">
        <pc:chgData name="Charlotte Scott" userId="732c5450-183d-4ca9-914f-5c5025afd1b8" providerId="ADAL" clId="{F542F62A-2A6D-4138-BC58-4332B9748E69}" dt="2022-09-26T10:32:57.734" v="50" actId="20577"/>
        <pc:sldMkLst>
          <pc:docMk/>
          <pc:sldMk cId="2223819178" sldId="310"/>
        </pc:sldMkLst>
        <pc:spChg chg="mod">
          <ac:chgData name="Charlotte Scott" userId="732c5450-183d-4ca9-914f-5c5025afd1b8" providerId="ADAL" clId="{F542F62A-2A6D-4138-BC58-4332B9748E69}" dt="2022-09-26T10:19:40.569" v="16" actId="2711"/>
          <ac:spMkLst>
            <pc:docMk/>
            <pc:sldMk cId="2223819178" sldId="310"/>
            <ac:spMk id="5" creationId="{EECA2585-EA14-4E78-1DFD-E7FA23EE5240}"/>
          </ac:spMkLst>
        </pc:spChg>
        <pc:spChg chg="mod">
          <ac:chgData name="Charlotte Scott" userId="732c5450-183d-4ca9-914f-5c5025afd1b8" providerId="ADAL" clId="{F542F62A-2A6D-4138-BC58-4332B9748E69}" dt="2022-09-26T10:32:57.734" v="50" actId="20577"/>
          <ac:spMkLst>
            <pc:docMk/>
            <pc:sldMk cId="2223819178" sldId="310"/>
            <ac:spMk id="6" creationId="{024740BE-C210-8084-ADB7-213F55C4A641}"/>
          </ac:spMkLst>
        </pc:spChg>
      </pc:sldChg>
      <pc:sldChg chg="modSp mod">
        <pc:chgData name="Charlotte Scott" userId="732c5450-183d-4ca9-914f-5c5025afd1b8" providerId="ADAL" clId="{F542F62A-2A6D-4138-BC58-4332B9748E69}" dt="2022-09-26T10:32:03.923" v="37" actId="20577"/>
        <pc:sldMkLst>
          <pc:docMk/>
          <pc:sldMk cId="1925245308" sldId="311"/>
        </pc:sldMkLst>
        <pc:spChg chg="mod">
          <ac:chgData name="Charlotte Scott" userId="732c5450-183d-4ca9-914f-5c5025afd1b8" providerId="ADAL" clId="{F542F62A-2A6D-4138-BC58-4332B9748E69}" dt="2022-09-26T10:32:03.923" v="37" actId="20577"/>
          <ac:spMkLst>
            <pc:docMk/>
            <pc:sldMk cId="1925245308" sldId="311"/>
            <ac:spMk id="6" creationId="{024740BE-C210-8084-ADB7-213F55C4A64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E7E8EE-20A1-457D-AEA7-18E8B09BEA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8F741E-8C81-4A33-B80C-9BC965875F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775C5-3691-4615-BE49-3EE873F67653}" type="datetimeFigureOut">
              <a:rPr lang="en-GB" smtClean="0"/>
              <a:t>26/09/2022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9F4479-4F16-476B-A5D7-DEC4BDEC85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E94C8-4E41-4091-BA95-499B150BCC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58135-9240-434D-87A6-116C1E575F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828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040D4-2B85-41BE-96D2-F5E8049F1E5E}" type="datetimeFigureOut">
              <a:rPr lang="en-GB" smtClean="0"/>
              <a:t>26/09/2022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13C7B-2533-4A4D-80F4-AF7C603082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888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319">
              <a:defRPr/>
            </a:pPr>
            <a:endParaRPr lang="en-GB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68D60-9160-42E4-B895-E9E102A8367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191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319">
              <a:defRPr/>
            </a:pPr>
            <a:endParaRPr lang="en-GB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68D60-9160-42E4-B895-E9E102A8367A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521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319">
              <a:defRPr/>
            </a:pPr>
            <a:endParaRPr lang="en-GB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68D60-9160-42E4-B895-E9E102A8367A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009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034059">
              <a:defRPr/>
            </a:pPr>
            <a:r>
              <a:rPr lang="en-GB" b="1" u="sng" dirty="0"/>
              <a:t>Briefer/facilitator notes</a:t>
            </a:r>
          </a:p>
          <a:p>
            <a:endParaRPr lang="en-GB" dirty="0"/>
          </a:p>
          <a:p>
            <a:pPr defTabSz="990319">
              <a:defRPr/>
            </a:pPr>
            <a:endParaRPr lang="en-GB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68D60-9160-42E4-B895-E9E102A8367A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960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pPr defTabSz="990319">
              <a:defRPr/>
            </a:pPr>
            <a:endParaRPr lang="en-GB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68D60-9160-42E4-B895-E9E102A8367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170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68D60-9160-42E4-B895-E9E102A8367A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537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319">
              <a:defRPr/>
            </a:pPr>
            <a:endParaRPr lang="en-GB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68D60-9160-42E4-B895-E9E102A8367A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447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319">
              <a:defRPr/>
            </a:pPr>
            <a:endParaRPr lang="en-GB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68D60-9160-42E4-B895-E9E102A8367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447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319">
              <a:defRPr/>
            </a:pPr>
            <a:endParaRPr lang="en-GB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68D60-9160-42E4-B895-E9E102A8367A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755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319">
              <a:defRPr/>
            </a:pPr>
            <a:endParaRPr lang="en-GB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68D60-9160-42E4-B895-E9E102A8367A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0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5C05-ED2B-49D3-84EB-652B9DDF3AA0}" type="datetimeFigureOut">
              <a:rPr lang="en-GB" smtClean="0"/>
              <a:t>26/09/2022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FF70C-4DC7-40A1-B371-8FC7F7500A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06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5C05-ED2B-49D3-84EB-652B9DDF3AA0}" type="datetimeFigureOut">
              <a:rPr lang="en-GB" smtClean="0"/>
              <a:t>26/09/2022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FF70C-4DC7-40A1-B371-8FC7F7500A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994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5C05-ED2B-49D3-84EB-652B9DDF3AA0}" type="datetimeFigureOut">
              <a:rPr lang="en-GB" smtClean="0"/>
              <a:t>26/09/2022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FF70C-4DC7-40A1-B371-8FC7F7500A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811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2D8991B-A488-4AB2-8AE0-9FE738099EA5}"/>
              </a:ext>
            </a:extLst>
          </p:cNvPr>
          <p:cNvCxnSpPr>
            <a:cxnSpLocks/>
          </p:cNvCxnSpPr>
          <p:nvPr/>
        </p:nvCxnSpPr>
        <p:spPr>
          <a:xfrm>
            <a:off x="1336675" y="0"/>
            <a:ext cx="0" cy="2701925"/>
          </a:xfrm>
          <a:prstGeom prst="line">
            <a:avLst/>
          </a:prstGeom>
          <a:ln w="19050">
            <a:solidFill>
              <a:srgbClr val="FF42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Icon&#10;&#10;Description automatically generated">
            <a:extLst>
              <a:ext uri="{FF2B5EF4-FFF2-40B4-BE49-F238E27FC236}">
                <a16:creationId xmlns:a16="http://schemas.microsoft.com/office/drawing/2014/main" id="{9015BEC7-9ED5-4436-82AC-B03529E06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228600"/>
            <a:ext cx="4984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585543" y="267938"/>
            <a:ext cx="4333461" cy="272751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100">
                <a:solidFill>
                  <a:srgbClr val="FF4294"/>
                </a:solidFill>
                <a:latin typeface="Tenorite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624139" y="1587015"/>
            <a:ext cx="7547570" cy="1336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 b="1">
                <a:solidFill>
                  <a:srgbClr val="FF4294"/>
                </a:solidFill>
                <a:latin typeface="Tenorite" pitchFamily="2" charset="0"/>
              </a:defRPr>
            </a:lvl1pPr>
            <a:lvl2pPr>
              <a:defRPr>
                <a:solidFill>
                  <a:srgbClr val="FF4294"/>
                </a:solidFill>
              </a:defRPr>
            </a:lvl2pPr>
            <a:lvl3pPr>
              <a:defRPr>
                <a:solidFill>
                  <a:srgbClr val="FF4294"/>
                </a:solidFill>
              </a:defRPr>
            </a:lvl3pPr>
            <a:lvl4pPr>
              <a:defRPr>
                <a:solidFill>
                  <a:srgbClr val="FF4294"/>
                </a:solidFill>
              </a:defRPr>
            </a:lvl4pPr>
            <a:lvl5pPr>
              <a:defRPr>
                <a:solidFill>
                  <a:srgbClr val="FF429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1624139" y="3131570"/>
            <a:ext cx="6522333" cy="3213812"/>
          </a:xfrm>
          <a:prstGeom prst="rect">
            <a:avLst/>
          </a:prstGeom>
        </p:spPr>
        <p:txBody>
          <a:bodyPr/>
          <a:lstStyle>
            <a:lvl1pPr marL="138113" indent="-138113">
              <a:lnSpc>
                <a:spcPts val="2120"/>
              </a:lnSpc>
              <a:buClr>
                <a:srgbClr val="FF4294"/>
              </a:buClr>
              <a:buSzPct val="125000"/>
              <a:tabLst/>
              <a:defRPr sz="1600">
                <a:solidFill>
                  <a:schemeClr val="tx1"/>
                </a:solidFill>
                <a:latin typeface="Tenorite" pitchFamily="2" charset="0"/>
              </a:defRPr>
            </a:lvl1pPr>
            <a:lvl2pPr>
              <a:defRPr sz="1600">
                <a:solidFill>
                  <a:schemeClr val="tx1"/>
                </a:solidFill>
                <a:latin typeface="Tenorite" pitchFamily="2" charset="0"/>
              </a:defRPr>
            </a:lvl2pPr>
            <a:lvl3pPr>
              <a:defRPr sz="1600">
                <a:solidFill>
                  <a:schemeClr val="tx1"/>
                </a:solidFill>
                <a:latin typeface="Tenorite" pitchFamily="2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Tenorite" pitchFamily="2" charset="0"/>
                <a:ea typeface="+mn-ea"/>
                <a:cs typeface="+mn-cs"/>
              </a:defRPr>
            </a:lvl4pPr>
            <a:lvl5pPr>
              <a:defRPr sz="1600">
                <a:solidFill>
                  <a:schemeClr val="tx1"/>
                </a:solidFill>
                <a:latin typeface="Tenorite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252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Page_Blue">
    <p:bg>
      <p:bgPr>
        <a:solidFill>
          <a:srgbClr val="140A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A7633B-4A77-4212-A166-6C7130180FD9}"/>
              </a:ext>
            </a:extLst>
          </p:cNvPr>
          <p:cNvCxnSpPr>
            <a:cxnSpLocks/>
          </p:cNvCxnSpPr>
          <p:nvPr/>
        </p:nvCxnSpPr>
        <p:spPr>
          <a:xfrm>
            <a:off x="6096000" y="4968875"/>
            <a:ext cx="0" cy="1889125"/>
          </a:xfrm>
          <a:prstGeom prst="line">
            <a:avLst/>
          </a:prstGeom>
          <a:ln w="19050">
            <a:solidFill>
              <a:srgbClr val="FF42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con&#10;&#10;Description automatically generated">
            <a:extLst>
              <a:ext uri="{FF2B5EF4-FFF2-40B4-BE49-F238E27FC236}">
                <a16:creationId xmlns:a16="http://schemas.microsoft.com/office/drawing/2014/main" id="{7AD07A31-1F71-49EC-8C1C-9420FE357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228600"/>
            <a:ext cx="4984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776337" y="1910788"/>
            <a:ext cx="6639326" cy="3185998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6620"/>
              </a:lnSpc>
              <a:buNone/>
              <a:defRPr sz="6600" b="1">
                <a:solidFill>
                  <a:schemeClr val="bg1"/>
                </a:solidFill>
                <a:latin typeface="Tenorite" panose="020F0502020204030204" pitchFamily="34" charset="0"/>
                <a:cs typeface="Tenorite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585543" y="267938"/>
            <a:ext cx="4333461" cy="272751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100">
                <a:solidFill>
                  <a:srgbClr val="FF4294"/>
                </a:solidFill>
                <a:latin typeface="Tenorite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1622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881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_Photo_Rev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A picture containing person, outdoor&#10;&#10;Description automatically generated">
            <a:extLst>
              <a:ext uri="{FF2B5EF4-FFF2-40B4-BE49-F238E27FC236}">
                <a16:creationId xmlns:a16="http://schemas.microsoft.com/office/drawing/2014/main" id="{39B6A43E-7CB3-49FD-AB15-94EB2F212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57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Logo&#10;&#10;Description automatically generated">
            <a:extLst>
              <a:ext uri="{FF2B5EF4-FFF2-40B4-BE49-F238E27FC236}">
                <a16:creationId xmlns:a16="http://schemas.microsoft.com/office/drawing/2014/main" id="{1887BB91-DBE1-4387-A499-767BC7AE4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84150"/>
            <a:ext cx="2962275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40D86BD-6882-4605-BCE2-0D94D0678180}"/>
              </a:ext>
            </a:extLst>
          </p:cNvPr>
          <p:cNvCxnSpPr/>
          <p:nvPr/>
        </p:nvCxnSpPr>
        <p:spPr>
          <a:xfrm>
            <a:off x="6096000" y="1804988"/>
            <a:ext cx="0" cy="2162175"/>
          </a:xfrm>
          <a:prstGeom prst="line">
            <a:avLst/>
          </a:prstGeom>
          <a:ln w="19050">
            <a:solidFill>
              <a:srgbClr val="FF42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337039" y="1632493"/>
            <a:ext cx="4908716" cy="254372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6620"/>
              </a:lnSpc>
              <a:buNone/>
              <a:defRPr sz="6600" b="1">
                <a:solidFill>
                  <a:schemeClr val="bg1"/>
                </a:solidFill>
                <a:latin typeface="Tenorite" panose="020F0502020204030204" pitchFamily="34" charset="0"/>
                <a:cs typeface="Tenorite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604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5C05-ED2B-49D3-84EB-652B9DDF3AA0}" type="datetimeFigureOut">
              <a:rPr lang="en-GB" smtClean="0"/>
              <a:t>26/09/2022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FF70C-4DC7-40A1-B371-8FC7F7500A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07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5C05-ED2B-49D3-84EB-652B9DDF3AA0}" type="datetimeFigureOut">
              <a:rPr lang="en-GB" smtClean="0"/>
              <a:t>26/09/2022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FF70C-4DC7-40A1-B371-8FC7F7500A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35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5C05-ED2B-49D3-84EB-652B9DDF3AA0}" type="datetimeFigureOut">
              <a:rPr lang="en-GB" smtClean="0"/>
              <a:t>26/09/2022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FF70C-4DC7-40A1-B371-8FC7F7500A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13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5C05-ED2B-49D3-84EB-652B9DDF3AA0}" type="datetimeFigureOut">
              <a:rPr lang="en-GB" smtClean="0"/>
              <a:t>26/09/2022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FF70C-4DC7-40A1-B371-8FC7F7500A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52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5C05-ED2B-49D3-84EB-652B9DDF3AA0}" type="datetimeFigureOut">
              <a:rPr lang="en-GB" smtClean="0"/>
              <a:t>26/09/2022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FF70C-4DC7-40A1-B371-8FC7F7500A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09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5C05-ED2B-49D3-84EB-652B9DDF3AA0}" type="datetimeFigureOut">
              <a:rPr lang="en-GB" smtClean="0"/>
              <a:t>26/09/2022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FF70C-4DC7-40A1-B371-8FC7F7500A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38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5C05-ED2B-49D3-84EB-652B9DDF3AA0}" type="datetimeFigureOut">
              <a:rPr lang="en-GB" smtClean="0"/>
              <a:t>26/09/2022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FF70C-4DC7-40A1-B371-8FC7F7500A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93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5C05-ED2B-49D3-84EB-652B9DDF3AA0}" type="datetimeFigureOut">
              <a:rPr lang="en-GB" smtClean="0"/>
              <a:t>26/09/2022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FF70C-4DC7-40A1-B371-8FC7F7500A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80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85C05-ED2B-49D3-84EB-652B9DDF3AA0}" type="datetimeFigureOut">
              <a:rPr lang="en-GB" smtClean="0"/>
              <a:t>26/09/2022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FF70C-4DC7-40A1-B371-8FC7F7500A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01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16" r:id="rId12"/>
    <p:sldLayoutId id="2147483696" r:id="rId13"/>
    <p:sldLayoutId id="2147483917" r:id="rId14"/>
    <p:sldLayoutId id="2147483918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02AB7F7D-9D35-C474-379A-3C05AAA38AA2}"/>
              </a:ext>
            </a:extLst>
          </p:cNvPr>
          <p:cNvSpPr txBox="1">
            <a:spLocks/>
          </p:cNvSpPr>
          <p:nvPr/>
        </p:nvSpPr>
        <p:spPr>
          <a:xfrm>
            <a:off x="6337039" y="1946390"/>
            <a:ext cx="5727582" cy="2325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6620"/>
              </a:lnSpc>
              <a:spcBef>
                <a:spcPts val="1000"/>
              </a:spcBef>
              <a:buFont typeface="Arial" panose="020B0604020202020204" pitchFamily="34" charset="0"/>
              <a:buNone/>
              <a:defRPr sz="6600" b="1" kern="1200">
                <a:solidFill>
                  <a:schemeClr val="bg1"/>
                </a:solidFill>
                <a:latin typeface="Tenorite" panose="020F0502020204030204" pitchFamily="34" charset="0"/>
                <a:ea typeface="+mn-ea"/>
                <a:cs typeface="Tenorite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 dirty="0"/>
              <a:t>Autumn 2022</a:t>
            </a:r>
          </a:p>
          <a:p>
            <a:r>
              <a:rPr lang="en-GB" sz="4800" dirty="0"/>
              <a:t>Take 5 Brief</a:t>
            </a:r>
          </a:p>
        </p:txBody>
      </p:sp>
    </p:spTree>
    <p:extLst>
      <p:ext uri="{BB962C8B-B14F-4D97-AF65-F5344CB8AC3E}">
        <p14:creationId xmlns:p14="http://schemas.microsoft.com/office/powerpoint/2010/main" val="2407327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CA2585-EA14-4E78-1DFD-E7FA23EE52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9850" y="486448"/>
            <a:ext cx="10522149" cy="1336294"/>
          </a:xfrm>
        </p:spPr>
        <p:txBody>
          <a:bodyPr>
            <a:normAutofit/>
          </a:bodyPr>
          <a:lstStyle/>
          <a:p>
            <a:r>
              <a:rPr lang="en-GB" sz="4400" dirty="0"/>
              <a:t>People and plant interface campaign</a:t>
            </a:r>
          </a:p>
        </p:txBody>
      </p:sp>
      <p:sp>
        <p:nvSpPr>
          <p:cNvPr id="4" name="AutoShape 2" descr="Image result for handshake icon">
            <a:extLst>
              <a:ext uri="{FF2B5EF4-FFF2-40B4-BE49-F238E27FC236}">
                <a16:creationId xmlns:a16="http://schemas.microsoft.com/office/drawing/2014/main" id="{E1B8F000-3EE5-46D2-8F61-074116F1E6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A4ABE12-86EC-B070-DA2E-02FBEE574B04}"/>
              </a:ext>
            </a:extLst>
          </p:cNvPr>
          <p:cNvSpPr txBox="1">
            <a:spLocks/>
          </p:cNvSpPr>
          <p:nvPr/>
        </p:nvSpPr>
        <p:spPr>
          <a:xfrm>
            <a:off x="1669850" y="2242322"/>
            <a:ext cx="9724055" cy="3048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500" b="1" kern="1200">
                <a:solidFill>
                  <a:srgbClr val="FF4294"/>
                </a:solidFill>
                <a:latin typeface="Tenorite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F429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FF429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429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429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640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b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Between October and December, we will be running a campaign to raise the awareness of one of our key fatal risks on site – people and plant interface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GB" sz="2400" b="0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GB" sz="2400" b="0" dirty="0"/>
              <a:t>Please look out for the campaign, stand down material, toolbox talks and focused inspections and </a:t>
            </a:r>
            <a:r>
              <a:rPr lang="en-GB" sz="2400" b="0"/>
              <a:t>leadership tours</a:t>
            </a:r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1508306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4740BE-C210-8084-ADB7-213F55C4A6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1170" y="2548054"/>
            <a:ext cx="10522148" cy="1087244"/>
          </a:xfrm>
        </p:spPr>
        <p:txBody>
          <a:bodyPr>
            <a:noAutofit/>
          </a:bodyPr>
          <a:lstStyle/>
          <a:p>
            <a:pPr marL="446400" indent="-363600">
              <a:lnSpc>
                <a:spcPct val="100000"/>
              </a:lnSpc>
              <a:spcBef>
                <a:spcPts val="0"/>
              </a:spcBef>
            </a:pPr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446400" indent="-363600">
              <a:lnSpc>
                <a:spcPct val="100000"/>
              </a:lnSpc>
              <a:spcBef>
                <a:spcPts val="0"/>
              </a:spcBef>
            </a:pPr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446400" indent="-363600">
              <a:lnSpc>
                <a:spcPct val="100000"/>
              </a:lnSpc>
              <a:spcBef>
                <a:spcPts val="0"/>
              </a:spcBef>
            </a:pPr>
            <a:endParaRPr lang="en-GB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AutoShape 2" descr="Image result for handshake icon">
            <a:extLst>
              <a:ext uri="{FF2B5EF4-FFF2-40B4-BE49-F238E27FC236}">
                <a16:creationId xmlns:a16="http://schemas.microsoft.com/office/drawing/2014/main" id="{E1B8F000-3EE5-46D2-8F61-074116F1E6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A4ABE12-86EC-B070-DA2E-02FBEE574B04}"/>
              </a:ext>
            </a:extLst>
          </p:cNvPr>
          <p:cNvSpPr txBox="1">
            <a:spLocks/>
          </p:cNvSpPr>
          <p:nvPr/>
        </p:nvSpPr>
        <p:spPr>
          <a:xfrm>
            <a:off x="403301" y="2314341"/>
            <a:ext cx="11690198" cy="222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500" b="1" kern="1200">
                <a:solidFill>
                  <a:srgbClr val="FF4294"/>
                </a:solidFill>
                <a:latin typeface="Tenorite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F429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FF429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429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429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Any questions?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Thank you for your time</a:t>
            </a:r>
          </a:p>
        </p:txBody>
      </p:sp>
    </p:spTree>
    <p:extLst>
      <p:ext uri="{BB962C8B-B14F-4D97-AF65-F5344CB8AC3E}">
        <p14:creationId xmlns:p14="http://schemas.microsoft.com/office/powerpoint/2010/main" val="291744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CA2585-EA14-4E78-1DFD-E7FA23EE52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9850" y="486448"/>
            <a:ext cx="10522149" cy="1336294"/>
          </a:xfrm>
        </p:spPr>
        <p:txBody>
          <a:bodyPr>
            <a:normAutofit/>
          </a:bodyPr>
          <a:lstStyle/>
          <a:p>
            <a:r>
              <a:rPr lang="en-GB" sz="4400" dirty="0"/>
              <a:t>Welcome to the autumn take 5 brief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4740BE-C210-8084-ADB7-213F55C4A6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90663" y="1822742"/>
            <a:ext cx="9568327" cy="4621016"/>
          </a:xfrm>
        </p:spPr>
        <p:txBody>
          <a:bodyPr>
            <a:noAutofit/>
          </a:bodyPr>
          <a:lstStyle/>
          <a:p>
            <a:pPr marL="828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/>
              <a:t>The following presentation focuses on…</a:t>
            </a:r>
          </a:p>
          <a:p>
            <a:pPr marL="540000" indent="-457200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The end of the summer months</a:t>
            </a:r>
          </a:p>
          <a:p>
            <a:pPr marL="540000" indent="-457200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The start of the autumn and reminds everyone of the things we should be considering at this time</a:t>
            </a:r>
          </a:p>
          <a:p>
            <a:pPr marL="540000" indent="-457200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Reminds everyone that we are still running our culture survey and we need everyone’s voice and input</a:t>
            </a:r>
          </a:p>
          <a:p>
            <a:pPr marL="540000" indent="-457200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Reinforces the need for a Take 5 check before work starts and what to check for</a:t>
            </a:r>
          </a:p>
          <a:p>
            <a:pPr marL="540000" indent="-457200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Gives everyone the heads-up for the people and plant interface campaign</a:t>
            </a:r>
          </a:p>
        </p:txBody>
      </p:sp>
      <p:sp>
        <p:nvSpPr>
          <p:cNvPr id="4" name="AutoShape 2" descr="Image result for handshake icon">
            <a:extLst>
              <a:ext uri="{FF2B5EF4-FFF2-40B4-BE49-F238E27FC236}">
                <a16:creationId xmlns:a16="http://schemas.microsoft.com/office/drawing/2014/main" id="{E1B8F000-3EE5-46D2-8F61-074116F1E6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996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CA2585-EA14-4E78-1DFD-E7FA23EE52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9850" y="486448"/>
            <a:ext cx="10522149" cy="1336294"/>
          </a:xfrm>
        </p:spPr>
        <p:txBody>
          <a:bodyPr>
            <a:normAutofit/>
          </a:bodyPr>
          <a:lstStyle/>
          <a:p>
            <a:r>
              <a:rPr lang="en-GB" sz="4400" dirty="0"/>
              <a:t>Sorry… it’s the end of the Summer!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4740BE-C210-8084-ADB7-213F55C4A6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90663" y="1822742"/>
            <a:ext cx="10105719" cy="4621016"/>
          </a:xfrm>
        </p:spPr>
        <p:txBody>
          <a:bodyPr>
            <a:noAutofit/>
          </a:bodyPr>
          <a:lstStyle/>
          <a:p>
            <a:pPr marL="446400" indent="-363600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For those that have had the chance to have a break over the summer, we hope you had a great break and are suitably refreshed</a:t>
            </a:r>
          </a:p>
          <a:p>
            <a:pPr marL="446400" indent="-457200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For those that haven’t been away or have covered for those on leave, thank you and please make sure you get a suitable break soon</a:t>
            </a:r>
          </a:p>
          <a:p>
            <a:pPr marL="446400" indent="-457200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Has everyone fully returned to work? Are they mentally still on holiday?</a:t>
            </a:r>
          </a:p>
          <a:p>
            <a:pPr marL="446400" indent="-457200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Have you reminded them to re-focus on the activities on site.</a:t>
            </a:r>
          </a:p>
          <a:p>
            <a:pPr marL="446400" indent="-457200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Remember STOP Think! – alpha sleep!</a:t>
            </a:r>
          </a:p>
          <a:p>
            <a:pPr marL="446400" indent="-457200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Please take the time to ensure you and your team have been updated on the key works on site, the key risks and how these are being managed</a:t>
            </a:r>
          </a:p>
          <a:p>
            <a:pPr marL="8280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200" dirty="0"/>
          </a:p>
        </p:txBody>
      </p:sp>
      <p:sp>
        <p:nvSpPr>
          <p:cNvPr id="4" name="AutoShape 2" descr="Image result for handshake icon">
            <a:extLst>
              <a:ext uri="{FF2B5EF4-FFF2-40B4-BE49-F238E27FC236}">
                <a16:creationId xmlns:a16="http://schemas.microsoft.com/office/drawing/2014/main" id="{E1B8F000-3EE5-46D2-8F61-074116F1E6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19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CA2585-EA14-4E78-1DFD-E7FA23EE52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9850" y="486448"/>
            <a:ext cx="10522149" cy="1336294"/>
          </a:xfrm>
        </p:spPr>
        <p:txBody>
          <a:bodyPr>
            <a:normAutofit/>
          </a:bodyPr>
          <a:lstStyle/>
          <a:p>
            <a:pPr marL="828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4400" dirty="0"/>
              <a:t>Prepare the site for the season ahead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4740BE-C210-8084-ADB7-213F55C4A6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90663" y="1822742"/>
            <a:ext cx="9568327" cy="462101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/>
              <a:t>The onset of autumn and winter increases the risks associated with working outside. We need to be extra vigilant during changes in weather conditions</a:t>
            </a:r>
            <a:endParaRPr lang="en-GB" sz="2400" b="1" dirty="0"/>
          </a:p>
          <a:p>
            <a:pPr marL="273050" lvl="0" indent="-2730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Keep access routes clear of materials and debris that may become covered</a:t>
            </a:r>
            <a:endParaRPr lang="en-GB" sz="2400" dirty="0"/>
          </a:p>
          <a:p>
            <a:pPr marL="273050" lvl="0" indent="-2730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Ensure stairs and steps are kept free of snow and ice – use rock salt or sand</a:t>
            </a:r>
            <a:endParaRPr lang="en-GB" sz="2400" dirty="0"/>
          </a:p>
          <a:p>
            <a:pPr marL="273050" lvl="0" indent="-2730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Provide additional site lighting to access routes and work areas (ensure this does not adversely affect members of the public)</a:t>
            </a:r>
          </a:p>
          <a:p>
            <a:pPr marL="273050" lvl="0" indent="-2730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Prepare water pipes to ensure they don’t freeze up – install trace heating or pipe lagging</a:t>
            </a:r>
          </a:p>
          <a:p>
            <a:pPr marL="273050" lvl="0" indent="-2730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Make sure that drying rooms are available and functioning</a:t>
            </a:r>
            <a:endParaRPr lang="en-GB" sz="2400" dirty="0"/>
          </a:p>
          <a:p>
            <a:pPr marL="273050" indent="-2730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Use warm shelters for breaks</a:t>
            </a:r>
            <a:endParaRPr lang="en-GB" sz="2400" dirty="0"/>
          </a:p>
          <a:p>
            <a:pPr marL="8280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200" dirty="0"/>
          </a:p>
          <a:p>
            <a:pPr marL="8280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200" dirty="0"/>
          </a:p>
        </p:txBody>
      </p:sp>
      <p:sp>
        <p:nvSpPr>
          <p:cNvPr id="4" name="AutoShape 2" descr="Image result for handshake icon">
            <a:extLst>
              <a:ext uri="{FF2B5EF4-FFF2-40B4-BE49-F238E27FC236}">
                <a16:creationId xmlns:a16="http://schemas.microsoft.com/office/drawing/2014/main" id="{E1B8F000-3EE5-46D2-8F61-074116F1E6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369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CA2585-EA14-4E78-1DFD-E7FA23EE52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9850" y="486448"/>
            <a:ext cx="10522149" cy="1336294"/>
          </a:xfrm>
        </p:spPr>
        <p:txBody>
          <a:bodyPr>
            <a:normAutofit/>
          </a:bodyPr>
          <a:lstStyle/>
          <a:p>
            <a:pPr marL="828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4400" dirty="0"/>
              <a:t>Prepare our people for the season ahead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4740BE-C210-8084-ADB7-213F55C4A6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90663" y="1822742"/>
            <a:ext cx="9795815" cy="4621016"/>
          </a:xfrm>
        </p:spPr>
        <p:txBody>
          <a:bodyPr>
            <a:noAutofit/>
          </a:bodyPr>
          <a:lstStyle/>
          <a:p>
            <a:pPr marL="273050" lvl="0" indent="-2730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Wear gloves that provide good grip in wet conditions and obtain thermal Cut 5/C gloves early</a:t>
            </a:r>
          </a:p>
          <a:p>
            <a:pPr marL="273050" indent="-273050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Check your soles of footwear for adequate tread</a:t>
            </a:r>
          </a:p>
          <a:p>
            <a:pPr marL="273050" lvl="0" indent="-2730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Use thermal hard hat liners to prevent heat loss from the head which can result in up to 50% of total body heat loss – remind people hoodies are not allowed</a:t>
            </a:r>
            <a:endParaRPr lang="en-GB" sz="2400" dirty="0"/>
          </a:p>
          <a:p>
            <a:pPr marL="273050" indent="-2730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Be aware of the early signs of cold related illnesses e.g. shivering and tiredness. Keep the body and hands warm when working outside</a:t>
            </a:r>
            <a:endParaRPr lang="en-GB" sz="2400" dirty="0"/>
          </a:p>
          <a:p>
            <a:pPr marL="273050" lvl="0" indent="-2730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Improve circulation by massaging and exercising fingers during meal breaks and reduce or give up smoking </a:t>
            </a:r>
            <a:endParaRPr lang="en-GB" sz="2400" dirty="0"/>
          </a:p>
          <a:p>
            <a:pPr marL="273050" lvl="0" indent="-2730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Eat well-balanced hot meals and a wholesome breakfast such as porridge or whole meal cereals/toast to help provide energy for body heat</a:t>
            </a:r>
            <a:endParaRPr lang="en-GB" sz="2400" dirty="0"/>
          </a:p>
          <a:p>
            <a:pPr marL="8280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200" dirty="0"/>
          </a:p>
          <a:p>
            <a:pPr marL="8280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200" dirty="0"/>
          </a:p>
        </p:txBody>
      </p:sp>
      <p:sp>
        <p:nvSpPr>
          <p:cNvPr id="4" name="AutoShape 2" descr="Image result for handshake icon">
            <a:extLst>
              <a:ext uri="{FF2B5EF4-FFF2-40B4-BE49-F238E27FC236}">
                <a16:creationId xmlns:a16="http://schemas.microsoft.com/office/drawing/2014/main" id="{E1B8F000-3EE5-46D2-8F61-074116F1E6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245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CA2585-EA14-4E78-1DFD-E7FA23EE52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9851" y="486448"/>
            <a:ext cx="10143706" cy="1336294"/>
          </a:xfrm>
        </p:spPr>
        <p:txBody>
          <a:bodyPr>
            <a:normAutofit/>
          </a:bodyPr>
          <a:lstStyle/>
          <a:p>
            <a:r>
              <a:rPr lang="en-GB" sz="4400" dirty="0"/>
              <a:t>Culture Survey 2022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4740BE-C210-8084-ADB7-213F55C4A6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90663" y="1605784"/>
            <a:ext cx="10143706" cy="4837974"/>
          </a:xfrm>
        </p:spPr>
        <p:txBody>
          <a:bodyPr>
            <a:noAutofit/>
          </a:bodyPr>
          <a:lstStyle/>
          <a:p>
            <a:pPr marL="273050" indent="-273050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In support of our continued safety journey, we will be benchmarking ourselves against the Cultural Survey that we undertook 2 years ago</a:t>
            </a:r>
          </a:p>
          <a:p>
            <a:pPr marL="273050" indent="-273050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Therefore, through September we will be running an updated culture survey across every one of our projects and offices (outside of OTW)</a:t>
            </a:r>
          </a:p>
          <a:p>
            <a:pPr marL="273050" indent="-273050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We used the information that you provided last time to really help focus our actions and communications; so please do take the time to help us again. The survey will be open through September</a:t>
            </a:r>
          </a:p>
          <a:p>
            <a:pPr marL="273050" indent="-273050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Workshops will be planned on our projects. For those who are office or home based, the QR code will take you directly to the survey</a:t>
            </a:r>
          </a:p>
          <a:p>
            <a:pPr marL="273050" indent="-273050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The survey has already been completed in One Team Wessex, so results will be combined</a:t>
            </a:r>
          </a:p>
          <a:p>
            <a:pPr marL="273050" indent="-273050"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Please take the time to answer this openly and honestly. Thank you</a:t>
            </a:r>
          </a:p>
        </p:txBody>
      </p:sp>
      <p:sp>
        <p:nvSpPr>
          <p:cNvPr id="4" name="AutoShape 2" descr="Image result for handshake icon">
            <a:extLst>
              <a:ext uri="{FF2B5EF4-FFF2-40B4-BE49-F238E27FC236}">
                <a16:creationId xmlns:a16="http://schemas.microsoft.com/office/drawing/2014/main" id="{E1B8F000-3EE5-46D2-8F61-074116F1E6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1321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CA2585-EA14-4E78-1DFD-E7FA23EE52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9850" y="486448"/>
            <a:ext cx="10522149" cy="1336294"/>
          </a:xfrm>
        </p:spPr>
        <p:txBody>
          <a:bodyPr>
            <a:normAutofit/>
          </a:bodyPr>
          <a:lstStyle/>
          <a:p>
            <a:r>
              <a:rPr lang="en-GB" sz="4400" dirty="0"/>
              <a:t>Culture Survey 2022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4740BE-C210-8084-ADB7-213F55C4A6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9850" y="1843980"/>
            <a:ext cx="9568327" cy="462101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dirty="0">
                <a:effectLst/>
                <a:ea typeface="Times New Roman" panose="02020603050405020304" pitchFamily="18" charset="0"/>
              </a:rPr>
              <a:t>Please scan now to access the survey:</a:t>
            </a:r>
          </a:p>
        </p:txBody>
      </p:sp>
      <p:sp>
        <p:nvSpPr>
          <p:cNvPr id="4" name="AutoShape 2" descr="Image result for handshake icon">
            <a:extLst>
              <a:ext uri="{FF2B5EF4-FFF2-40B4-BE49-F238E27FC236}">
                <a16:creationId xmlns:a16="http://schemas.microsoft.com/office/drawing/2014/main" id="{E1B8F000-3EE5-46D2-8F61-074116F1E6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2" name="Picture 1" descr="Qr code&#10;&#10;Description automatically generated">
            <a:extLst>
              <a:ext uri="{FF2B5EF4-FFF2-40B4-BE49-F238E27FC236}">
                <a16:creationId xmlns:a16="http://schemas.microsoft.com/office/drawing/2014/main" id="{1E3C745E-6ED3-BFDE-D29A-DCFD098480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272" y="3155014"/>
            <a:ext cx="2693455" cy="269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83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CA2585-EA14-4E78-1DFD-E7FA23EE52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9850" y="486448"/>
            <a:ext cx="10522149" cy="1336294"/>
          </a:xfrm>
        </p:spPr>
        <p:txBody>
          <a:bodyPr>
            <a:normAutofit/>
          </a:bodyPr>
          <a:lstStyle/>
          <a:p>
            <a:r>
              <a:rPr lang="en-GB" sz="4400" dirty="0"/>
              <a:t>Take 5 before works start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4740BE-C210-8084-ADB7-213F55C4A6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90663" y="1605784"/>
            <a:ext cx="9568327" cy="48379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effectLst/>
                <a:ea typeface="Times New Roman" panose="02020603050405020304" pitchFamily="18" charset="0"/>
              </a:rPr>
              <a:t>Please take time right now to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STOP.Think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! Before you start any work and answer the following questions:</a:t>
            </a:r>
          </a:p>
          <a:p>
            <a:pPr marL="0" indent="0">
              <a:buNone/>
            </a:pPr>
            <a:r>
              <a:rPr lang="en-GB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GB" sz="2400" b="1" dirty="0">
                <a:effectLst/>
                <a:ea typeface="Times New Roman" panose="02020603050405020304" pitchFamily="18" charset="0"/>
              </a:rPr>
              <a:t>Have you planned your work?</a:t>
            </a:r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446400" indent="-363600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effectLst/>
                <a:ea typeface="Times New Roman" panose="02020603050405020304" pitchFamily="18" charset="0"/>
              </a:rPr>
              <a:t>Has a risk assessment been completed for the work being undertaken and has it been briefed to all involved in the works?</a:t>
            </a:r>
          </a:p>
          <a:p>
            <a:pPr marL="446400" indent="-363600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effectLst/>
                <a:ea typeface="Times New Roman" panose="02020603050405020304" pitchFamily="18" charset="0"/>
              </a:rPr>
              <a:t>Have you given consideration to what resources you will need to complete the task?</a:t>
            </a:r>
          </a:p>
          <a:p>
            <a:pPr marL="446400" indent="-363600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effectLst/>
                <a:ea typeface="Times New Roman" panose="02020603050405020304" pitchFamily="18" charset="0"/>
              </a:rPr>
              <a:t>Who is doing the work?</a:t>
            </a:r>
          </a:p>
          <a:p>
            <a:pPr marL="446400" indent="-363600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effectLst/>
                <a:ea typeface="Times New Roman" panose="02020603050405020304" pitchFamily="18" charset="0"/>
              </a:rPr>
              <a:t>What tools and equipment are required for the task?</a:t>
            </a:r>
          </a:p>
          <a:p>
            <a:pPr marL="446400" indent="-363600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effectLst/>
                <a:ea typeface="Times New Roman" panose="02020603050405020304" pitchFamily="18" charset="0"/>
              </a:rPr>
              <a:t>DO NOT JUST MAKE DO WITH WHAT YOU HAVE!</a:t>
            </a:r>
          </a:p>
        </p:txBody>
      </p:sp>
      <p:sp>
        <p:nvSpPr>
          <p:cNvPr id="4" name="AutoShape 2" descr="Image result for handshake icon">
            <a:extLst>
              <a:ext uri="{FF2B5EF4-FFF2-40B4-BE49-F238E27FC236}">
                <a16:creationId xmlns:a16="http://schemas.microsoft.com/office/drawing/2014/main" id="{E1B8F000-3EE5-46D2-8F61-074116F1E6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81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CA2585-EA14-4E78-1DFD-E7FA23EE52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9850" y="486448"/>
            <a:ext cx="10522149" cy="1336294"/>
          </a:xfrm>
        </p:spPr>
        <p:txBody>
          <a:bodyPr>
            <a:normAutofit/>
          </a:bodyPr>
          <a:lstStyle/>
          <a:p>
            <a:r>
              <a:rPr lang="en-GB" sz="4400" dirty="0"/>
              <a:t>Take 5 before works start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4740BE-C210-8084-ADB7-213F55C4A6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90663" y="1605784"/>
            <a:ext cx="9568327" cy="5252216"/>
          </a:xfrm>
        </p:spPr>
        <p:txBody>
          <a:bodyPr>
            <a:noAutofit/>
          </a:bodyPr>
          <a:lstStyle/>
          <a:p>
            <a:pPr marL="864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b="1" dirty="0">
                <a:effectLst/>
                <a:ea typeface="Times New Roman" panose="02020603050405020304" pitchFamily="18" charset="0"/>
              </a:rPr>
              <a:t>Are you carrying out the work as planned?</a:t>
            </a:r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429300" indent="-342900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effectLst/>
                <a:ea typeface="Times New Roman" panose="02020603050405020304" pitchFamily="18" charset="0"/>
              </a:rPr>
              <a:t>Is it the right equipment?</a:t>
            </a:r>
          </a:p>
          <a:p>
            <a:pPr marL="446400" indent="-360000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effectLst/>
                <a:ea typeface="Times New Roman" panose="02020603050405020304" pitchFamily="18" charset="0"/>
              </a:rPr>
              <a:t>Are the planned resources in place?</a:t>
            </a:r>
          </a:p>
          <a:p>
            <a:pPr marL="446400" indent="-360000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effectLst/>
                <a:ea typeface="Times New Roman" panose="02020603050405020304" pitchFamily="18" charset="0"/>
              </a:rPr>
              <a:t>Is the equipment in good condition? </a:t>
            </a:r>
          </a:p>
          <a:p>
            <a:pPr marL="446400" indent="-360000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effectLst/>
                <a:ea typeface="Times New Roman" panose="02020603050405020304" pitchFamily="18" charset="0"/>
              </a:rPr>
              <a:t>Are you competent to use the equipment?</a:t>
            </a:r>
          </a:p>
          <a:p>
            <a:pPr marL="446400" indent="-360000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effectLst/>
                <a:ea typeface="Times New Roman" panose="02020603050405020304" pitchFamily="18" charset="0"/>
              </a:rPr>
              <a:t>When was it last inspected?</a:t>
            </a:r>
          </a:p>
          <a:p>
            <a:pPr marL="446400" indent="-360000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effectLst/>
                <a:ea typeface="Times New Roman" panose="02020603050405020304" pitchFamily="18" charset="0"/>
              </a:rPr>
              <a:t>If you are using the equipment HAVE YOU CHECKED IT?</a:t>
            </a:r>
          </a:p>
          <a:p>
            <a:pPr marL="8640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864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b="1" dirty="0">
                <a:effectLst/>
                <a:ea typeface="Times New Roman" panose="02020603050405020304" pitchFamily="18" charset="0"/>
              </a:rPr>
              <a:t>Are you wearing appropriate PPE?</a:t>
            </a:r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446400" indent="-360000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effectLst/>
                <a:ea typeface="Times New Roman" panose="02020603050405020304" pitchFamily="18" charset="0"/>
              </a:rPr>
              <a:t>Is it in good condition?</a:t>
            </a:r>
          </a:p>
          <a:p>
            <a:pPr marL="446400" indent="-360000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effectLst/>
                <a:ea typeface="Times New Roman" panose="02020603050405020304" pitchFamily="18" charset="0"/>
              </a:rPr>
              <a:t>Is it suitable for the task?</a:t>
            </a:r>
          </a:p>
          <a:p>
            <a:pPr marL="446400" indent="-360000">
              <a:lnSpc>
                <a:spcPct val="100000"/>
              </a:lnSpc>
              <a:spcBef>
                <a:spcPts val="0"/>
              </a:spcBef>
            </a:pPr>
            <a:endParaRPr lang="en-GB" sz="2400" dirty="0">
              <a:ea typeface="Times New Roman" panose="02020603050405020304" pitchFamily="18" charset="0"/>
            </a:endParaRPr>
          </a:p>
          <a:p>
            <a:pPr marL="8640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If you answer a NO or DON’T KNOW to any of the above… </a:t>
            </a:r>
            <a:endParaRPr lang="en-GB" sz="24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8640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STOP.Think</a:t>
            </a:r>
            <a:r>
              <a:rPr lang="en-GB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! and seek advice before continuing</a:t>
            </a:r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8640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AutoShape 2" descr="Image result for handshake icon">
            <a:extLst>
              <a:ext uri="{FF2B5EF4-FFF2-40B4-BE49-F238E27FC236}">
                <a16:creationId xmlns:a16="http://schemas.microsoft.com/office/drawing/2014/main" id="{E1B8F000-3EE5-46D2-8F61-074116F1E6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011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ctavius">
      <a:dk1>
        <a:srgbClr val="140A2C"/>
      </a:dk1>
      <a:lt1>
        <a:sysClr val="window" lastClr="FFFFFF"/>
      </a:lt1>
      <a:dk2>
        <a:srgbClr val="44546A"/>
      </a:dk2>
      <a:lt2>
        <a:srgbClr val="E7E6E6"/>
      </a:lt2>
      <a:accent1>
        <a:srgbClr val="FF4494"/>
      </a:accent1>
      <a:accent2>
        <a:srgbClr val="140A2C"/>
      </a:accent2>
      <a:accent3>
        <a:srgbClr val="D4D5D7"/>
      </a:accent3>
      <a:accent4>
        <a:srgbClr val="252E36"/>
      </a:accent4>
      <a:accent5>
        <a:srgbClr val="00FFAE"/>
      </a:accent5>
      <a:accent6>
        <a:srgbClr val="3EF5F5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AE8E811-81E6-4435-959C-2F5D3D51D95F}" vid="{D066BEBF-7E1C-4605-8C0A-7DDCF00544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5d86b25-91dc-4cf8-80b8-ee4756948930">
      <Terms xmlns="http://schemas.microsoft.com/office/infopath/2007/PartnerControls"/>
    </lcf76f155ced4ddcb4097134ff3c332f>
    <TaxCatchAll xmlns="bce1eb21-6f2a-4a4a-9493-a25cb5fb6e2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36E51E7CC77244AF48413B602BD8A3" ma:contentTypeVersion="16" ma:contentTypeDescription="Create a new document." ma:contentTypeScope="" ma:versionID="1ecbdcc3f545ab10737ac88b476ec10c">
  <xsd:schema xmlns:xsd="http://www.w3.org/2001/XMLSchema" xmlns:xs="http://www.w3.org/2001/XMLSchema" xmlns:p="http://schemas.microsoft.com/office/2006/metadata/properties" xmlns:ns2="95d86b25-91dc-4cf8-80b8-ee4756948930" xmlns:ns3="bce1eb21-6f2a-4a4a-9493-a25cb5fb6e2a" targetNamespace="http://schemas.microsoft.com/office/2006/metadata/properties" ma:root="true" ma:fieldsID="70441a2a14dd20783321a89da7f8b08f" ns2:_="" ns3:_="">
    <xsd:import namespace="95d86b25-91dc-4cf8-80b8-ee4756948930"/>
    <xsd:import namespace="bce1eb21-6f2a-4a4a-9493-a25cb5fb6e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d86b25-91dc-4cf8-80b8-ee47569489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e1ee8df-2d85-4464-8057-acc44c657a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e1eb21-6f2a-4a4a-9493-a25cb5fb6e2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afe8ec-7b66-4350-b388-bb7a74769e97}" ma:internalName="TaxCatchAll" ma:showField="CatchAllData" ma:web="bce1eb21-6f2a-4a4a-9493-a25cb5fb6e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CF6525-D4C5-44E6-BF2B-1091C1B58AD4}">
  <ds:schemaRefs>
    <ds:schemaRef ds:uri="32f04426-1343-461d-8387-ebfd9462fe44"/>
    <ds:schemaRef ds:uri="44bbe7f0-b12b-4ed5-a781-e8d8032d69c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F674E18-1E9C-4C32-8C48-A72E1846AB01}"/>
</file>

<file path=customXml/itemProps3.xml><?xml version="1.0" encoding="utf-8"?>
<ds:datastoreItem xmlns:ds="http://schemas.openxmlformats.org/officeDocument/2006/customXml" ds:itemID="{16868B8E-6597-46CD-BB80-8F4F7B7446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882</Words>
  <Application>Microsoft Office PowerPoint</Application>
  <PresentationFormat>Widescreen</PresentationFormat>
  <Paragraphs>83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Tenorite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Osborne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Thorley</dc:creator>
  <cp:lastModifiedBy>Charlotte Scott</cp:lastModifiedBy>
  <cp:revision>8</cp:revision>
  <dcterms:created xsi:type="dcterms:W3CDTF">2022-04-06T07:41:13Z</dcterms:created>
  <dcterms:modified xsi:type="dcterms:W3CDTF">2022-09-26T10:34:11Z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0x0101003436E51E7CC77244AF48413B602BD8A3</vt:lpwstr>
  </property>
</Properties>
</file>