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82" r:id="rId3"/>
    <p:sldId id="297" r:id="rId4"/>
    <p:sldId id="283" r:id="rId5"/>
    <p:sldId id="284" r:id="rId6"/>
    <p:sldId id="285" r:id="rId7"/>
    <p:sldId id="286" r:id="rId8"/>
    <p:sldId id="287" r:id="rId9"/>
    <p:sldId id="288" r:id="rId10"/>
    <p:sldId id="289" r:id="rId11"/>
    <p:sldId id="290" r:id="rId12"/>
    <p:sldId id="291" r:id="rId13"/>
    <p:sldId id="298" r:id="rId14"/>
    <p:sldId id="299" r:id="rId15"/>
    <p:sldId id="300" r:id="rId16"/>
    <p:sldId id="301" r:id="rId17"/>
    <p:sldId id="302" r:id="rId18"/>
    <p:sldId id="303" r:id="rId19"/>
    <p:sldId id="304" r:id="rId20"/>
    <p:sldId id="305" r:id="rId21"/>
    <p:sldId id="306" r:id="rId22"/>
    <p:sldId id="307" r:id="rId23"/>
    <p:sldId id="308" r:id="rId24"/>
    <p:sldId id="295" r:id="rId25"/>
    <p:sldId id="296"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31" autoAdjust="0"/>
  </p:normalViewPr>
  <p:slideViewPr>
    <p:cSldViewPr>
      <p:cViewPr>
        <p:scale>
          <a:sx n="75" d="100"/>
          <a:sy n="75" d="100"/>
        </p:scale>
        <p:origin x="-2658" y="-62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FF7E367-8D86-43F9-BD31-2C903D023EDD}" type="datetimeFigureOut">
              <a:rPr lang="en-GB"/>
              <a:pPr>
                <a:defRPr/>
              </a:pPr>
              <a:t>24/02/2016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62F2E6F-A574-4B29-BB4D-707AA3622E3A}" type="slidenum">
              <a:rPr lang="en-GB"/>
              <a:pPr>
                <a:defRPr/>
              </a:pPr>
              <a:t>‹#›</a:t>
            </a:fld>
            <a:endParaRPr lang="en-GB"/>
          </a:p>
        </p:txBody>
      </p:sp>
    </p:spTree>
    <p:extLst>
      <p:ext uri="{BB962C8B-B14F-4D97-AF65-F5344CB8AC3E}">
        <p14:creationId xmlns:p14="http://schemas.microsoft.com/office/powerpoint/2010/main" val="31215524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nhs.uk/Livewell/Goodfood/Pages/fish-shellfish.aspx"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www.nhs.uk/Livewell/Goodfood/Pages/eggs-nutrition.aspx" TargetMode="External"/><Relationship Id="rId4" Type="http://schemas.openxmlformats.org/officeDocument/2006/relationships/hyperlink" Target="http://www.nhs.uk/Livewell/Goodfood/Pages/meat.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TextEdit="1"/>
          </p:cNvSpPr>
          <p:nvPr>
            <p:ph type="sldImg"/>
          </p:nvPr>
        </p:nvSpPr>
        <p:spPr bwMode="auto">
          <a:noFill/>
          <a:ln>
            <a:solidFill>
              <a:srgbClr val="000000"/>
            </a:solidFill>
            <a:miter lim="800000"/>
            <a:headEnd/>
            <a:tailEnd/>
          </a:ln>
        </p:spPr>
      </p:sp>
      <p:sp>
        <p:nvSpPr>
          <p:cNvPr id="1433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TextEdit="1"/>
          </p:cNvSpPr>
          <p:nvPr>
            <p:ph type="sldImg"/>
          </p:nvPr>
        </p:nvSpPr>
        <p:spPr bwMode="auto">
          <a:noFill/>
          <a:ln>
            <a:solidFill>
              <a:srgbClr val="000000"/>
            </a:solidFill>
            <a:miter lim="800000"/>
            <a:headEnd/>
            <a:tailEnd/>
          </a:ln>
        </p:spPr>
      </p:sp>
      <p:sp>
        <p:nvSpPr>
          <p:cNvPr id="32770" name="Rectangle 3"/>
          <p:cNvSpPr>
            <a:spLocks noGrp="1"/>
          </p:cNvSpPr>
          <p:nvPr>
            <p:ph type="body" idx="1"/>
          </p:nvPr>
        </p:nvSpPr>
        <p:spPr bwMode="auto">
          <a:noFill/>
        </p:spPr>
        <p:txBody>
          <a:bodyPr wrap="square" numCol="1" anchor="t" anchorCtr="0" compatLnSpc="1">
            <a:prstTxWarp prst="textNoShape">
              <a:avLst/>
            </a:prstTxWarp>
          </a:bodyPr>
          <a:lstStyle/>
          <a:p>
            <a:pPr>
              <a:buFont typeface="Arial" pitchFamily="34" charset="0"/>
              <a:buChar char="•"/>
            </a:pPr>
            <a:r>
              <a:rPr lang="en-GB" dirty="0" smtClean="0"/>
              <a:t>A happy social and domestic life is an important foundation for health and wellbeing. The amount and quality of time spent with family and friends can, however, be affected by unusual patterns of work.</a:t>
            </a:r>
          </a:p>
          <a:p>
            <a:pPr>
              <a:buFont typeface="Arial" pitchFamily="34" charset="0"/>
              <a:buChar char="•"/>
            </a:pPr>
            <a:r>
              <a:rPr lang="en-GB" dirty="0" smtClean="0"/>
              <a:t>A worker who experiences a disrupted social or domestic life may feel isolated, moody or depressed, which can affect their health and performance at work.</a:t>
            </a:r>
          </a:p>
          <a:p>
            <a:pPr>
              <a:buFont typeface="Arial" pitchFamily="34" charset="0"/>
              <a:buChar char="•"/>
            </a:pPr>
            <a:r>
              <a:rPr lang="en-GB" dirty="0" smtClean="0"/>
              <a:t>A work schedule that clashes with domestic responsibility can lead to a compromise between routines suited to work and those suited to less conflict at home. Shift workers, especially those who are primary carers, may spend more time with their family or fulfilling their domestic duties at the cost of sleep.</a:t>
            </a:r>
          </a:p>
          <a:p>
            <a:pPr>
              <a:buFont typeface="Arial" pitchFamily="34" charset="0"/>
              <a:buChar char="•"/>
            </a:pPr>
            <a:r>
              <a:rPr lang="en-GB" dirty="0" smtClean="0"/>
              <a:t>This will result in fatigue and its consequent implications for health and safety.</a:t>
            </a:r>
          </a:p>
          <a:p>
            <a:endParaRPr lang="en-GB"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noFill/>
          <a:ln>
            <a:solidFill>
              <a:srgbClr val="000000"/>
            </a:solidFill>
            <a:miter lim="800000"/>
            <a:headEnd/>
            <a:tailEnd/>
          </a:ln>
        </p:spPr>
      </p:sp>
      <p:sp>
        <p:nvSpPr>
          <p:cNvPr id="34818"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bwMode="auto">
          <a:noFill/>
          <a:ln>
            <a:solidFill>
              <a:srgbClr val="000000"/>
            </a:solidFill>
            <a:miter lim="800000"/>
            <a:headEnd/>
            <a:tailEnd/>
          </a:ln>
        </p:spPr>
      </p:sp>
      <p:sp>
        <p:nvSpPr>
          <p:cNvPr id="16386"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TextEdit="1"/>
          </p:cNvSpPr>
          <p:nvPr>
            <p:ph type="sldImg"/>
          </p:nvPr>
        </p:nvSpPr>
        <p:spPr bwMode="auto">
          <a:noFill/>
          <a:ln>
            <a:solidFill>
              <a:srgbClr val="000000"/>
            </a:solidFill>
            <a:miter lim="800000"/>
            <a:headEnd/>
            <a:tailEnd/>
          </a:ln>
        </p:spPr>
      </p:sp>
      <p:sp>
        <p:nvSpPr>
          <p:cNvPr id="45058"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TextEdit="1"/>
          </p:cNvSpPr>
          <p:nvPr>
            <p:ph type="sldImg"/>
          </p:nvPr>
        </p:nvSpPr>
        <p:spPr bwMode="auto">
          <a:noFill/>
          <a:ln>
            <a:solidFill>
              <a:srgbClr val="000000"/>
            </a:solidFill>
            <a:miter lim="800000"/>
            <a:headEnd/>
            <a:tailEnd/>
          </a:ln>
        </p:spPr>
      </p:sp>
      <p:sp>
        <p:nvSpPr>
          <p:cNvPr id="47106"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bwMode="auto">
          <a:noFill/>
        </p:spPr>
        <p:txBody>
          <a:bodyPr wrap="square" numCol="1" anchor="t" anchorCtr="0" compatLnSpc="1">
            <a:prstTxWarp prst="textNoShape">
              <a:avLst/>
            </a:prstTxWarp>
          </a:bodyPr>
          <a:lstStyle/>
          <a:p>
            <a:r>
              <a:rPr lang="en-GB" smtClean="0"/>
              <a:t>The number of shift workers in the UK has gradually increased over the last 25 years reaching a peak in 2000, when around 15% of the working population (approximately 3.8 million people), worked shifts for ‘most of the time’. Since then, numbers have stabilised, with around 14% of the working population (3.6 million people) now doing shift work ‘most of the time’.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GB" smtClean="0"/>
              <a:t>A poor balance between the demands of work and the time provided for rest and recovery, resulting for example, from poorly designed shift-work schedules and long working hours is likely to result in chronic fatigue. </a:t>
            </a:r>
          </a:p>
          <a:p>
            <a:pPr>
              <a:spcBef>
                <a:spcPct val="0"/>
              </a:spcBef>
              <a:buFontTx/>
              <a:buChar char="•"/>
            </a:pPr>
            <a:r>
              <a:rPr lang="en-GB" smtClean="0"/>
              <a:t>Levels of fatigue are also affected by personal factors such as home life or individual characteristics. You will need to be aware of these factors when you carry out your risk assessment, but you are not expected to control them. </a:t>
            </a:r>
          </a:p>
          <a:p>
            <a:pPr>
              <a:spcBef>
                <a:spcPct val="0"/>
              </a:spcBef>
              <a:buFontTx/>
              <a:buChar char="•"/>
            </a:pPr>
            <a:r>
              <a:rPr lang="en-GB" smtClean="0"/>
              <a:t>The consequences of fatigue include reduced alertness, poor and slow perception and sleepiness.</a:t>
            </a:r>
          </a:p>
          <a:p>
            <a:pPr>
              <a:spcBef>
                <a:spcPct val="0"/>
              </a:spcBef>
              <a:buFontTx/>
              <a:buChar char="•"/>
            </a:pPr>
            <a:r>
              <a:rPr lang="en-GB" smtClean="0"/>
              <a:t>Chronic fatigue has also been associated with a number of long-term health problems.</a:t>
            </a:r>
          </a:p>
          <a:p>
            <a:pPr>
              <a:spcBef>
                <a:spcPct val="0"/>
              </a:spcBef>
              <a:buFontTx/>
              <a:buChar char="•"/>
            </a:pPr>
            <a:r>
              <a:rPr lang="en-GB" smtClean="0"/>
              <a:t>It is important not to underestimate the potential risk for serious fatigue-related errors and accidents. Sleepiness is thought to be the cause of up to one in five accidents on major roads in the UK,23 contributing significantly to the approximate 3000 road deaths recorded annually.24 After young men, shift workers are considered to be the category of drivers most at risk from accidents and, compared to day workers, night workers are more likely to be involved in accidents while driving home from work.</a:t>
            </a:r>
          </a:p>
          <a:p>
            <a:pPr>
              <a:spcBef>
                <a:spcPct val="0"/>
              </a:spcBef>
            </a:pPr>
            <a:endParaRPr lang="en-GB" smtClean="0"/>
          </a:p>
        </p:txBody>
      </p:sp>
      <p:sp>
        <p:nvSpPr>
          <p:cNvPr id="2048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318DDFA-0A05-437D-884C-529B83AAC193}" type="slidenum">
              <a:rPr lang="en-GB" sz="1200">
                <a:latin typeface="Calibri" pitchFamily="34" charset="0"/>
              </a:rPr>
              <a:pPr algn="r"/>
              <a:t>4</a:t>
            </a:fld>
            <a:endParaRPr lang="en-GB"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GB" smtClean="0"/>
              <a:t>People’s adaptability means that we can, if we need to, resist our internal body clock and function for periods with either reduced sleep or even no sleep at all. The cost of resisting this need to sleep is known as a ‘sleep debt’. The desire to recover this debt can be very hard to resist, particularly when external cues or our body’s internal body clock are driving us to sleep. </a:t>
            </a:r>
          </a:p>
          <a:p>
            <a:pPr>
              <a:spcBef>
                <a:spcPct val="0"/>
              </a:spcBef>
              <a:buFontTx/>
              <a:buChar char="•"/>
            </a:pPr>
            <a:r>
              <a:rPr lang="en-GB" smtClean="0"/>
              <a:t>Research reveals that when we are sleep deprived and/or fatigued, performance is affected and errors are more likely.</a:t>
            </a:r>
          </a:p>
          <a:p>
            <a:pPr>
              <a:spcBef>
                <a:spcPct val="0"/>
              </a:spcBef>
            </a:pPr>
            <a:endParaRPr lang="en-GB" smtClean="0"/>
          </a:p>
          <a:p>
            <a:pPr>
              <a:spcBef>
                <a:spcPct val="0"/>
              </a:spcBef>
            </a:pPr>
            <a:r>
              <a:rPr lang="en-GB" smtClean="0"/>
              <a:t> This particularly applies to tasks that require: </a:t>
            </a:r>
          </a:p>
          <a:p>
            <a:pPr>
              <a:spcBef>
                <a:spcPct val="0"/>
              </a:spcBef>
            </a:pPr>
            <a:r>
              <a:rPr lang="en-GB" smtClean="0"/>
              <a:t>vigilance and monitoring;</a:t>
            </a:r>
          </a:p>
          <a:p>
            <a:pPr>
              <a:spcBef>
                <a:spcPct val="0"/>
              </a:spcBef>
            </a:pPr>
            <a:r>
              <a:rPr lang="en-GB" smtClean="0"/>
              <a:t>decision making;</a:t>
            </a:r>
          </a:p>
          <a:p>
            <a:pPr>
              <a:spcBef>
                <a:spcPct val="0"/>
              </a:spcBef>
            </a:pPr>
            <a:r>
              <a:rPr lang="en-GB" smtClean="0"/>
              <a:t>Awareness;</a:t>
            </a:r>
          </a:p>
          <a:p>
            <a:pPr>
              <a:spcBef>
                <a:spcPct val="0"/>
              </a:spcBef>
            </a:pPr>
            <a:r>
              <a:rPr lang="en-GB" smtClean="0"/>
              <a:t>fast reaction time;</a:t>
            </a:r>
          </a:p>
          <a:p>
            <a:pPr>
              <a:spcBef>
                <a:spcPct val="0"/>
              </a:spcBef>
            </a:pPr>
            <a:r>
              <a:rPr lang="en-GB" smtClean="0"/>
              <a:t>tracking ability;</a:t>
            </a:r>
          </a:p>
          <a:p>
            <a:pPr>
              <a:spcBef>
                <a:spcPct val="0"/>
              </a:spcBef>
            </a:pPr>
            <a:r>
              <a:rPr lang="en-GB" smtClean="0"/>
              <a:t>memory.</a:t>
            </a:r>
          </a:p>
        </p:txBody>
      </p:sp>
      <p:sp>
        <p:nvSpPr>
          <p:cNvPr id="2253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218B018-B6EF-4EA0-9B2B-A5B0910E5305}" type="slidenum">
              <a:rPr lang="en-GB" sz="1200">
                <a:latin typeface="Calibri" pitchFamily="34" charset="0"/>
              </a:rPr>
              <a:pPr algn="r"/>
              <a:t>5</a:t>
            </a:fld>
            <a:endParaRPr lang="en-GB"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TextEdit="1"/>
          </p:cNvSpPr>
          <p:nvPr>
            <p:ph type="sldImg"/>
          </p:nvPr>
        </p:nvSpPr>
        <p:spPr bwMode="auto">
          <a:noFill/>
          <a:ln>
            <a:solidFill>
              <a:srgbClr val="000000"/>
            </a:solidFill>
            <a:miter lim="800000"/>
            <a:headEnd/>
            <a:tailEnd/>
          </a:ln>
        </p:spPr>
      </p:sp>
      <p:sp>
        <p:nvSpPr>
          <p:cNvPr id="24578"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Our internal body clock will never fully adjust, even for workers on permanent night shifts. Those regular night workers who change back to daytime routines during rest days will continue to suffer the consequences of a disrupted internal clock, as it attempts to reset to daylight rhythms during days off. </a:t>
            </a:r>
          </a:p>
        </p:txBody>
      </p:sp>
      <p:sp>
        <p:nvSpPr>
          <p:cNvPr id="2662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592C482-61D1-4F2E-BA61-2E2F416DF995}" type="slidenum">
              <a:rPr lang="en-GB" sz="1200">
                <a:latin typeface="Calibri" pitchFamily="34" charset="0"/>
              </a:rPr>
              <a:pPr algn="r"/>
              <a:t>7</a:t>
            </a:fld>
            <a:endParaRPr lang="en-GB"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r>
              <a:rPr lang="en-GB" smtClean="0"/>
              <a:t>Our body creates most of our vitamin D from direct sunlight on our skin. The best time to make vitamin D from sunlight is from March to October, especially from 11am to 3pm. </a:t>
            </a:r>
          </a:p>
          <a:p>
            <a:r>
              <a:rPr lang="en-GB" smtClean="0"/>
              <a:t>We can also get some vitamin D from some foods, including </a:t>
            </a:r>
            <a:r>
              <a:rPr lang="en-GB" smtClean="0">
                <a:hlinkClick r:id="rId3"/>
              </a:rPr>
              <a:t>oily fish</a:t>
            </a:r>
            <a:r>
              <a:rPr lang="en-GB" smtClean="0"/>
              <a:t> such as salmon, mackerel and sardines, as well as </a:t>
            </a:r>
            <a:r>
              <a:rPr lang="en-GB" smtClean="0">
                <a:hlinkClick r:id="rId4"/>
              </a:rPr>
              <a:t>meat</a:t>
            </a:r>
            <a:r>
              <a:rPr lang="en-GB" smtClean="0"/>
              <a:t> and </a:t>
            </a:r>
            <a:r>
              <a:rPr lang="en-GB" smtClean="0">
                <a:hlinkClick r:id="rId5"/>
              </a:rPr>
              <a:t>eggs</a:t>
            </a:r>
            <a:r>
              <a:rPr lang="en-GB" smtClean="0"/>
              <a:t>.  </a:t>
            </a:r>
          </a:p>
          <a:p>
            <a:r>
              <a:rPr lang="en-GB" smtClean="0"/>
              <a:t>People with darker skin will need to spend longer in the sun to produce the same amount of vitamin D. </a:t>
            </a:r>
          </a:p>
          <a:p>
            <a:r>
              <a:rPr lang="en-GB" smtClean="0"/>
              <a:t>You can’t make vitamin D from sitting indoors by a sunny window because ultraviolet B (UVB) rays can’t get through, but you can still burn. </a:t>
            </a:r>
          </a:p>
          <a:p>
            <a:r>
              <a:rPr lang="en-GB" smtClean="0"/>
              <a:t>In the UK, our skin isn't able to make vitamin D from October to March, as the sunlight hasn't got enough UVB radiation. </a:t>
            </a:r>
          </a:p>
          <a:p>
            <a:r>
              <a:rPr lang="en-GB" smtClean="0"/>
              <a:t>During the winter, we get vitamin D from our body's stores, which are built up during the summer, and food sources.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TextEdit="1"/>
          </p:cNvSpPr>
          <p:nvPr>
            <p:ph type="sldImg"/>
          </p:nvPr>
        </p:nvSpPr>
        <p:spPr bwMode="auto">
          <a:noFill/>
          <a:ln>
            <a:solidFill>
              <a:srgbClr val="000000"/>
            </a:solidFill>
            <a:miter lim="800000"/>
            <a:headEnd/>
            <a:tailEnd/>
          </a:ln>
        </p:spPr>
      </p:sp>
      <p:sp>
        <p:nvSpPr>
          <p:cNvPr id="30722" name="Rectangle 3"/>
          <p:cNvSpPr>
            <a:spLocks noGrp="1"/>
          </p:cNvSpPr>
          <p:nvPr>
            <p:ph type="body" idx="1"/>
          </p:nvPr>
        </p:nvSpPr>
        <p:spPr bwMode="auto">
          <a:noFill/>
        </p:spPr>
        <p:txBody>
          <a:bodyPr wrap="square" numCol="1" anchor="t" anchorCtr="0" compatLnSpc="1">
            <a:prstTxWarp prst="textNoShape">
              <a:avLst/>
            </a:prstTxWarp>
          </a:bodyPr>
          <a:lstStyle/>
          <a:p>
            <a:r>
              <a:rPr lang="en-GB" smtClean="0"/>
              <a:t>The cumulative long-term effects of sleep loss and sleep disorders have been associated with a wide range of deleterious health consequences including an increased risk of </a:t>
            </a:r>
            <a:r>
              <a:rPr lang="en-GB" b="1" smtClean="0"/>
              <a:t>hypertension</a:t>
            </a:r>
            <a:r>
              <a:rPr lang="en-GB" smtClean="0"/>
              <a:t>, </a:t>
            </a:r>
            <a:r>
              <a:rPr lang="en-GB" b="1" smtClean="0"/>
              <a:t>diabetes</a:t>
            </a:r>
            <a:r>
              <a:rPr lang="en-GB" smtClean="0"/>
              <a:t>, </a:t>
            </a:r>
            <a:r>
              <a:rPr lang="en-GB" b="1" smtClean="0"/>
              <a:t>obesity</a:t>
            </a:r>
            <a:r>
              <a:rPr lang="en-GB" smtClean="0"/>
              <a:t>, </a:t>
            </a:r>
            <a:r>
              <a:rPr lang="en-GB" b="1" smtClean="0"/>
              <a:t>depression</a:t>
            </a:r>
            <a:r>
              <a:rPr lang="en-GB" smtClean="0"/>
              <a:t>, </a:t>
            </a:r>
            <a:r>
              <a:rPr lang="en-GB" b="1" smtClean="0"/>
              <a:t>heart attack</a:t>
            </a:r>
            <a:r>
              <a:rPr lang="en-GB" smtClean="0"/>
              <a:t>, and </a:t>
            </a:r>
            <a:r>
              <a:rPr lang="en-GB" b="1" smtClean="0"/>
              <a:t>stroke</a:t>
            </a:r>
            <a:r>
              <a:rPr lang="en-GB" smtClean="0"/>
              <a:t>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0" y="0"/>
            <a:ext cx="9144000" cy="6858000"/>
          </a:xfrm>
          <a:prstGeom prst="rect">
            <a:avLst/>
          </a:prstGeom>
          <a:solidFill>
            <a:srgbClr val="FFFFFF"/>
          </a:solidFill>
          <a:ln>
            <a:noFill/>
          </a:ln>
          <a:extLst/>
        </p:spPr>
        <p:txBody>
          <a:bodyPr/>
          <a:lstStyle/>
          <a:p>
            <a:pPr fontAlgn="auto">
              <a:spcBef>
                <a:spcPts val="0"/>
              </a:spcBef>
              <a:spcAft>
                <a:spcPts val="0"/>
              </a:spcAft>
              <a:defRPr/>
            </a:pPr>
            <a:endParaRPr lang="en-GB" dirty="0">
              <a:latin typeface="+mn-lt"/>
              <a:cs typeface="+mn-cs"/>
            </a:endParaRPr>
          </a:p>
        </p:txBody>
      </p:sp>
      <p:pic>
        <p:nvPicPr>
          <p:cNvPr id="5" name="Picture 13"/>
          <p:cNvPicPr>
            <a:picLocks noChangeAspect="1"/>
          </p:cNvPicPr>
          <p:nvPr userDrawn="1"/>
        </p:nvPicPr>
        <p:blipFill>
          <a:blip r:embed="rId2" cstate="print"/>
          <a:srcRect/>
          <a:stretch>
            <a:fillRect/>
          </a:stretch>
        </p:blipFill>
        <p:spPr bwMode="auto">
          <a:xfrm>
            <a:off x="0" y="0"/>
            <a:ext cx="3494088" cy="1916113"/>
          </a:xfrm>
          <a:prstGeom prst="rect">
            <a:avLst/>
          </a:prstGeom>
          <a:noFill/>
          <a:ln w="9525">
            <a:noFill/>
            <a:miter lim="800000"/>
            <a:headEnd/>
            <a:tailEnd/>
          </a:ln>
        </p:spPr>
      </p:pic>
      <p:sp>
        <p:nvSpPr>
          <p:cNvPr id="6" name="AutoShape 3"/>
          <p:cNvSpPr>
            <a:spLocks noChangeAspect="1" noChangeArrowheads="1" noTextEdit="1"/>
          </p:cNvSpPr>
          <p:nvPr userDrawn="1"/>
        </p:nvSpPr>
        <p:spPr bwMode="auto">
          <a:xfrm>
            <a:off x="0" y="0"/>
            <a:ext cx="9144000" cy="6858000"/>
          </a:xfrm>
          <a:prstGeom prst="rect">
            <a:avLst/>
          </a:prstGeom>
          <a:noFill/>
          <a:ln>
            <a:noFill/>
          </a:ln>
          <a:extLst/>
        </p:spPr>
        <p:txBody>
          <a:bodyPr/>
          <a:lstStyle/>
          <a:p>
            <a:pPr fontAlgn="auto">
              <a:spcBef>
                <a:spcPts val="0"/>
              </a:spcBef>
              <a:spcAft>
                <a:spcPts val="0"/>
              </a:spcAft>
              <a:defRPr/>
            </a:pPr>
            <a:endParaRPr lang="en-GB" dirty="0">
              <a:latin typeface="+mn-lt"/>
              <a:cs typeface="+mn-cs"/>
            </a:endParaRPr>
          </a:p>
        </p:txBody>
      </p:sp>
      <p:grpSp>
        <p:nvGrpSpPr>
          <p:cNvPr id="7" name="Group 14"/>
          <p:cNvGrpSpPr>
            <a:grpSpLocks/>
          </p:cNvGrpSpPr>
          <p:nvPr userDrawn="1"/>
        </p:nvGrpSpPr>
        <p:grpSpPr bwMode="auto">
          <a:xfrm>
            <a:off x="0" y="0"/>
            <a:ext cx="9144000" cy="6858000"/>
            <a:chOff x="0" y="0"/>
            <a:chExt cx="9144000" cy="6858000"/>
          </a:xfrm>
        </p:grpSpPr>
        <p:sp>
          <p:nvSpPr>
            <p:cNvPr id="8" name="Freeform 6"/>
            <p:cNvSpPr>
              <a:spLocks/>
            </p:cNvSpPr>
            <p:nvPr userDrawn="1"/>
          </p:nvSpPr>
          <p:spPr bwMode="auto">
            <a:xfrm>
              <a:off x="4572000" y="0"/>
              <a:ext cx="4572000" cy="1685925"/>
            </a:xfrm>
            <a:custGeom>
              <a:avLst/>
              <a:gdLst>
                <a:gd name="T0" fmla="*/ 2880 w 2880"/>
                <a:gd name="T1" fmla="*/ 0 h 1062"/>
                <a:gd name="T2" fmla="*/ 0 w 2880"/>
                <a:gd name="T3" fmla="*/ 0 h 1062"/>
                <a:gd name="T4" fmla="*/ 112 w 2880"/>
                <a:gd name="T5" fmla="*/ 1062 h 1062"/>
                <a:gd name="T6" fmla="*/ 2880 w 2880"/>
                <a:gd name="T7" fmla="*/ 662 h 1062"/>
                <a:gd name="T8" fmla="*/ 2880 w 2880"/>
                <a:gd name="T9" fmla="*/ 0 h 1062"/>
              </a:gdLst>
              <a:ahLst/>
              <a:cxnLst>
                <a:cxn ang="0">
                  <a:pos x="T0" y="T1"/>
                </a:cxn>
                <a:cxn ang="0">
                  <a:pos x="T2" y="T3"/>
                </a:cxn>
                <a:cxn ang="0">
                  <a:pos x="T4" y="T5"/>
                </a:cxn>
                <a:cxn ang="0">
                  <a:pos x="T6" y="T7"/>
                </a:cxn>
                <a:cxn ang="0">
                  <a:pos x="T8" y="T9"/>
                </a:cxn>
              </a:cxnLst>
              <a:rect l="0" t="0" r="r" b="b"/>
              <a:pathLst>
                <a:path w="2880" h="1062">
                  <a:moveTo>
                    <a:pt x="2880" y="0"/>
                  </a:moveTo>
                  <a:lnTo>
                    <a:pt x="0" y="0"/>
                  </a:lnTo>
                  <a:lnTo>
                    <a:pt x="112" y="1062"/>
                  </a:lnTo>
                  <a:lnTo>
                    <a:pt x="2880" y="662"/>
                  </a:lnTo>
                  <a:lnTo>
                    <a:pt x="2880" y="0"/>
                  </a:lnTo>
                  <a:close/>
                </a:path>
              </a:pathLst>
            </a:custGeom>
            <a:solidFill>
              <a:srgbClr val="002E5F"/>
            </a:solidFill>
            <a:ln>
              <a:noFill/>
            </a:ln>
            <a:extLst/>
          </p:spPr>
          <p:txBody>
            <a:bodyPr/>
            <a:lstStyle/>
            <a:p>
              <a:pPr fontAlgn="auto">
                <a:spcBef>
                  <a:spcPts val="0"/>
                </a:spcBef>
                <a:spcAft>
                  <a:spcPts val="0"/>
                </a:spcAft>
                <a:defRPr/>
              </a:pPr>
              <a:endParaRPr lang="en-GB" dirty="0">
                <a:latin typeface="+mn-lt"/>
                <a:cs typeface="+mn-cs"/>
              </a:endParaRPr>
            </a:p>
          </p:txBody>
        </p:sp>
        <p:sp>
          <p:nvSpPr>
            <p:cNvPr id="9" name="Freeform 7"/>
            <p:cNvSpPr>
              <a:spLocks/>
            </p:cNvSpPr>
            <p:nvPr userDrawn="1"/>
          </p:nvSpPr>
          <p:spPr bwMode="auto">
            <a:xfrm>
              <a:off x="0" y="1050925"/>
              <a:ext cx="9144000" cy="5797550"/>
            </a:xfrm>
            <a:custGeom>
              <a:avLst/>
              <a:gdLst>
                <a:gd name="T0" fmla="*/ 5760 w 5760"/>
                <a:gd name="T1" fmla="*/ 0 h 3652"/>
                <a:gd name="T2" fmla="*/ 0 w 5760"/>
                <a:gd name="T3" fmla="*/ 834 h 3652"/>
                <a:gd name="T4" fmla="*/ 0 w 5760"/>
                <a:gd name="T5" fmla="*/ 2506 h 3652"/>
                <a:gd name="T6" fmla="*/ 4640 w 5760"/>
                <a:gd name="T7" fmla="*/ 3652 h 3652"/>
                <a:gd name="T8" fmla="*/ 5760 w 5760"/>
                <a:gd name="T9" fmla="*/ 3376 h 3652"/>
                <a:gd name="T10" fmla="*/ 5760 w 5760"/>
                <a:gd name="T11" fmla="*/ 0 h 3652"/>
              </a:gdLst>
              <a:ahLst/>
              <a:cxnLst>
                <a:cxn ang="0">
                  <a:pos x="T0" y="T1"/>
                </a:cxn>
                <a:cxn ang="0">
                  <a:pos x="T2" y="T3"/>
                </a:cxn>
                <a:cxn ang="0">
                  <a:pos x="T4" y="T5"/>
                </a:cxn>
                <a:cxn ang="0">
                  <a:pos x="T6" y="T7"/>
                </a:cxn>
                <a:cxn ang="0">
                  <a:pos x="T8" y="T9"/>
                </a:cxn>
                <a:cxn ang="0">
                  <a:pos x="T10" y="T11"/>
                </a:cxn>
              </a:cxnLst>
              <a:rect l="0" t="0" r="r" b="b"/>
              <a:pathLst>
                <a:path w="5760" h="3652">
                  <a:moveTo>
                    <a:pt x="5760" y="0"/>
                  </a:moveTo>
                  <a:lnTo>
                    <a:pt x="0" y="834"/>
                  </a:lnTo>
                  <a:lnTo>
                    <a:pt x="0" y="2506"/>
                  </a:lnTo>
                  <a:lnTo>
                    <a:pt x="4640" y="3652"/>
                  </a:lnTo>
                  <a:lnTo>
                    <a:pt x="5760" y="3376"/>
                  </a:lnTo>
                  <a:lnTo>
                    <a:pt x="5760" y="0"/>
                  </a:lnTo>
                  <a:close/>
                </a:path>
              </a:pathLst>
            </a:custGeom>
            <a:solidFill>
              <a:srgbClr val="008BCB"/>
            </a:solidFill>
            <a:ln>
              <a:noFill/>
            </a:ln>
            <a:extLst/>
          </p:spPr>
          <p:txBody>
            <a:bodyPr/>
            <a:lstStyle/>
            <a:p>
              <a:pPr fontAlgn="auto">
                <a:spcBef>
                  <a:spcPts val="0"/>
                </a:spcBef>
                <a:spcAft>
                  <a:spcPts val="0"/>
                </a:spcAft>
                <a:defRPr/>
              </a:pPr>
              <a:endParaRPr lang="en-GB" dirty="0">
                <a:latin typeface="+mn-lt"/>
                <a:cs typeface="+mn-cs"/>
              </a:endParaRPr>
            </a:p>
          </p:txBody>
        </p:sp>
        <p:sp>
          <p:nvSpPr>
            <p:cNvPr id="10" name="Freeform 8"/>
            <p:cNvSpPr>
              <a:spLocks/>
            </p:cNvSpPr>
            <p:nvPr userDrawn="1"/>
          </p:nvSpPr>
          <p:spPr bwMode="auto">
            <a:xfrm>
              <a:off x="0" y="5029200"/>
              <a:ext cx="7407275" cy="1828800"/>
            </a:xfrm>
            <a:custGeom>
              <a:avLst/>
              <a:gdLst>
                <a:gd name="T0" fmla="*/ 0 w 4666"/>
                <a:gd name="T1" fmla="*/ 1152 h 1152"/>
                <a:gd name="T2" fmla="*/ 4666 w 4666"/>
                <a:gd name="T3" fmla="*/ 1152 h 1152"/>
                <a:gd name="T4" fmla="*/ 0 w 4666"/>
                <a:gd name="T5" fmla="*/ 0 h 1152"/>
                <a:gd name="T6" fmla="*/ 0 w 4666"/>
                <a:gd name="T7" fmla="*/ 1152 h 1152"/>
              </a:gdLst>
              <a:ahLst/>
              <a:cxnLst>
                <a:cxn ang="0">
                  <a:pos x="T0" y="T1"/>
                </a:cxn>
                <a:cxn ang="0">
                  <a:pos x="T2" y="T3"/>
                </a:cxn>
                <a:cxn ang="0">
                  <a:pos x="T4" y="T5"/>
                </a:cxn>
                <a:cxn ang="0">
                  <a:pos x="T6" y="T7"/>
                </a:cxn>
              </a:cxnLst>
              <a:rect l="0" t="0" r="r" b="b"/>
              <a:pathLst>
                <a:path w="4666" h="1152">
                  <a:moveTo>
                    <a:pt x="0" y="1152"/>
                  </a:moveTo>
                  <a:lnTo>
                    <a:pt x="4666" y="1152"/>
                  </a:lnTo>
                  <a:lnTo>
                    <a:pt x="0" y="0"/>
                  </a:lnTo>
                  <a:lnTo>
                    <a:pt x="0" y="1152"/>
                  </a:lnTo>
                  <a:close/>
                </a:path>
              </a:pathLst>
            </a:custGeom>
            <a:solidFill>
              <a:srgbClr val="002E5F"/>
            </a:solidFill>
            <a:ln>
              <a:noFill/>
            </a:ln>
            <a:extLst/>
          </p:spPr>
          <p:txBody>
            <a:bodyPr/>
            <a:lstStyle/>
            <a:p>
              <a:pPr fontAlgn="auto">
                <a:spcBef>
                  <a:spcPts val="0"/>
                </a:spcBef>
                <a:spcAft>
                  <a:spcPts val="0"/>
                </a:spcAft>
                <a:defRPr/>
              </a:pPr>
              <a:endParaRPr lang="en-GB" dirty="0">
                <a:latin typeface="+mn-lt"/>
                <a:cs typeface="+mn-cs"/>
              </a:endParaRPr>
            </a:p>
          </p:txBody>
        </p:sp>
      </p:grpSp>
      <p:sp>
        <p:nvSpPr>
          <p:cNvPr id="2" name="Title 1"/>
          <p:cNvSpPr>
            <a:spLocks noGrp="1"/>
          </p:cNvSpPr>
          <p:nvPr>
            <p:ph type="ctrTitle"/>
          </p:nvPr>
        </p:nvSpPr>
        <p:spPr>
          <a:xfrm>
            <a:off x="685800" y="2679055"/>
            <a:ext cx="7772400" cy="1470025"/>
          </a:xfrm>
        </p:spPr>
        <p:txBody>
          <a:bodyPr>
            <a:normAutofit/>
          </a:bodyPr>
          <a:lstStyle>
            <a:lvl1pPr algn="ctr">
              <a:defRPr sz="4000" b="1">
                <a:solidFill>
                  <a:schemeClr val="bg1"/>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4221088"/>
            <a:ext cx="6400800" cy="1752600"/>
          </a:xfrm>
        </p:spPr>
        <p:txBody>
          <a:bodyPr>
            <a:normAutofit/>
          </a:bodyPr>
          <a:lstStyle>
            <a:lvl1pPr marL="0" indent="0" algn="ctr">
              <a:buNone/>
              <a:defRPr sz="320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8E924AF-B155-45BD-B00E-C3B5BBF41EA2}" type="datetimeFigureOut">
              <a:rPr lang="en-GB"/>
              <a:pPr>
                <a:defRPr/>
              </a:pPr>
              <a:t>24/02/2016</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287689B-EFEB-45B7-8BD1-A450619B1E4A}"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AA8325B-E6CA-45D9-BEB7-81D556725C5D}" type="datetimeFigureOut">
              <a:rPr lang="en-GB"/>
              <a:pPr>
                <a:defRPr/>
              </a:pPr>
              <a:t>24/02/2016</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8AAA23B-F848-4C3F-BA7F-FE6AB49F3A2F}"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9A77993-3245-44B5-8B22-BF36A11BCD59}" type="datetimeFigureOut">
              <a:rPr lang="en-GB"/>
              <a:pPr>
                <a:defRPr/>
              </a:pPr>
              <a:t>24/02/2016</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3E885A5-67B4-4E31-BE59-C462C16F0626}"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5D1D621-0374-4F0F-99F6-204FE44A1D72}" type="datetimeFigureOut">
              <a:rPr lang="en-GB"/>
              <a:pPr>
                <a:defRPr/>
              </a:pPr>
              <a:t>24/02/2016</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07EB31E-F7FC-4B13-A066-FF230090D6AF}"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BCAF908-CB18-4580-B07C-8274C3283C70}" type="datetimeFigureOut">
              <a:rPr lang="en-GB"/>
              <a:pPr>
                <a:defRPr/>
              </a:pPr>
              <a:t>24/02/2016</a:t>
            </a:fld>
            <a:endParaRPr lang="en-GB"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C0BCB67-34B0-413C-AB58-07B7F7A99C23}"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84EBEBF-EECE-4DC2-A816-F4D60FB729B1}" type="datetimeFigureOut">
              <a:rPr lang="en-GB"/>
              <a:pPr>
                <a:defRPr/>
              </a:pPr>
              <a:t>24/02/2016</a:t>
            </a:fld>
            <a:endParaRPr lang="en-GB"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40AB104-9705-4A41-9E7C-E7B58C7E0C34}"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9FD6AC9-775E-4502-B77D-76E4F229FC06}" type="datetimeFigureOut">
              <a:rPr lang="en-GB"/>
              <a:pPr>
                <a:defRPr/>
              </a:pPr>
              <a:t>24/02/2016</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B96C2C9-39C9-44F4-9F81-1F2678BDB131}"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DF44E4B-6F41-493A-8390-E5CF8147B45A}" type="datetimeFigureOut">
              <a:rPr lang="en-GB"/>
              <a:pPr>
                <a:defRPr/>
              </a:pPr>
              <a:t>24/02/2016</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5DFFFC0-5C4E-4D4A-B2D8-B923270BE3BC}"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094B901-ED7C-4E1C-8859-089A1F657189}" type="datetimeFigureOut">
              <a:rPr lang="en-GB"/>
              <a:pPr>
                <a:defRPr/>
              </a:pPr>
              <a:t>24/02/2016</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C720AC4-5F9F-4807-A340-71228DFEFCBA}"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12" cstate="print"/>
          <a:srcRect/>
          <a:stretch>
            <a:fillRect/>
          </a:stretch>
        </p:blipFill>
        <p:spPr bwMode="auto">
          <a:xfrm>
            <a:off x="0" y="0"/>
            <a:ext cx="9144000" cy="6858000"/>
          </a:xfrm>
          <a:prstGeom prst="rect">
            <a:avLst/>
          </a:prstGeom>
          <a:noFill/>
          <a:ln w="9525">
            <a:noFill/>
            <a:miter lim="800000"/>
            <a:headEnd/>
            <a:tailEnd/>
          </a:ln>
        </p:spPr>
      </p:pic>
      <p:sp>
        <p:nvSpPr>
          <p:cNvPr id="6" name="AutoShape 3"/>
          <p:cNvSpPr>
            <a:spLocks noChangeAspect="1" noChangeArrowheads="1" noTextEdit="1"/>
          </p:cNvSpPr>
          <p:nvPr/>
        </p:nvSpPr>
        <p:spPr bwMode="auto">
          <a:xfrm>
            <a:off x="0" y="0"/>
            <a:ext cx="9144000" cy="6858000"/>
          </a:xfrm>
          <a:prstGeom prst="rect">
            <a:avLst/>
          </a:prstGeom>
          <a:noFill/>
          <a:ln>
            <a:noFill/>
          </a:ln>
          <a:extLst/>
        </p:spPr>
        <p:txBody>
          <a:bodyPr/>
          <a:lstStyle/>
          <a:p>
            <a:pPr fontAlgn="auto">
              <a:spcBef>
                <a:spcPts val="0"/>
              </a:spcBef>
              <a:spcAft>
                <a:spcPts val="0"/>
              </a:spcAft>
              <a:defRPr/>
            </a:pPr>
            <a:endParaRPr lang="en-GB" dirty="0">
              <a:latin typeface="+mn-lt"/>
              <a:cs typeface="+mn-cs"/>
            </a:endParaRPr>
          </a:p>
        </p:txBody>
      </p:sp>
      <p:sp>
        <p:nvSpPr>
          <p:cNvPr id="102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9" name="Text Placeholder 2"/>
          <p:cNvSpPr>
            <a:spLocks noGrp="1"/>
          </p:cNvSpPr>
          <p:nvPr>
            <p:ph type="body" idx="1"/>
          </p:nvPr>
        </p:nvSpPr>
        <p:spPr bwMode="auto">
          <a:xfrm>
            <a:off x="457200" y="1600200"/>
            <a:ext cx="8229600" cy="4276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xStyles>
    <p:titleStyle>
      <a:lvl1pPr algn="l" rtl="0" eaLnBrk="0" fontAlgn="base" hangingPunct="0">
        <a:spcBef>
          <a:spcPct val="0"/>
        </a:spcBef>
        <a:spcAft>
          <a:spcPct val="0"/>
        </a:spcAft>
        <a:defRPr sz="4000" b="1" kern="1200">
          <a:solidFill>
            <a:srgbClr val="17375E"/>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4000" b="1">
          <a:solidFill>
            <a:srgbClr val="17375E"/>
          </a:solidFill>
          <a:latin typeface="Arial" charset="0"/>
          <a:cs typeface="Arial" charset="0"/>
        </a:defRPr>
      </a:lvl2pPr>
      <a:lvl3pPr algn="l" rtl="0" eaLnBrk="0" fontAlgn="base" hangingPunct="0">
        <a:spcBef>
          <a:spcPct val="0"/>
        </a:spcBef>
        <a:spcAft>
          <a:spcPct val="0"/>
        </a:spcAft>
        <a:defRPr sz="4000" b="1">
          <a:solidFill>
            <a:srgbClr val="17375E"/>
          </a:solidFill>
          <a:latin typeface="Arial" charset="0"/>
          <a:cs typeface="Arial" charset="0"/>
        </a:defRPr>
      </a:lvl3pPr>
      <a:lvl4pPr algn="l" rtl="0" eaLnBrk="0" fontAlgn="base" hangingPunct="0">
        <a:spcBef>
          <a:spcPct val="0"/>
        </a:spcBef>
        <a:spcAft>
          <a:spcPct val="0"/>
        </a:spcAft>
        <a:defRPr sz="4000" b="1">
          <a:solidFill>
            <a:srgbClr val="17375E"/>
          </a:solidFill>
          <a:latin typeface="Arial" charset="0"/>
          <a:cs typeface="Arial" charset="0"/>
        </a:defRPr>
      </a:lvl4pPr>
      <a:lvl5pPr algn="l" rtl="0" eaLnBrk="0" fontAlgn="base" hangingPunct="0">
        <a:spcBef>
          <a:spcPct val="0"/>
        </a:spcBef>
        <a:spcAft>
          <a:spcPct val="0"/>
        </a:spcAft>
        <a:defRPr sz="4000" b="1">
          <a:solidFill>
            <a:srgbClr val="17375E"/>
          </a:solidFill>
          <a:latin typeface="Arial" charset="0"/>
          <a:cs typeface="Arial" charset="0"/>
        </a:defRPr>
      </a:lvl5pPr>
      <a:lvl6pPr marL="457200" algn="l" rtl="0" fontAlgn="base">
        <a:spcBef>
          <a:spcPct val="0"/>
        </a:spcBef>
        <a:spcAft>
          <a:spcPct val="0"/>
        </a:spcAft>
        <a:defRPr sz="4000" b="1">
          <a:solidFill>
            <a:srgbClr val="17375E"/>
          </a:solidFill>
          <a:latin typeface="Arial" charset="0"/>
          <a:cs typeface="Arial" charset="0"/>
        </a:defRPr>
      </a:lvl6pPr>
      <a:lvl7pPr marL="914400" algn="l" rtl="0" fontAlgn="base">
        <a:spcBef>
          <a:spcPct val="0"/>
        </a:spcBef>
        <a:spcAft>
          <a:spcPct val="0"/>
        </a:spcAft>
        <a:defRPr sz="4000" b="1">
          <a:solidFill>
            <a:srgbClr val="17375E"/>
          </a:solidFill>
          <a:latin typeface="Arial" charset="0"/>
          <a:cs typeface="Arial" charset="0"/>
        </a:defRPr>
      </a:lvl7pPr>
      <a:lvl8pPr marL="1371600" algn="l" rtl="0" fontAlgn="base">
        <a:spcBef>
          <a:spcPct val="0"/>
        </a:spcBef>
        <a:spcAft>
          <a:spcPct val="0"/>
        </a:spcAft>
        <a:defRPr sz="4000" b="1">
          <a:solidFill>
            <a:srgbClr val="17375E"/>
          </a:solidFill>
          <a:latin typeface="Arial" charset="0"/>
          <a:cs typeface="Arial" charset="0"/>
        </a:defRPr>
      </a:lvl8pPr>
      <a:lvl9pPr marL="1828800" algn="l" rtl="0" fontAlgn="base">
        <a:spcBef>
          <a:spcPct val="0"/>
        </a:spcBef>
        <a:spcAft>
          <a:spcPct val="0"/>
        </a:spcAft>
        <a:defRPr sz="4000" b="1">
          <a:solidFill>
            <a:srgbClr val="17375E"/>
          </a:solidFill>
          <a:latin typeface="Arial" charset="0"/>
          <a:cs typeface="Arial" charset="0"/>
        </a:defRPr>
      </a:lvl9pPr>
    </p:titleStyle>
    <p:bodyStyle>
      <a:lvl1pPr marL="342900" indent="-342900" algn="l" rtl="0" eaLnBrk="0" fontAlgn="base" hangingPunct="0">
        <a:spcBef>
          <a:spcPct val="20000"/>
        </a:spcBef>
        <a:spcAft>
          <a:spcPct val="0"/>
        </a:spcAft>
        <a:buFont typeface="Wingdings" pitchFamily="2" charset="2"/>
        <a:buChar char="§"/>
        <a:defRPr sz="3200" kern="1200">
          <a:solidFill>
            <a:srgbClr val="404040"/>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800" kern="1200">
          <a:solidFill>
            <a:srgbClr val="404040"/>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400" kern="1200">
          <a:solidFill>
            <a:srgbClr val="404040"/>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2000" kern="1200">
          <a:solidFill>
            <a:srgbClr val="404040"/>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2000" kern="1200">
          <a:solidFill>
            <a:srgbClr val="40404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kCwho-anEOI"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s://www.youtube.com/watch?v=PfA6NpQWI9I" TargetMode="External"/><Relationship Id="rId4" Type="http://schemas.openxmlformats.org/officeDocument/2006/relationships/hyperlink" Target="https://www.youtube.com/watch?v=gDyRhw28pus"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2679700"/>
            <a:ext cx="7772400" cy="1470025"/>
          </a:xfrm>
        </p:spPr>
        <p:txBody>
          <a:bodyPr/>
          <a:lstStyle/>
          <a:p>
            <a:pPr eaLnBrk="1" hangingPunct="1"/>
            <a:r>
              <a:rPr lang="en-GB" smtClean="0">
                <a:latin typeface="Arial" charset="0"/>
                <a:cs typeface="Arial" charset="0"/>
              </a:rPr>
              <a:t>Working at Night</a:t>
            </a:r>
          </a:p>
        </p:txBody>
      </p:sp>
      <p:sp>
        <p:nvSpPr>
          <p:cNvPr id="13314" name="Subtitle 2"/>
          <p:cNvSpPr>
            <a:spLocks noGrp="1"/>
          </p:cNvSpPr>
          <p:nvPr>
            <p:ph type="subTitle" idx="1"/>
          </p:nvPr>
        </p:nvSpPr>
        <p:spPr>
          <a:xfrm>
            <a:off x="1371600" y="4221163"/>
            <a:ext cx="6400800" cy="1752600"/>
          </a:xfrm>
        </p:spPr>
        <p:txBody>
          <a:bodyPr/>
          <a:lstStyle/>
          <a:p>
            <a:pPr eaLnBrk="1" hangingPunct="1"/>
            <a:r>
              <a:rPr lang="en-GB" dirty="0" smtClean="0">
                <a:latin typeface="Arial" charset="0"/>
                <a:cs typeface="Arial" charset="0"/>
              </a:rPr>
              <a:t>Operatives brief</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p:txBody>
          <a:bodyPr/>
          <a:lstStyle/>
          <a:p>
            <a:r>
              <a:rPr lang="en-GB" smtClean="0">
                <a:latin typeface="Arial" charset="0"/>
                <a:cs typeface="Arial" charset="0"/>
              </a:rPr>
              <a:t>Health effects</a:t>
            </a:r>
          </a:p>
        </p:txBody>
      </p:sp>
      <p:sp>
        <p:nvSpPr>
          <p:cNvPr id="31746" name="Content Placeholder 2"/>
          <p:cNvSpPr>
            <a:spLocks noGrp="1"/>
          </p:cNvSpPr>
          <p:nvPr>
            <p:ph idx="4294967295"/>
          </p:nvPr>
        </p:nvSpPr>
        <p:spPr/>
        <p:txBody>
          <a:bodyPr/>
          <a:lstStyle/>
          <a:p>
            <a:r>
              <a:rPr lang="en-GB" smtClean="0">
                <a:latin typeface="Arial" charset="0"/>
                <a:cs typeface="Arial" charset="0"/>
              </a:rPr>
              <a:t>Isolation</a:t>
            </a:r>
          </a:p>
          <a:p>
            <a:pPr lvl="1"/>
            <a:r>
              <a:rPr lang="en-GB" smtClean="0">
                <a:latin typeface="Arial" charset="0"/>
                <a:cs typeface="Arial" charset="0"/>
              </a:rPr>
              <a:t>Working the night shift commonly causes the employee to miss family functions and social activities. This lack of socialization and quality family time can result in feelings of guilt, loneliness and depression.</a:t>
            </a:r>
          </a:p>
          <a:p>
            <a:endParaRPr lang="en-GB" smtClean="0">
              <a:latin typeface="Arial" charset="0"/>
              <a:cs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p:txBody>
          <a:bodyPr/>
          <a:lstStyle/>
          <a:p>
            <a:r>
              <a:rPr lang="en-GB" smtClean="0">
                <a:latin typeface="Arial" charset="0"/>
                <a:cs typeface="Arial" charset="0"/>
              </a:rPr>
              <a:t>Role and responsibility</a:t>
            </a:r>
          </a:p>
        </p:txBody>
      </p:sp>
      <p:sp>
        <p:nvSpPr>
          <p:cNvPr id="33794" name="Content Placeholder 2"/>
          <p:cNvSpPr>
            <a:spLocks noGrp="1"/>
          </p:cNvSpPr>
          <p:nvPr>
            <p:ph idx="4294967295"/>
          </p:nvPr>
        </p:nvSpPr>
        <p:spPr/>
        <p:txBody>
          <a:bodyPr/>
          <a:lstStyle/>
          <a:p>
            <a:pPr>
              <a:lnSpc>
                <a:spcPct val="80000"/>
              </a:lnSpc>
            </a:pPr>
            <a:r>
              <a:rPr lang="en-GB" sz="3000" smtClean="0">
                <a:latin typeface="Arial" charset="0"/>
                <a:cs typeface="Arial" charset="0"/>
              </a:rPr>
              <a:t>Legal Requirement</a:t>
            </a:r>
          </a:p>
          <a:p>
            <a:pPr lvl="1">
              <a:lnSpc>
                <a:spcPct val="80000"/>
              </a:lnSpc>
            </a:pPr>
            <a:r>
              <a:rPr lang="en-GB" sz="2600" smtClean="0">
                <a:latin typeface="Arial" charset="0"/>
                <a:cs typeface="Arial" charset="0"/>
              </a:rPr>
              <a:t>Under the Health and safety at work Act 1974 all employers, including the self employed, have a duty, so far as it is reasonably practicable, to protect the health, safety and welfare at work of all their employees. They also have a duty, so far as is reasonably practicable, to ensure that others are not exposed to health and safety risks through their undertaking</a:t>
            </a:r>
          </a:p>
          <a:p>
            <a:pPr lvl="1">
              <a:lnSpc>
                <a:spcPct val="80000"/>
              </a:lnSpc>
            </a:pPr>
            <a:r>
              <a:rPr lang="en-GB" sz="2600" smtClean="0">
                <a:latin typeface="Arial" charset="0"/>
                <a:cs typeface="Arial" charset="0"/>
              </a:rPr>
              <a:t>Management of Health &amp; Safety at Work Regulations 1999 require employers to put in place arrangements to control health and safety risks.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468313" y="260350"/>
            <a:ext cx="8229600" cy="1143000"/>
          </a:xfrm>
        </p:spPr>
        <p:txBody>
          <a:bodyPr/>
          <a:lstStyle/>
          <a:p>
            <a:r>
              <a:rPr lang="en-GB" sz="3600" dirty="0" smtClean="0">
                <a:latin typeface="Arial" charset="0"/>
                <a:cs typeface="Arial" charset="0"/>
              </a:rPr>
              <a:t>Improve your Health and Wellbeing</a:t>
            </a:r>
          </a:p>
        </p:txBody>
      </p:sp>
      <p:sp>
        <p:nvSpPr>
          <p:cNvPr id="35842" name="Content Placeholder 2"/>
          <p:cNvSpPr>
            <a:spLocks noGrp="1"/>
          </p:cNvSpPr>
          <p:nvPr>
            <p:ph idx="4294967295"/>
          </p:nvPr>
        </p:nvSpPr>
        <p:spPr/>
        <p:txBody>
          <a:bodyPr/>
          <a:lstStyle/>
          <a:p>
            <a:pPr algn="ctr">
              <a:lnSpc>
                <a:spcPct val="80000"/>
              </a:lnSpc>
              <a:buNone/>
            </a:pPr>
            <a:r>
              <a:rPr lang="en-GB" sz="2800" dirty="0" smtClean="0">
                <a:latin typeface="Arial" charset="0"/>
                <a:cs typeface="Arial" charset="0"/>
              </a:rPr>
              <a:t>Driving to and from work</a:t>
            </a:r>
          </a:p>
          <a:p>
            <a:pPr algn="ctr">
              <a:lnSpc>
                <a:spcPct val="80000"/>
              </a:lnSpc>
              <a:buNone/>
            </a:pPr>
            <a:endParaRPr lang="en-GB" sz="900" dirty="0" smtClean="0">
              <a:latin typeface="Arial" charset="0"/>
              <a:cs typeface="Arial" charset="0"/>
            </a:endParaRPr>
          </a:p>
          <a:p>
            <a:pPr>
              <a:lnSpc>
                <a:spcPct val="80000"/>
              </a:lnSpc>
            </a:pPr>
            <a:r>
              <a:rPr lang="en-GB" sz="2200" dirty="0" smtClean="0">
                <a:latin typeface="Arial" charset="0"/>
                <a:cs typeface="Arial" charset="0"/>
              </a:rPr>
              <a:t>Driving to and from work can be risky, particularly after a long shift, a night shift or before an early start. </a:t>
            </a:r>
          </a:p>
          <a:p>
            <a:pPr>
              <a:lnSpc>
                <a:spcPct val="80000"/>
              </a:lnSpc>
            </a:pPr>
            <a:r>
              <a:rPr lang="en-GB" sz="2200" dirty="0" smtClean="0">
                <a:latin typeface="Arial" charset="0"/>
                <a:cs typeface="Arial" charset="0"/>
              </a:rPr>
              <a:t>The following strategies may make driving safer: </a:t>
            </a:r>
          </a:p>
          <a:p>
            <a:pPr lvl="1">
              <a:lnSpc>
                <a:spcPct val="80000"/>
              </a:lnSpc>
            </a:pPr>
            <a:r>
              <a:rPr lang="en-GB" sz="1800" dirty="0" smtClean="0">
                <a:latin typeface="Arial" charset="0"/>
                <a:cs typeface="Arial" charset="0"/>
              </a:rPr>
              <a:t>consider using public transport or taxis rather than driving;</a:t>
            </a:r>
          </a:p>
          <a:p>
            <a:pPr lvl="1">
              <a:lnSpc>
                <a:spcPct val="80000"/>
              </a:lnSpc>
            </a:pPr>
            <a:r>
              <a:rPr lang="en-GB" sz="1800" dirty="0" smtClean="0">
                <a:latin typeface="Arial" charset="0"/>
                <a:cs typeface="Arial" charset="0"/>
              </a:rPr>
              <a:t>exercise briefly before your journey;</a:t>
            </a:r>
          </a:p>
          <a:p>
            <a:pPr lvl="1">
              <a:lnSpc>
                <a:spcPct val="80000"/>
              </a:lnSpc>
            </a:pPr>
            <a:r>
              <a:rPr lang="en-GB" sz="1800" dirty="0" smtClean="0">
                <a:latin typeface="Arial" charset="0"/>
                <a:cs typeface="Arial" charset="0"/>
              </a:rPr>
              <a:t>share driving if possible; </a:t>
            </a:r>
          </a:p>
          <a:p>
            <a:pPr lvl="1">
              <a:lnSpc>
                <a:spcPct val="80000"/>
              </a:lnSpc>
            </a:pPr>
            <a:r>
              <a:rPr lang="en-GB" sz="1800" dirty="0" smtClean="0">
                <a:latin typeface="Arial" charset="0"/>
                <a:cs typeface="Arial" charset="0"/>
              </a:rPr>
              <a:t>drive carefully and defensively;</a:t>
            </a:r>
          </a:p>
          <a:p>
            <a:pPr lvl="1">
              <a:lnSpc>
                <a:spcPct val="80000"/>
              </a:lnSpc>
            </a:pPr>
            <a:r>
              <a:rPr lang="en-GB" sz="1800" dirty="0" smtClean="0">
                <a:latin typeface="Arial" charset="0"/>
                <a:cs typeface="Arial" charset="0"/>
              </a:rPr>
              <a:t>try not to hurry;</a:t>
            </a:r>
          </a:p>
          <a:p>
            <a:pPr lvl="1">
              <a:lnSpc>
                <a:spcPct val="80000"/>
              </a:lnSpc>
            </a:pPr>
            <a:r>
              <a:rPr lang="en-GB" sz="1800" dirty="0" smtClean="0">
                <a:latin typeface="Arial" charset="0"/>
                <a:cs typeface="Arial" charset="0"/>
              </a:rPr>
              <a:t>stop if you feel sleepy and take a short nap if it is safe to do so;</a:t>
            </a:r>
          </a:p>
          <a:p>
            <a:pPr lvl="1">
              <a:lnSpc>
                <a:spcPct val="80000"/>
              </a:lnSpc>
            </a:pPr>
            <a:r>
              <a:rPr lang="en-GB" sz="1800" dirty="0" smtClean="0">
                <a:latin typeface="Arial" charset="0"/>
                <a:cs typeface="Arial" charset="0"/>
              </a:rPr>
              <a:t>make occasional use of caffeine or energy drinks.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468313" y="260350"/>
            <a:ext cx="8229600" cy="1143000"/>
          </a:xfrm>
        </p:spPr>
        <p:txBody>
          <a:bodyPr/>
          <a:lstStyle/>
          <a:p>
            <a:r>
              <a:rPr lang="en-GB" sz="3600" dirty="0" smtClean="0">
                <a:latin typeface="Arial" charset="0"/>
                <a:cs typeface="Arial" charset="0"/>
              </a:rPr>
              <a:t>Improve your Health and Wellbeing</a:t>
            </a:r>
          </a:p>
        </p:txBody>
      </p:sp>
      <p:sp>
        <p:nvSpPr>
          <p:cNvPr id="35842" name="Content Placeholder 2"/>
          <p:cNvSpPr>
            <a:spLocks noGrp="1"/>
          </p:cNvSpPr>
          <p:nvPr>
            <p:ph idx="4294967295"/>
          </p:nvPr>
        </p:nvSpPr>
        <p:spPr/>
        <p:txBody>
          <a:bodyPr/>
          <a:lstStyle/>
          <a:p>
            <a:pPr algn="ctr">
              <a:lnSpc>
                <a:spcPct val="80000"/>
              </a:lnSpc>
              <a:buNone/>
            </a:pPr>
            <a:r>
              <a:rPr lang="en-GB" sz="2800" dirty="0" smtClean="0">
                <a:latin typeface="Arial" charset="0"/>
                <a:cs typeface="Arial" charset="0"/>
              </a:rPr>
              <a:t>Identify a suitable sleep schedule</a:t>
            </a:r>
          </a:p>
          <a:p>
            <a:pPr algn="ctr">
              <a:lnSpc>
                <a:spcPct val="80000"/>
              </a:lnSpc>
              <a:buNone/>
            </a:pPr>
            <a:endParaRPr lang="en-GB" sz="900" dirty="0" smtClean="0">
              <a:latin typeface="Arial" charset="0"/>
              <a:cs typeface="Arial" charset="0"/>
            </a:endParaRPr>
          </a:p>
          <a:p>
            <a:pPr>
              <a:lnSpc>
                <a:spcPct val="80000"/>
              </a:lnSpc>
            </a:pPr>
            <a:r>
              <a:rPr lang="en-GB" sz="2200" dirty="0" smtClean="0">
                <a:latin typeface="Arial" charset="0"/>
                <a:cs typeface="Arial" charset="0"/>
              </a:rPr>
              <a:t>Most adults need 7-8 hours sleep a day, although this decreases with age. If you cannot do this, try to rest, as this is still beneficial. Recording sleep patterns and problems using a diary may help to explain fatigue and tiredness. It can also be used to help find the most suitable strategies and conditions for a better quality of sleep:</a:t>
            </a:r>
          </a:p>
          <a:p>
            <a:pPr>
              <a:lnSpc>
                <a:spcPct val="80000"/>
              </a:lnSpc>
            </a:pPr>
            <a:r>
              <a:rPr lang="en-GB" sz="2200" dirty="0" smtClean="0">
                <a:latin typeface="Arial" charset="0"/>
                <a:cs typeface="Arial" charset="0"/>
              </a:rPr>
              <a:t>if you work regular shifts, try going to bed at different times, </a:t>
            </a:r>
            <a:r>
              <a:rPr lang="en-GB" sz="2200" dirty="0" err="1" smtClean="0">
                <a:latin typeface="Arial" charset="0"/>
                <a:cs typeface="Arial" charset="0"/>
              </a:rPr>
              <a:t>eg</a:t>
            </a:r>
            <a:r>
              <a:rPr lang="en-GB" sz="2200" dirty="0" smtClean="0">
                <a:latin typeface="Arial" charset="0"/>
                <a:cs typeface="Arial" charset="0"/>
              </a:rPr>
              <a:t> soon after you </a:t>
            </a:r>
          </a:p>
          <a:p>
            <a:pPr lvl="1">
              <a:lnSpc>
                <a:spcPct val="80000"/>
              </a:lnSpc>
            </a:pPr>
            <a:r>
              <a:rPr lang="en-GB" sz="1800" dirty="0" smtClean="0">
                <a:latin typeface="Arial" charset="0"/>
                <a:cs typeface="Arial" charset="0"/>
              </a:rPr>
              <a:t>arrive back from work or stay up and sleep before the next shift; </a:t>
            </a:r>
          </a:p>
          <a:p>
            <a:pPr lvl="1">
              <a:lnSpc>
                <a:spcPct val="80000"/>
              </a:lnSpc>
            </a:pPr>
            <a:r>
              <a:rPr lang="en-GB" sz="1800" dirty="0" smtClean="0">
                <a:latin typeface="Arial" charset="0"/>
                <a:cs typeface="Arial" charset="0"/>
              </a:rPr>
              <a:t>have a short sleep before your first night shift;</a:t>
            </a:r>
          </a:p>
          <a:p>
            <a:pPr lvl="1">
              <a:lnSpc>
                <a:spcPct val="80000"/>
              </a:lnSpc>
            </a:pPr>
            <a:r>
              <a:rPr lang="en-GB" sz="1800" dirty="0" smtClean="0">
                <a:latin typeface="Arial" charset="0"/>
                <a:cs typeface="Arial" charset="0"/>
              </a:rPr>
              <a:t>if coming off night shifts, have a short sleep and go to bed earlier that night;</a:t>
            </a:r>
          </a:p>
          <a:p>
            <a:pPr lvl="1">
              <a:lnSpc>
                <a:spcPct val="80000"/>
              </a:lnSpc>
            </a:pPr>
            <a:r>
              <a:rPr lang="en-GB" sz="1800" dirty="0" smtClean="0">
                <a:latin typeface="Arial" charset="0"/>
                <a:cs typeface="Arial" charset="0"/>
              </a:rPr>
              <a:t>once you have identified a suitable sleep schedule, try to keep to it</a:t>
            </a:r>
            <a:endParaRPr lang="en-GB" sz="1400" dirty="0" smtClean="0">
              <a:latin typeface="Arial" charset="0"/>
              <a:cs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468313" y="260350"/>
            <a:ext cx="8229600" cy="1143000"/>
          </a:xfrm>
        </p:spPr>
        <p:txBody>
          <a:bodyPr/>
          <a:lstStyle/>
          <a:p>
            <a:r>
              <a:rPr lang="en-GB" sz="3600" dirty="0" smtClean="0">
                <a:latin typeface="Arial" charset="0"/>
                <a:cs typeface="Arial" charset="0"/>
              </a:rPr>
              <a:t>Improve your Health and Wellbeing</a:t>
            </a:r>
          </a:p>
        </p:txBody>
      </p:sp>
      <p:sp>
        <p:nvSpPr>
          <p:cNvPr id="35842" name="Content Placeholder 2"/>
          <p:cNvSpPr>
            <a:spLocks noGrp="1"/>
          </p:cNvSpPr>
          <p:nvPr>
            <p:ph idx="4294967295"/>
          </p:nvPr>
        </p:nvSpPr>
        <p:spPr/>
        <p:txBody>
          <a:bodyPr/>
          <a:lstStyle/>
          <a:p>
            <a:pPr algn="ctr">
              <a:lnSpc>
                <a:spcPct val="80000"/>
              </a:lnSpc>
              <a:buNone/>
            </a:pPr>
            <a:r>
              <a:rPr lang="en-GB" sz="2800" dirty="0" smtClean="0">
                <a:latin typeface="Arial" charset="0"/>
                <a:cs typeface="Arial" charset="0"/>
              </a:rPr>
              <a:t>Make the environment favourable for sleeping</a:t>
            </a:r>
          </a:p>
          <a:p>
            <a:pPr algn="ctr">
              <a:lnSpc>
                <a:spcPct val="80000"/>
              </a:lnSpc>
              <a:buNone/>
            </a:pPr>
            <a:endParaRPr lang="en-GB" sz="900" dirty="0" smtClean="0">
              <a:latin typeface="Arial" charset="0"/>
              <a:cs typeface="Arial" charset="0"/>
            </a:endParaRPr>
          </a:p>
          <a:p>
            <a:pPr>
              <a:lnSpc>
                <a:spcPct val="80000"/>
              </a:lnSpc>
            </a:pPr>
            <a:r>
              <a:rPr lang="en-GB" sz="2200" dirty="0" smtClean="0">
                <a:latin typeface="Arial" charset="0"/>
                <a:cs typeface="Arial" charset="0"/>
              </a:rPr>
              <a:t>Sleep loss and fatigue are some of the most significant problems for shift workers. It is important to try and maintain your normal level of sleep and rest. Daytime sleep is usually lighter, shorter and of poorer quality than night time sleep. It is more frequently disturbed because of warmer temperatures and daytime noise. To help make the environment favourable for sleeping: </a:t>
            </a:r>
          </a:p>
          <a:p>
            <a:pPr lvl="1">
              <a:lnSpc>
                <a:spcPct val="80000"/>
              </a:lnSpc>
            </a:pPr>
            <a:r>
              <a:rPr lang="en-GB" sz="1800" dirty="0" smtClean="0">
                <a:latin typeface="Arial" charset="0"/>
                <a:cs typeface="Arial" charset="0"/>
              </a:rPr>
              <a:t>sleep in your bedroom and avoid using it for other activities such as watching television, eating and working; </a:t>
            </a:r>
          </a:p>
          <a:p>
            <a:pPr lvl="1">
              <a:lnSpc>
                <a:spcPct val="80000"/>
              </a:lnSpc>
            </a:pPr>
            <a:r>
              <a:rPr lang="en-GB" sz="1800" dirty="0" smtClean="0">
                <a:latin typeface="Arial" charset="0"/>
                <a:cs typeface="Arial" charset="0"/>
              </a:rPr>
              <a:t>use heavy curtains, blackout blinds or eye shades to darken the bedroom;</a:t>
            </a:r>
          </a:p>
          <a:p>
            <a:pPr lvl="1">
              <a:lnSpc>
                <a:spcPct val="80000"/>
              </a:lnSpc>
            </a:pPr>
            <a:r>
              <a:rPr lang="en-GB" sz="1800" dirty="0" smtClean="0">
                <a:latin typeface="Arial" charset="0"/>
                <a:cs typeface="Arial" charset="0"/>
              </a:rPr>
              <a:t>disconnect the phone or use an answer machine and turn the ringer down;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468313" y="260350"/>
            <a:ext cx="8229600" cy="1143000"/>
          </a:xfrm>
        </p:spPr>
        <p:txBody>
          <a:bodyPr/>
          <a:lstStyle/>
          <a:p>
            <a:r>
              <a:rPr lang="en-GB" sz="3600" dirty="0" smtClean="0">
                <a:latin typeface="Arial" charset="0"/>
                <a:cs typeface="Arial" charset="0"/>
              </a:rPr>
              <a:t>Improve your Health and Wellbeing</a:t>
            </a:r>
          </a:p>
        </p:txBody>
      </p:sp>
      <p:sp>
        <p:nvSpPr>
          <p:cNvPr id="35842" name="Content Placeholder 2"/>
          <p:cNvSpPr>
            <a:spLocks noGrp="1"/>
          </p:cNvSpPr>
          <p:nvPr>
            <p:ph idx="4294967295"/>
          </p:nvPr>
        </p:nvSpPr>
        <p:spPr/>
        <p:txBody>
          <a:bodyPr/>
          <a:lstStyle/>
          <a:p>
            <a:pPr algn="ctr">
              <a:lnSpc>
                <a:spcPct val="80000"/>
              </a:lnSpc>
              <a:buNone/>
            </a:pPr>
            <a:r>
              <a:rPr lang="en-GB" sz="2800" dirty="0" smtClean="0">
                <a:latin typeface="Arial" charset="0"/>
                <a:cs typeface="Arial" charset="0"/>
              </a:rPr>
              <a:t>Make the environment favourable for sleeping</a:t>
            </a:r>
          </a:p>
          <a:p>
            <a:pPr algn="ctr">
              <a:lnSpc>
                <a:spcPct val="80000"/>
              </a:lnSpc>
              <a:buNone/>
            </a:pPr>
            <a:endParaRPr lang="en-GB" sz="900" dirty="0" smtClean="0">
              <a:latin typeface="Arial" charset="0"/>
              <a:cs typeface="Arial" charset="0"/>
            </a:endParaRPr>
          </a:p>
          <a:p>
            <a:pPr lvl="1">
              <a:lnSpc>
                <a:spcPct val="80000"/>
              </a:lnSpc>
            </a:pPr>
            <a:r>
              <a:rPr lang="en-GB" sz="1800" dirty="0" smtClean="0">
                <a:latin typeface="Arial" charset="0"/>
                <a:cs typeface="Arial" charset="0"/>
              </a:rPr>
              <a:t>ask your family not to disturb you and to keep the noise down when you are sleeping;</a:t>
            </a:r>
          </a:p>
          <a:p>
            <a:pPr lvl="1">
              <a:lnSpc>
                <a:spcPct val="80000"/>
              </a:lnSpc>
            </a:pPr>
            <a:r>
              <a:rPr lang="en-GB" sz="1800" dirty="0" smtClean="0">
                <a:latin typeface="Arial" charset="0"/>
                <a:cs typeface="Arial" charset="0"/>
              </a:rPr>
              <a:t>discuss your work pattern with close neighbours and ask them to try and avoid noisy activities during your sleep time; </a:t>
            </a:r>
          </a:p>
          <a:p>
            <a:pPr lvl="1">
              <a:lnSpc>
                <a:spcPct val="80000"/>
              </a:lnSpc>
            </a:pPr>
            <a:r>
              <a:rPr lang="en-GB" sz="1800" dirty="0" smtClean="0">
                <a:latin typeface="Arial" charset="0"/>
                <a:cs typeface="Arial" charset="0"/>
              </a:rPr>
              <a:t>if it is too noisy to sleep consider using earplugs, white noise or background music to mask external noises; </a:t>
            </a:r>
          </a:p>
          <a:p>
            <a:pPr lvl="1">
              <a:lnSpc>
                <a:spcPct val="80000"/>
              </a:lnSpc>
            </a:pPr>
            <a:r>
              <a:rPr lang="en-GB" sz="1800" dirty="0" smtClean="0">
                <a:latin typeface="Arial" charset="0"/>
                <a:cs typeface="Arial" charset="0"/>
              </a:rPr>
              <a:t>adjust the bedroom temperature to a comfortable level, cool conditions improve sleep.</a:t>
            </a:r>
            <a:endParaRPr lang="en-GB" sz="1000" dirty="0" smtClean="0">
              <a:latin typeface="Arial" charset="0"/>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468313" y="260350"/>
            <a:ext cx="8229600" cy="1143000"/>
          </a:xfrm>
        </p:spPr>
        <p:txBody>
          <a:bodyPr/>
          <a:lstStyle/>
          <a:p>
            <a:r>
              <a:rPr lang="en-GB" sz="3600" dirty="0" smtClean="0">
                <a:latin typeface="Arial" charset="0"/>
                <a:cs typeface="Arial" charset="0"/>
              </a:rPr>
              <a:t>Improve your Health and Wellbeing</a:t>
            </a:r>
          </a:p>
        </p:txBody>
      </p:sp>
      <p:sp>
        <p:nvSpPr>
          <p:cNvPr id="35842" name="Content Placeholder 2"/>
          <p:cNvSpPr>
            <a:spLocks noGrp="1"/>
          </p:cNvSpPr>
          <p:nvPr>
            <p:ph idx="4294967295"/>
          </p:nvPr>
        </p:nvSpPr>
        <p:spPr/>
        <p:txBody>
          <a:bodyPr/>
          <a:lstStyle/>
          <a:p>
            <a:pPr algn="ctr">
              <a:lnSpc>
                <a:spcPct val="80000"/>
              </a:lnSpc>
              <a:buNone/>
            </a:pPr>
            <a:r>
              <a:rPr lang="en-GB" sz="2800" dirty="0" smtClean="0">
                <a:latin typeface="Arial" charset="0"/>
                <a:cs typeface="Arial" charset="0"/>
              </a:rPr>
              <a:t>Techniques to promote sleep</a:t>
            </a:r>
          </a:p>
          <a:p>
            <a:pPr>
              <a:lnSpc>
                <a:spcPct val="80000"/>
              </a:lnSpc>
              <a:buFont typeface="Arial" pitchFamily="34" charset="0"/>
              <a:buChar char="•"/>
            </a:pPr>
            <a:r>
              <a:rPr lang="en-GB" sz="2200" dirty="0" smtClean="0">
                <a:latin typeface="Arial" charset="0"/>
                <a:cs typeface="Arial" charset="0"/>
              </a:rPr>
              <a:t>To promote sleeping, try to follow a similar routine to the one you follow before a normal night’s sleep. The following tips may help you relax after a shift and promote sleep:</a:t>
            </a:r>
          </a:p>
          <a:p>
            <a:pPr lvl="1">
              <a:lnSpc>
                <a:spcPct val="80000"/>
              </a:lnSpc>
            </a:pPr>
            <a:r>
              <a:rPr lang="en-GB" sz="1800" dirty="0" smtClean="0">
                <a:latin typeface="Arial" charset="0"/>
                <a:cs typeface="Arial" charset="0"/>
              </a:rPr>
              <a:t>go for a short walk, relax with a book, listen to music and/or take a hot bath before going to bed; </a:t>
            </a:r>
          </a:p>
          <a:p>
            <a:pPr lvl="1">
              <a:lnSpc>
                <a:spcPct val="80000"/>
              </a:lnSpc>
            </a:pPr>
            <a:r>
              <a:rPr lang="en-GB" sz="1800" dirty="0" smtClean="0">
                <a:latin typeface="Arial" charset="0"/>
                <a:cs typeface="Arial" charset="0"/>
              </a:rPr>
              <a:t>avoid vigorous exercise before sleep as it is stimulating and raises the body temperature; avoid caffeine, ‘energy’ drinks and other stimulants a few hours before bedtime as they can stop you going to sleep; </a:t>
            </a:r>
          </a:p>
          <a:p>
            <a:pPr lvl="1">
              <a:lnSpc>
                <a:spcPct val="80000"/>
              </a:lnSpc>
            </a:pPr>
            <a:r>
              <a:rPr lang="en-GB" sz="1800" dirty="0" smtClean="0">
                <a:latin typeface="Arial" charset="0"/>
                <a:cs typeface="Arial" charset="0"/>
              </a:rPr>
              <a:t>don’t go to bed feeling hungry: have a light meal or snack before sleeping but avoid fatty, spicy and/or heavy meals, as these are more difficult to digest and can disturb sleep; </a:t>
            </a:r>
          </a:p>
          <a:p>
            <a:pPr lvl="1">
              <a:lnSpc>
                <a:spcPct val="80000"/>
              </a:lnSpc>
            </a:pPr>
            <a:r>
              <a:rPr lang="en-GB" sz="1800" dirty="0" smtClean="0">
                <a:latin typeface="Arial" charset="0"/>
                <a:cs typeface="Arial" charset="0"/>
              </a:rPr>
              <a:t>avoid alcohol as it lowers the quality of sleep.</a:t>
            </a:r>
            <a:endParaRPr lang="en-GB" sz="1000" dirty="0" smtClean="0">
              <a:latin typeface="Arial" charset="0"/>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468313" y="260350"/>
            <a:ext cx="8229600" cy="1143000"/>
          </a:xfrm>
        </p:spPr>
        <p:txBody>
          <a:bodyPr/>
          <a:lstStyle/>
          <a:p>
            <a:r>
              <a:rPr lang="en-GB" sz="3600" dirty="0" smtClean="0">
                <a:latin typeface="Arial" charset="0"/>
                <a:cs typeface="Arial" charset="0"/>
              </a:rPr>
              <a:t>Improve your Health and Wellbeing</a:t>
            </a:r>
          </a:p>
        </p:txBody>
      </p:sp>
      <p:sp>
        <p:nvSpPr>
          <p:cNvPr id="35842" name="Content Placeholder 2"/>
          <p:cNvSpPr>
            <a:spLocks noGrp="1"/>
          </p:cNvSpPr>
          <p:nvPr>
            <p:ph idx="4294967295"/>
          </p:nvPr>
        </p:nvSpPr>
        <p:spPr/>
        <p:txBody>
          <a:bodyPr/>
          <a:lstStyle/>
          <a:p>
            <a:pPr algn="ctr">
              <a:lnSpc>
                <a:spcPct val="80000"/>
              </a:lnSpc>
              <a:buNone/>
            </a:pPr>
            <a:r>
              <a:rPr lang="en-GB" sz="2800" dirty="0" smtClean="0">
                <a:latin typeface="Arial" charset="0"/>
                <a:cs typeface="Arial" charset="0"/>
              </a:rPr>
              <a:t>Consider your Diet</a:t>
            </a:r>
          </a:p>
          <a:p>
            <a:pPr>
              <a:lnSpc>
                <a:spcPct val="80000"/>
              </a:lnSpc>
            </a:pPr>
            <a:r>
              <a:rPr lang="en-GB" sz="2200" dirty="0" smtClean="0">
                <a:latin typeface="Arial" charset="0"/>
                <a:cs typeface="Arial" charset="0"/>
              </a:rPr>
              <a:t>It is very important to consider the timing and quality of your meals. Digestive problems are common in shift workers, due to disruption of the internal body clock and poor diet. Plan your meals to help you stay alert at work and to relax/sleep when you need to rest:</a:t>
            </a:r>
          </a:p>
          <a:p>
            <a:pPr lvl="1">
              <a:lnSpc>
                <a:spcPct val="80000"/>
              </a:lnSpc>
            </a:pPr>
            <a:r>
              <a:rPr lang="en-GB" sz="1800" dirty="0" smtClean="0">
                <a:latin typeface="Arial" charset="0"/>
                <a:cs typeface="Arial" charset="0"/>
              </a:rPr>
              <a:t>regular light meals/snacks are less likely to affect alertness or cause drowsiness than a single heavy meal; </a:t>
            </a:r>
          </a:p>
          <a:p>
            <a:pPr lvl="1">
              <a:lnSpc>
                <a:spcPct val="80000"/>
              </a:lnSpc>
            </a:pPr>
            <a:r>
              <a:rPr lang="en-GB" sz="1800" dirty="0" smtClean="0">
                <a:latin typeface="Arial" charset="0"/>
                <a:cs typeface="Arial" charset="0"/>
              </a:rPr>
              <a:t>choose foods that are easy to digest such as pasta, rice, bread, salad, fruit, vegetables and milk products; </a:t>
            </a:r>
          </a:p>
          <a:p>
            <a:pPr lvl="1">
              <a:lnSpc>
                <a:spcPct val="80000"/>
              </a:lnSpc>
            </a:pPr>
            <a:r>
              <a:rPr lang="en-GB" sz="1800" dirty="0" smtClean="0">
                <a:latin typeface="Arial" charset="0"/>
                <a:cs typeface="Arial" charset="0"/>
              </a:rPr>
              <a:t>avoid fatty, spicy and/or heavy meals as these are more difficult to digest. They can make you feel drowsy when you need to be alert. They may also disturb sleep when you need to rest; </a:t>
            </a:r>
          </a:p>
          <a:p>
            <a:pPr lvl="1">
              <a:lnSpc>
                <a:spcPct val="80000"/>
              </a:lnSpc>
            </a:pPr>
            <a:r>
              <a:rPr lang="en-GB" sz="1800" dirty="0" smtClean="0">
                <a:latin typeface="Arial" charset="0"/>
                <a:cs typeface="Arial" charset="0"/>
              </a:rPr>
              <a:t>avoid sugary foods, such as chocolate - they provide a short-term energy boost followed by a dip in energy levels;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468313" y="260350"/>
            <a:ext cx="8229600" cy="1143000"/>
          </a:xfrm>
        </p:spPr>
        <p:txBody>
          <a:bodyPr/>
          <a:lstStyle/>
          <a:p>
            <a:r>
              <a:rPr lang="en-GB" sz="3600" dirty="0" smtClean="0">
                <a:latin typeface="Arial" charset="0"/>
                <a:cs typeface="Arial" charset="0"/>
              </a:rPr>
              <a:t>Improve your Health and Wellbeing</a:t>
            </a:r>
          </a:p>
        </p:txBody>
      </p:sp>
      <p:sp>
        <p:nvSpPr>
          <p:cNvPr id="35842" name="Content Placeholder 2"/>
          <p:cNvSpPr>
            <a:spLocks noGrp="1"/>
          </p:cNvSpPr>
          <p:nvPr>
            <p:ph idx="4294967295"/>
          </p:nvPr>
        </p:nvSpPr>
        <p:spPr/>
        <p:txBody>
          <a:bodyPr/>
          <a:lstStyle/>
          <a:p>
            <a:pPr algn="ctr">
              <a:lnSpc>
                <a:spcPct val="80000"/>
              </a:lnSpc>
              <a:buNone/>
            </a:pPr>
            <a:r>
              <a:rPr lang="en-GB" sz="2800" dirty="0" smtClean="0">
                <a:latin typeface="Arial" charset="0"/>
                <a:cs typeface="Arial" charset="0"/>
              </a:rPr>
              <a:t>Consider your Diet</a:t>
            </a:r>
          </a:p>
          <a:p>
            <a:pPr lvl="1">
              <a:lnSpc>
                <a:spcPct val="80000"/>
              </a:lnSpc>
            </a:pPr>
            <a:r>
              <a:rPr lang="en-GB" sz="1800" dirty="0" smtClean="0">
                <a:latin typeface="Arial" charset="0"/>
                <a:cs typeface="Arial" charset="0"/>
              </a:rPr>
              <a:t>fruit and vegetables are good snacks as their sugar is converted into energy relatively slowly and they also provide vitamins, minerals and fibre; drink plenty of fluid, as dehydration can reduce both mental and physical performance, but avoid drinking too much fluid before sleeping, as this may overload the bladder</a:t>
            </a:r>
            <a:endParaRPr lang="en-GB" sz="600" dirty="0" smtClean="0">
              <a:latin typeface="Arial" charset="0"/>
              <a:cs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468313" y="260350"/>
            <a:ext cx="8229600" cy="1143000"/>
          </a:xfrm>
        </p:spPr>
        <p:txBody>
          <a:bodyPr/>
          <a:lstStyle/>
          <a:p>
            <a:r>
              <a:rPr lang="en-GB" sz="3600" dirty="0" smtClean="0">
                <a:latin typeface="Arial" charset="0"/>
                <a:cs typeface="Arial" charset="0"/>
              </a:rPr>
              <a:t>Improve your Health and Wellbeing</a:t>
            </a:r>
          </a:p>
        </p:txBody>
      </p:sp>
      <p:sp>
        <p:nvSpPr>
          <p:cNvPr id="35842" name="Content Placeholder 2"/>
          <p:cNvSpPr>
            <a:spLocks noGrp="1"/>
          </p:cNvSpPr>
          <p:nvPr>
            <p:ph idx="4294967295"/>
          </p:nvPr>
        </p:nvSpPr>
        <p:spPr/>
        <p:txBody>
          <a:bodyPr/>
          <a:lstStyle/>
          <a:p>
            <a:pPr algn="ctr">
              <a:lnSpc>
                <a:spcPct val="80000"/>
              </a:lnSpc>
              <a:buNone/>
            </a:pPr>
            <a:r>
              <a:rPr lang="en-GB" sz="2800" dirty="0" smtClean="0">
                <a:latin typeface="Arial" charset="0"/>
                <a:cs typeface="Arial" charset="0"/>
              </a:rPr>
              <a:t>Stimulants and sedatives</a:t>
            </a:r>
          </a:p>
          <a:p>
            <a:pPr algn="ctr">
              <a:lnSpc>
                <a:spcPct val="80000"/>
              </a:lnSpc>
            </a:pPr>
            <a:endParaRPr lang="en-GB" sz="2200" dirty="0" smtClean="0">
              <a:latin typeface="Arial" charset="0"/>
              <a:cs typeface="Arial" charset="0"/>
            </a:endParaRPr>
          </a:p>
          <a:p>
            <a:pPr>
              <a:lnSpc>
                <a:spcPct val="80000"/>
              </a:lnSpc>
            </a:pPr>
            <a:r>
              <a:rPr lang="en-GB" sz="2200" dirty="0" smtClean="0">
                <a:latin typeface="Arial" charset="0"/>
                <a:cs typeface="Arial" charset="0"/>
              </a:rPr>
              <a:t>Shift workers often turn to stimulants such as coffee or cigarettes to keep them awake and sedatives such as alcohol or sleeping pills to help them sleep. Avoid such aids, as they only have short-term effects on alertness as tolerance to their effects develops. Persistent use may also increase the risk of dependence: </a:t>
            </a:r>
          </a:p>
          <a:p>
            <a:pPr lvl="1">
              <a:lnSpc>
                <a:spcPct val="80000"/>
              </a:lnSpc>
            </a:pPr>
            <a:r>
              <a:rPr lang="en-GB" sz="1800" dirty="0" smtClean="0">
                <a:latin typeface="Arial" charset="0"/>
                <a:cs typeface="Arial" charset="0"/>
              </a:rPr>
              <a:t>caffeine is a mild stimulant present in coffee, tea and cola as well as in tablet form and in special energy drinks. It can improve reaction time and feelings of alertness for short periods. Only use caffeine occasionally and don’t rely on it to keep you awake. If you do decide to take caffeine or other stimulants, you should consider what might happen when its effects wear off, </a:t>
            </a:r>
            <a:r>
              <a:rPr lang="en-GB" sz="1800" dirty="0" err="1" smtClean="0">
                <a:latin typeface="Arial" charset="0"/>
                <a:cs typeface="Arial" charset="0"/>
              </a:rPr>
              <a:t>eg</a:t>
            </a:r>
            <a:r>
              <a:rPr lang="en-GB" sz="1800" dirty="0" smtClean="0">
                <a:latin typeface="Arial" charset="0"/>
                <a:cs typeface="Arial" charset="0"/>
              </a:rPr>
              <a:t> when you are operating machinery or driving.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idx="4294967295"/>
          </p:nvPr>
        </p:nvSpPr>
        <p:spPr/>
        <p:txBody>
          <a:bodyPr/>
          <a:lstStyle/>
          <a:p>
            <a:r>
              <a:rPr lang="en-GB" dirty="0" smtClean="0">
                <a:latin typeface="Arial" charset="0"/>
                <a:cs typeface="Arial" charset="0"/>
              </a:rPr>
              <a:t>Agenda</a:t>
            </a:r>
          </a:p>
        </p:txBody>
      </p:sp>
      <p:sp>
        <p:nvSpPr>
          <p:cNvPr id="15362" name="Content Placeholder 2"/>
          <p:cNvSpPr>
            <a:spLocks noGrp="1"/>
          </p:cNvSpPr>
          <p:nvPr>
            <p:ph idx="4294967295"/>
          </p:nvPr>
        </p:nvSpPr>
        <p:spPr/>
        <p:txBody>
          <a:bodyPr/>
          <a:lstStyle/>
          <a:p>
            <a:r>
              <a:rPr lang="en-GB" dirty="0" smtClean="0">
                <a:latin typeface="Arial" charset="0"/>
                <a:cs typeface="Arial" charset="0"/>
              </a:rPr>
              <a:t>Description of Shift / Night Working</a:t>
            </a:r>
          </a:p>
          <a:p>
            <a:r>
              <a:rPr lang="en-GB" dirty="0" smtClean="0">
                <a:latin typeface="Arial" charset="0"/>
                <a:cs typeface="Arial" charset="0"/>
              </a:rPr>
              <a:t>Health effects</a:t>
            </a:r>
          </a:p>
          <a:p>
            <a:r>
              <a:rPr lang="en-GB" dirty="0" smtClean="0">
                <a:latin typeface="Arial" charset="0"/>
                <a:cs typeface="Arial" charset="0"/>
              </a:rPr>
              <a:t>Role and </a:t>
            </a:r>
            <a:r>
              <a:rPr lang="en-GB" dirty="0" smtClean="0">
                <a:latin typeface="Arial" charset="0"/>
                <a:cs typeface="Arial" charset="0"/>
              </a:rPr>
              <a:t>responsibilities</a:t>
            </a:r>
          </a:p>
          <a:p>
            <a:pPr lvl="1"/>
            <a:r>
              <a:rPr lang="en-GB" dirty="0" smtClean="0">
                <a:latin typeface="Arial" charset="0"/>
                <a:cs typeface="Arial" charset="0"/>
              </a:rPr>
              <a:t>Improving your health and wellbeing</a:t>
            </a:r>
            <a:endParaRPr lang="en-GB" dirty="0" smtClean="0">
              <a:latin typeface="Arial" charset="0"/>
              <a:cs typeface="Arial" charset="0"/>
            </a:endParaRPr>
          </a:p>
          <a:p>
            <a:r>
              <a:rPr lang="en-GB" dirty="0" smtClean="0">
                <a:latin typeface="Arial" charset="0"/>
                <a:cs typeface="Arial" charset="0"/>
              </a:rPr>
              <a:t>Review</a:t>
            </a:r>
          </a:p>
          <a:p>
            <a:r>
              <a:rPr lang="en-GB" dirty="0" smtClean="0">
                <a:latin typeface="Arial" charset="0"/>
                <a:cs typeface="Arial" charset="0"/>
              </a:rPr>
              <a:t>Q&amp;A</a:t>
            </a:r>
          </a:p>
          <a:p>
            <a:r>
              <a:rPr lang="en-GB" dirty="0" smtClean="0">
                <a:latin typeface="Arial" charset="0"/>
                <a:cs typeface="Arial" charset="0"/>
              </a:rPr>
              <a:t>Useful tools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468313" y="260350"/>
            <a:ext cx="8229600" cy="1143000"/>
          </a:xfrm>
        </p:spPr>
        <p:txBody>
          <a:bodyPr/>
          <a:lstStyle/>
          <a:p>
            <a:r>
              <a:rPr lang="en-GB" sz="3600" dirty="0" smtClean="0">
                <a:latin typeface="Arial" charset="0"/>
                <a:cs typeface="Arial" charset="0"/>
              </a:rPr>
              <a:t>Improve your Health and Wellbeing</a:t>
            </a:r>
          </a:p>
        </p:txBody>
      </p:sp>
      <p:sp>
        <p:nvSpPr>
          <p:cNvPr id="35842" name="Content Placeholder 2"/>
          <p:cNvSpPr>
            <a:spLocks noGrp="1"/>
          </p:cNvSpPr>
          <p:nvPr>
            <p:ph idx="4294967295"/>
          </p:nvPr>
        </p:nvSpPr>
        <p:spPr/>
        <p:txBody>
          <a:bodyPr/>
          <a:lstStyle/>
          <a:p>
            <a:pPr algn="ctr">
              <a:lnSpc>
                <a:spcPct val="80000"/>
              </a:lnSpc>
              <a:buNone/>
            </a:pPr>
            <a:r>
              <a:rPr lang="en-GB" sz="2800" dirty="0" smtClean="0">
                <a:latin typeface="Arial" charset="0"/>
                <a:cs typeface="Arial" charset="0"/>
              </a:rPr>
              <a:t>Stimulants and sedatives</a:t>
            </a:r>
          </a:p>
          <a:p>
            <a:pPr>
              <a:lnSpc>
                <a:spcPct val="80000"/>
              </a:lnSpc>
            </a:pPr>
            <a:endParaRPr lang="en-GB" sz="1800" dirty="0" smtClean="0">
              <a:latin typeface="Arial" charset="0"/>
              <a:cs typeface="Arial" charset="0"/>
            </a:endParaRPr>
          </a:p>
          <a:p>
            <a:pPr>
              <a:lnSpc>
                <a:spcPct val="80000"/>
              </a:lnSpc>
            </a:pPr>
            <a:r>
              <a:rPr lang="en-GB" sz="1800" dirty="0" smtClean="0">
                <a:latin typeface="Arial" charset="0"/>
                <a:cs typeface="Arial" charset="0"/>
              </a:rPr>
              <a:t>avoid the use of alcohol to help you fall asleep. Although alcohol can promote the onset of sleep it is also associated with earlier awakenings, disrupted sleep and poorer sleep quality. Regularly drinking too much increases the risk of long-term damage to your physical and mental health, your work, social and personal relationships.</a:t>
            </a:r>
          </a:p>
          <a:p>
            <a:pPr>
              <a:lnSpc>
                <a:spcPct val="80000"/>
              </a:lnSpc>
            </a:pPr>
            <a:r>
              <a:rPr lang="en-GB" sz="1800" dirty="0" smtClean="0">
                <a:latin typeface="Arial" charset="0"/>
                <a:cs typeface="Arial" charset="0"/>
              </a:rPr>
              <a:t>regular use of sleeping pills and other sedatives to help sleep are not recommended, because they can lead to dependency and addiction. new drugs have recently been developed that can alter our state of alertness. Although their use may be widespread abroad, the ways they work and their </a:t>
            </a:r>
            <a:r>
              <a:rPr lang="en-GB" sz="1800" dirty="0" err="1" smtClean="0">
                <a:latin typeface="Arial" charset="0"/>
                <a:cs typeface="Arial" charset="0"/>
              </a:rPr>
              <a:t>longterm</a:t>
            </a:r>
            <a:r>
              <a:rPr lang="en-GB" sz="1800" dirty="0" smtClean="0">
                <a:latin typeface="Arial" charset="0"/>
                <a:cs typeface="Arial" charset="0"/>
              </a:rPr>
              <a:t> effects are not yet fully understood. Consequently their use is not advised, unless under medical supervision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468313" y="260350"/>
            <a:ext cx="8229600" cy="1143000"/>
          </a:xfrm>
        </p:spPr>
        <p:txBody>
          <a:bodyPr/>
          <a:lstStyle/>
          <a:p>
            <a:r>
              <a:rPr lang="en-GB" sz="3600" dirty="0" smtClean="0">
                <a:latin typeface="Arial" charset="0"/>
                <a:cs typeface="Arial" charset="0"/>
              </a:rPr>
              <a:t>Improve your Health and Wellbeing</a:t>
            </a:r>
          </a:p>
        </p:txBody>
      </p:sp>
      <p:sp>
        <p:nvSpPr>
          <p:cNvPr id="35842" name="Content Placeholder 2"/>
          <p:cNvSpPr>
            <a:spLocks noGrp="1"/>
          </p:cNvSpPr>
          <p:nvPr>
            <p:ph idx="4294967295"/>
          </p:nvPr>
        </p:nvSpPr>
        <p:spPr/>
        <p:txBody>
          <a:bodyPr/>
          <a:lstStyle/>
          <a:p>
            <a:pPr algn="ctr">
              <a:lnSpc>
                <a:spcPct val="80000"/>
              </a:lnSpc>
              <a:buNone/>
            </a:pPr>
            <a:r>
              <a:rPr lang="en-GB" sz="2800" dirty="0" smtClean="0">
                <a:latin typeface="Arial" charset="0"/>
                <a:cs typeface="Arial" charset="0"/>
              </a:rPr>
              <a:t>Physical fitness and a healthier lifestyle</a:t>
            </a:r>
          </a:p>
          <a:p>
            <a:pPr>
              <a:lnSpc>
                <a:spcPct val="80000"/>
              </a:lnSpc>
            </a:pPr>
            <a:endParaRPr lang="en-GB" sz="1800" dirty="0" smtClean="0">
              <a:latin typeface="Arial" charset="0"/>
              <a:cs typeface="Arial" charset="0"/>
            </a:endParaRPr>
          </a:p>
          <a:p>
            <a:pPr>
              <a:lnSpc>
                <a:spcPct val="80000"/>
              </a:lnSpc>
            </a:pPr>
            <a:r>
              <a:rPr lang="en-GB" sz="2200" dirty="0" smtClean="0">
                <a:latin typeface="Arial" charset="0"/>
                <a:cs typeface="Arial" charset="0"/>
              </a:rPr>
              <a:t>An unhealthy lifestyle combined with shift work may increase the likelihood of sleep disorders and sleep loss or exacerbate existing sleep problems. A good diet, regular meals and exercise can improve sleep quality, health and well-being: </a:t>
            </a:r>
          </a:p>
          <a:p>
            <a:pPr lvl="1">
              <a:lnSpc>
                <a:spcPct val="80000"/>
              </a:lnSpc>
            </a:pPr>
            <a:r>
              <a:rPr lang="en-GB" sz="1800" dirty="0" smtClean="0">
                <a:latin typeface="Arial" charset="0"/>
                <a:cs typeface="Arial" charset="0"/>
              </a:rPr>
              <a:t>you can improve your fitness by spending 30 minutes a day on a physical activity including housework and walking. Consider joining a gym or taking part in a regular exercise class; </a:t>
            </a:r>
          </a:p>
          <a:p>
            <a:pPr lvl="1">
              <a:lnSpc>
                <a:spcPct val="80000"/>
              </a:lnSpc>
            </a:pPr>
            <a:r>
              <a:rPr lang="en-GB" sz="1800" dirty="0" smtClean="0">
                <a:latin typeface="Arial" charset="0"/>
                <a:cs typeface="Arial" charset="0"/>
              </a:rPr>
              <a:t>eat healthy meals on a regular basis;</a:t>
            </a:r>
          </a:p>
          <a:p>
            <a:pPr lvl="1">
              <a:lnSpc>
                <a:spcPct val="80000"/>
              </a:lnSpc>
            </a:pPr>
            <a:r>
              <a:rPr lang="en-GB" sz="1800" dirty="0" smtClean="0">
                <a:latin typeface="Arial" charset="0"/>
                <a:cs typeface="Arial" charset="0"/>
              </a:rPr>
              <a:t>cut down or give up smoking;</a:t>
            </a:r>
          </a:p>
          <a:p>
            <a:pPr lvl="1">
              <a:lnSpc>
                <a:spcPct val="80000"/>
              </a:lnSpc>
            </a:pPr>
            <a:r>
              <a:rPr lang="en-GB" sz="1800" dirty="0" smtClean="0">
                <a:latin typeface="Arial" charset="0"/>
                <a:cs typeface="Arial" charset="0"/>
              </a:rPr>
              <a:t>reduce your alcohol intake;</a:t>
            </a:r>
          </a:p>
          <a:p>
            <a:pPr lvl="1">
              <a:lnSpc>
                <a:spcPct val="80000"/>
              </a:lnSpc>
            </a:pPr>
            <a:r>
              <a:rPr lang="en-GB" sz="1800" dirty="0" smtClean="0">
                <a:latin typeface="Arial" charset="0"/>
                <a:cs typeface="Arial" charset="0"/>
              </a:rPr>
              <a:t>seek advice from your doctor, if you require regular medication such as insulin for diabetes or suffer from a chronic condition such as epilepsy.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468313" y="260350"/>
            <a:ext cx="8229600" cy="1143000"/>
          </a:xfrm>
        </p:spPr>
        <p:txBody>
          <a:bodyPr/>
          <a:lstStyle/>
          <a:p>
            <a:r>
              <a:rPr lang="en-GB" sz="3600" dirty="0" smtClean="0">
                <a:latin typeface="Arial" charset="0"/>
                <a:cs typeface="Arial" charset="0"/>
              </a:rPr>
              <a:t>Improve your Health and Wellbeing</a:t>
            </a:r>
          </a:p>
        </p:txBody>
      </p:sp>
      <p:sp>
        <p:nvSpPr>
          <p:cNvPr id="35842" name="Content Placeholder 2"/>
          <p:cNvSpPr>
            <a:spLocks noGrp="1"/>
          </p:cNvSpPr>
          <p:nvPr>
            <p:ph idx="4294967295"/>
          </p:nvPr>
        </p:nvSpPr>
        <p:spPr>
          <a:xfrm>
            <a:off x="467544" y="1412776"/>
            <a:ext cx="8229600" cy="4276725"/>
          </a:xfrm>
        </p:spPr>
        <p:txBody>
          <a:bodyPr/>
          <a:lstStyle/>
          <a:p>
            <a:pPr algn="ctr">
              <a:lnSpc>
                <a:spcPct val="80000"/>
              </a:lnSpc>
              <a:buNone/>
            </a:pPr>
            <a:r>
              <a:rPr lang="en-GB" sz="2800" dirty="0" smtClean="0">
                <a:latin typeface="Arial" charset="0"/>
                <a:cs typeface="Arial" charset="0"/>
              </a:rPr>
              <a:t>Family and friends</a:t>
            </a:r>
          </a:p>
          <a:p>
            <a:pPr>
              <a:lnSpc>
                <a:spcPct val="80000"/>
              </a:lnSpc>
            </a:pPr>
            <a:endParaRPr lang="en-GB" sz="1800" dirty="0" smtClean="0">
              <a:latin typeface="Arial" charset="0"/>
              <a:cs typeface="Arial" charset="0"/>
            </a:endParaRPr>
          </a:p>
          <a:p>
            <a:pPr>
              <a:lnSpc>
                <a:spcPct val="80000"/>
              </a:lnSpc>
            </a:pPr>
            <a:r>
              <a:rPr lang="en-GB" sz="2200" dirty="0" smtClean="0">
                <a:latin typeface="Arial" charset="0"/>
                <a:cs typeface="Arial" charset="0"/>
              </a:rPr>
              <a:t>Working shifts that differ from the routines of friends and family can leave you feeling isolated. It is important to make the effort not to lose contact with them:</a:t>
            </a:r>
          </a:p>
          <a:p>
            <a:pPr lvl="1">
              <a:lnSpc>
                <a:spcPct val="80000"/>
              </a:lnSpc>
            </a:pPr>
            <a:r>
              <a:rPr lang="en-GB" sz="1800" dirty="0" smtClean="0">
                <a:latin typeface="Arial" charset="0"/>
                <a:cs typeface="Arial" charset="0"/>
              </a:rPr>
              <a:t>talk to friends and family about shift work. If they understand the problems you are facing it will be easier for them to be supportive and considerate; </a:t>
            </a:r>
          </a:p>
          <a:p>
            <a:pPr lvl="1">
              <a:lnSpc>
                <a:spcPct val="80000"/>
              </a:lnSpc>
            </a:pPr>
            <a:r>
              <a:rPr lang="en-GB" sz="1800" dirty="0" smtClean="0">
                <a:latin typeface="Arial" charset="0"/>
                <a:cs typeface="Arial" charset="0"/>
              </a:rPr>
              <a:t>make your family and friends aware of your shift schedule, so they can include you when planning social activities; </a:t>
            </a:r>
          </a:p>
          <a:p>
            <a:pPr lvl="1">
              <a:lnSpc>
                <a:spcPct val="80000"/>
              </a:lnSpc>
            </a:pPr>
            <a:r>
              <a:rPr lang="en-GB" sz="1800" dirty="0" smtClean="0">
                <a:latin typeface="Arial" charset="0"/>
                <a:cs typeface="Arial" charset="0"/>
              </a:rPr>
              <a:t>make the most of your time off and plan meal times, weekends and evenings together;</a:t>
            </a:r>
          </a:p>
          <a:p>
            <a:pPr lvl="1">
              <a:lnSpc>
                <a:spcPct val="80000"/>
              </a:lnSpc>
            </a:pPr>
            <a:r>
              <a:rPr lang="en-GB" sz="1800" dirty="0" smtClean="0">
                <a:latin typeface="Arial" charset="0"/>
                <a:cs typeface="Arial" charset="0"/>
              </a:rPr>
              <a:t>plan your domestic duties around your shift schedule and try to ensure that you do not complete them at the cost of rest/sleep. You may need to change the times/days when some jobs are done; </a:t>
            </a:r>
          </a:p>
          <a:p>
            <a:pPr lvl="1">
              <a:lnSpc>
                <a:spcPct val="80000"/>
              </a:lnSpc>
            </a:pPr>
            <a:r>
              <a:rPr lang="en-GB" sz="1800" dirty="0" smtClean="0">
                <a:latin typeface="Arial" charset="0"/>
                <a:cs typeface="Arial" charset="0"/>
              </a:rPr>
              <a:t>invite others who work similar shifts to join you in social activities when others are at work and there are fewer crowds.</a:t>
            </a:r>
          </a:p>
          <a:p>
            <a:pPr lvl="1">
              <a:lnSpc>
                <a:spcPct val="80000"/>
              </a:lnSpc>
            </a:pPr>
            <a:endParaRPr lang="en-GB" sz="1800" dirty="0" smtClean="0">
              <a:latin typeface="Arial" charset="0"/>
              <a:cs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468313" y="260350"/>
            <a:ext cx="8229600" cy="1143000"/>
          </a:xfrm>
        </p:spPr>
        <p:txBody>
          <a:bodyPr/>
          <a:lstStyle/>
          <a:p>
            <a:r>
              <a:rPr lang="en-GB" sz="3600" dirty="0" smtClean="0">
                <a:latin typeface="Arial" charset="0"/>
                <a:cs typeface="Arial" charset="0"/>
              </a:rPr>
              <a:t>Improve your Health and Wellbeing</a:t>
            </a:r>
          </a:p>
        </p:txBody>
      </p:sp>
      <p:sp>
        <p:nvSpPr>
          <p:cNvPr id="35842" name="Content Placeholder 2"/>
          <p:cNvSpPr>
            <a:spLocks noGrp="1"/>
          </p:cNvSpPr>
          <p:nvPr>
            <p:ph idx="4294967295"/>
          </p:nvPr>
        </p:nvSpPr>
        <p:spPr>
          <a:xfrm>
            <a:off x="467544" y="1412776"/>
            <a:ext cx="8229600" cy="4276725"/>
          </a:xfrm>
        </p:spPr>
        <p:txBody>
          <a:bodyPr/>
          <a:lstStyle/>
          <a:p>
            <a:pPr algn="ctr">
              <a:lnSpc>
                <a:spcPct val="80000"/>
              </a:lnSpc>
              <a:buNone/>
            </a:pPr>
            <a:r>
              <a:rPr lang="en-GB" sz="2800" dirty="0" smtClean="0">
                <a:latin typeface="Arial" charset="0"/>
                <a:cs typeface="Arial" charset="0"/>
              </a:rPr>
              <a:t>Ways to improve your alertness at work</a:t>
            </a:r>
          </a:p>
          <a:p>
            <a:pPr>
              <a:lnSpc>
                <a:spcPct val="80000"/>
              </a:lnSpc>
            </a:pPr>
            <a:endParaRPr lang="en-GB" sz="1800" dirty="0" smtClean="0">
              <a:latin typeface="Arial" charset="0"/>
              <a:cs typeface="Arial" charset="0"/>
            </a:endParaRPr>
          </a:p>
          <a:p>
            <a:pPr>
              <a:lnSpc>
                <a:spcPct val="80000"/>
              </a:lnSpc>
            </a:pPr>
            <a:r>
              <a:rPr lang="en-GB" sz="2200" dirty="0" smtClean="0">
                <a:latin typeface="Arial" charset="0"/>
                <a:cs typeface="Arial" charset="0"/>
              </a:rPr>
              <a:t>On some shifts, such as nights and very early mornings, you may find it difficult to remain alert and this can affect your performance. It may also increase the risk of mistakes, injury and accidents. You may find it helpful to:</a:t>
            </a:r>
          </a:p>
          <a:p>
            <a:pPr lvl="1">
              <a:lnSpc>
                <a:spcPct val="80000"/>
              </a:lnSpc>
            </a:pPr>
            <a:r>
              <a:rPr lang="en-GB" sz="1800" dirty="0" smtClean="0">
                <a:latin typeface="Arial" charset="0"/>
                <a:cs typeface="Arial" charset="0"/>
              </a:rPr>
              <a:t>take moderate exercise before starting work which may increase your alertness during the shift; </a:t>
            </a:r>
          </a:p>
          <a:p>
            <a:pPr lvl="1">
              <a:lnSpc>
                <a:spcPct val="80000"/>
              </a:lnSpc>
            </a:pPr>
            <a:r>
              <a:rPr lang="en-GB" sz="1800" dirty="0" smtClean="0">
                <a:latin typeface="Arial" charset="0"/>
                <a:cs typeface="Arial" charset="0"/>
              </a:rPr>
              <a:t>keep the light bright;</a:t>
            </a:r>
          </a:p>
          <a:p>
            <a:pPr lvl="1">
              <a:lnSpc>
                <a:spcPct val="80000"/>
              </a:lnSpc>
            </a:pPr>
            <a:r>
              <a:rPr lang="en-GB" sz="1800" dirty="0" smtClean="0">
                <a:latin typeface="Arial" charset="0"/>
                <a:cs typeface="Arial" charset="0"/>
              </a:rPr>
              <a:t>take regular short breaks during the shift if possible;</a:t>
            </a:r>
          </a:p>
          <a:p>
            <a:pPr lvl="1">
              <a:lnSpc>
                <a:spcPct val="80000"/>
              </a:lnSpc>
            </a:pPr>
            <a:r>
              <a:rPr lang="en-GB" sz="1800" dirty="0" smtClean="0">
                <a:latin typeface="Arial" charset="0"/>
                <a:cs typeface="Arial" charset="0"/>
              </a:rPr>
              <a:t>get up and walk around during breaks;</a:t>
            </a:r>
          </a:p>
          <a:p>
            <a:pPr lvl="1">
              <a:lnSpc>
                <a:spcPct val="80000"/>
              </a:lnSpc>
            </a:pPr>
            <a:r>
              <a:rPr lang="en-GB" sz="1800" dirty="0" smtClean="0">
                <a:latin typeface="Arial" charset="0"/>
                <a:cs typeface="Arial" charset="0"/>
              </a:rPr>
              <a:t>plan to do more stimulating work at the times you feel most drowsy;</a:t>
            </a:r>
          </a:p>
          <a:p>
            <a:pPr lvl="1">
              <a:lnSpc>
                <a:spcPct val="80000"/>
              </a:lnSpc>
            </a:pPr>
            <a:r>
              <a:rPr lang="en-GB" sz="1800" dirty="0" smtClean="0">
                <a:latin typeface="Arial" charset="0"/>
                <a:cs typeface="Arial" charset="0"/>
              </a:rPr>
              <a:t>keep in contact with co-workers, as this may help both you and them stay alert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idx="4294967295"/>
          </p:nvPr>
        </p:nvSpPr>
        <p:spPr>
          <a:xfrm>
            <a:off x="468313" y="260350"/>
            <a:ext cx="8229600" cy="1143000"/>
          </a:xfrm>
        </p:spPr>
        <p:txBody>
          <a:bodyPr/>
          <a:lstStyle/>
          <a:p>
            <a:r>
              <a:rPr lang="en-GB" smtClean="0">
                <a:latin typeface="Arial" charset="0"/>
                <a:cs typeface="Arial" charset="0"/>
              </a:rPr>
              <a:t>Useful tools</a:t>
            </a:r>
          </a:p>
        </p:txBody>
      </p:sp>
      <p:sp>
        <p:nvSpPr>
          <p:cNvPr id="44034" name="Content Placeholder 2"/>
          <p:cNvSpPr>
            <a:spLocks noGrp="1"/>
          </p:cNvSpPr>
          <p:nvPr>
            <p:ph idx="4294967295"/>
          </p:nvPr>
        </p:nvSpPr>
        <p:spPr>
          <a:xfrm>
            <a:off x="468313" y="1628775"/>
            <a:ext cx="8229600" cy="4276725"/>
          </a:xfrm>
        </p:spPr>
        <p:txBody>
          <a:bodyPr/>
          <a:lstStyle/>
          <a:p>
            <a:pPr lvl="1">
              <a:buNone/>
            </a:pPr>
            <a:endParaRPr lang="en-GB" sz="2000" dirty="0" smtClean="0">
              <a:latin typeface="Arial" charset="0"/>
              <a:cs typeface="Arial" charset="0"/>
            </a:endParaRPr>
          </a:p>
          <a:p>
            <a:r>
              <a:rPr lang="en-GB" dirty="0" smtClean="0">
                <a:latin typeface="Arial" charset="0"/>
                <a:cs typeface="Arial" charset="0"/>
              </a:rPr>
              <a:t>Handouts</a:t>
            </a:r>
          </a:p>
          <a:p>
            <a:r>
              <a:rPr lang="en-GB" dirty="0" smtClean="0">
                <a:latin typeface="Arial" charset="0"/>
                <a:cs typeface="Arial" charset="0"/>
              </a:rPr>
              <a:t>Video  </a:t>
            </a:r>
          </a:p>
          <a:p>
            <a:pPr>
              <a:buFont typeface="Wingdings" pitchFamily="2" charset="2"/>
              <a:buNone/>
            </a:pPr>
            <a:r>
              <a:rPr lang="en-GB" sz="2000" dirty="0" smtClean="0">
                <a:latin typeface="Arial" charset="0"/>
                <a:cs typeface="Arial" charset="0"/>
                <a:hlinkClick r:id="rId3"/>
              </a:rPr>
              <a:t>https://www.youtube.com/watch?v=kCwho-anEOI</a:t>
            </a:r>
            <a:endParaRPr lang="en-GB" sz="2000" dirty="0" smtClean="0">
              <a:latin typeface="Arial" charset="0"/>
              <a:cs typeface="Arial" charset="0"/>
            </a:endParaRPr>
          </a:p>
          <a:p>
            <a:pPr>
              <a:buFont typeface="Wingdings" pitchFamily="2" charset="2"/>
              <a:buNone/>
            </a:pPr>
            <a:r>
              <a:rPr lang="en-GB" sz="2000" dirty="0" smtClean="0">
                <a:latin typeface="Arial" charset="0"/>
                <a:cs typeface="Arial" charset="0"/>
                <a:hlinkClick r:id="rId4"/>
              </a:rPr>
              <a:t>https://www.youtube.com/watch?v=gDyRhw28pus</a:t>
            </a:r>
            <a:endParaRPr lang="en-GB" sz="2000" dirty="0" smtClean="0">
              <a:latin typeface="Arial" charset="0"/>
              <a:cs typeface="Arial" charset="0"/>
            </a:endParaRPr>
          </a:p>
          <a:p>
            <a:pPr>
              <a:buFont typeface="Wingdings" pitchFamily="2" charset="2"/>
              <a:buNone/>
            </a:pPr>
            <a:r>
              <a:rPr lang="en-GB" sz="2000" dirty="0" smtClean="0">
                <a:latin typeface="Arial" charset="0"/>
                <a:cs typeface="Arial" charset="0"/>
                <a:hlinkClick r:id="rId5"/>
              </a:rPr>
              <a:t>https://www.youtube.com/watch?v=PfA6NpQWI9I</a:t>
            </a:r>
            <a:endParaRPr lang="en-GB" sz="2000" dirty="0" smtClean="0">
              <a:latin typeface="Arial" charset="0"/>
              <a:cs typeface="Arial" charset="0"/>
            </a:endParaRPr>
          </a:p>
        </p:txBody>
      </p:sp>
      <p:sp>
        <p:nvSpPr>
          <p:cNvPr id="44035" name="Content Placeholder 2"/>
          <p:cNvSpPr>
            <a:spLocks/>
          </p:cNvSpPr>
          <p:nvPr/>
        </p:nvSpPr>
        <p:spPr bwMode="auto">
          <a:xfrm>
            <a:off x="468313" y="1628775"/>
            <a:ext cx="8229600" cy="4276725"/>
          </a:xfrm>
          <a:prstGeom prst="rect">
            <a:avLst/>
          </a:prstGeom>
          <a:noFill/>
          <a:ln w="9525">
            <a:noFill/>
            <a:miter lim="800000"/>
            <a:headEnd/>
            <a:tailEnd/>
          </a:ln>
        </p:spPr>
        <p:txBody>
          <a:bodyPr/>
          <a:lstStyle/>
          <a:p>
            <a:pPr marL="342900" indent="-342900" eaLnBrk="0" hangingPunct="0">
              <a:spcBef>
                <a:spcPct val="20000"/>
              </a:spcBef>
              <a:buFont typeface="Wingdings" pitchFamily="2" charset="2"/>
              <a:buNone/>
            </a:pPr>
            <a:endParaRPr lang="en-GB" sz="2000" dirty="0">
              <a:solidFill>
                <a:srgbClr val="40404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idx="4294967295"/>
          </p:nvPr>
        </p:nvSpPr>
        <p:spPr/>
        <p:txBody>
          <a:bodyPr/>
          <a:lstStyle/>
          <a:p>
            <a:endParaRPr lang="en-GB" smtClean="0">
              <a:latin typeface="Arial" charset="0"/>
              <a:cs typeface="Arial" charset="0"/>
            </a:endParaRPr>
          </a:p>
        </p:txBody>
      </p:sp>
      <p:sp>
        <p:nvSpPr>
          <p:cNvPr id="46082" name="Content Placeholder 2"/>
          <p:cNvSpPr>
            <a:spLocks noGrp="1"/>
          </p:cNvSpPr>
          <p:nvPr>
            <p:ph idx="4294967295"/>
          </p:nvPr>
        </p:nvSpPr>
        <p:spPr/>
        <p:txBody>
          <a:bodyPr/>
          <a:lstStyle/>
          <a:p>
            <a:pPr algn="ctr">
              <a:buFont typeface="Wingdings" pitchFamily="2" charset="2"/>
              <a:buNone/>
            </a:pPr>
            <a:endParaRPr lang="en-GB" smtClean="0">
              <a:latin typeface="Arial" charset="0"/>
              <a:cs typeface="Arial" charset="0"/>
            </a:endParaRPr>
          </a:p>
          <a:p>
            <a:pPr algn="ctr">
              <a:buFont typeface="Wingdings" pitchFamily="2" charset="2"/>
              <a:buNone/>
            </a:pPr>
            <a:endParaRPr lang="en-GB" smtClean="0">
              <a:latin typeface="Arial" charset="0"/>
              <a:cs typeface="Arial" charset="0"/>
            </a:endParaRPr>
          </a:p>
          <a:p>
            <a:pPr algn="ctr">
              <a:buFont typeface="Wingdings" pitchFamily="2" charset="2"/>
              <a:buNone/>
            </a:pPr>
            <a:r>
              <a:rPr lang="en-GB" sz="7200" smtClean="0">
                <a:latin typeface="Arial" charset="0"/>
                <a:cs typeface="Arial" charset="0"/>
              </a:rPr>
              <a:t>Q&amp;A</a:t>
            </a:r>
          </a:p>
          <a:p>
            <a:endParaRPr lang="en-GB" smtClean="0">
              <a:latin typeface="Arial" charset="0"/>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idx="4294967295"/>
          </p:nvPr>
        </p:nvSpPr>
        <p:spPr/>
        <p:txBody>
          <a:bodyPr/>
          <a:lstStyle/>
          <a:p>
            <a:r>
              <a:rPr lang="en-GB" sz="3600" smtClean="0">
                <a:latin typeface="Arial" charset="0"/>
                <a:cs typeface="Arial" charset="0"/>
              </a:rPr>
              <a:t>Description of Shift / Night Working</a:t>
            </a:r>
          </a:p>
        </p:txBody>
      </p:sp>
      <p:sp>
        <p:nvSpPr>
          <p:cNvPr id="17410" name="Rectangle 3"/>
          <p:cNvSpPr>
            <a:spLocks noGrp="1"/>
          </p:cNvSpPr>
          <p:nvPr>
            <p:ph type="body" idx="4294967295"/>
          </p:nvPr>
        </p:nvSpPr>
        <p:spPr/>
        <p:txBody>
          <a:bodyPr/>
          <a:lstStyle/>
          <a:p>
            <a:r>
              <a:rPr lang="en-GB" sz="2800" dirty="0" smtClean="0">
                <a:latin typeface="Arial" charset="0"/>
                <a:cs typeface="Arial" charset="0"/>
              </a:rPr>
              <a:t>A work activity scheduled outside standard daytime hours, where there may be a handover of duty from one individual or work group to another</a:t>
            </a:r>
          </a:p>
          <a:p>
            <a:r>
              <a:rPr lang="en-GB" sz="2800" dirty="0" smtClean="0">
                <a:latin typeface="Arial" charset="0"/>
                <a:cs typeface="Arial" charset="0"/>
              </a:rPr>
              <a:t>Standard daytime hours are considered as: </a:t>
            </a:r>
          </a:p>
          <a:p>
            <a:pPr lvl="1"/>
            <a:r>
              <a:rPr lang="en-GB" sz="2400" smtClean="0">
                <a:latin typeface="Arial" charset="0"/>
                <a:cs typeface="Arial" charset="0"/>
              </a:rPr>
              <a:t>a work schedule involving an activity during the day, commonly for a period of eight hours between 7.00 am and 7.00 pm. </a:t>
            </a:r>
            <a:r>
              <a:rPr lang="en-GB" sz="2400" dirty="0" smtClean="0">
                <a:latin typeface="Arial" charset="0"/>
                <a:cs typeface="Arial" charset="0"/>
              </a:rPr>
              <a:t>There are usually two periods of work, one in the morning, the other in the afternoon, separated by a lunch-time break.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lstStyle/>
          <a:p>
            <a:r>
              <a:rPr lang="en-GB" smtClean="0">
                <a:latin typeface="Arial" charset="0"/>
                <a:cs typeface="Arial" charset="0"/>
              </a:rPr>
              <a:t>Health effects</a:t>
            </a:r>
          </a:p>
        </p:txBody>
      </p:sp>
      <p:sp>
        <p:nvSpPr>
          <p:cNvPr id="19458" name="Content Placeholder 2"/>
          <p:cNvSpPr>
            <a:spLocks noGrp="1"/>
          </p:cNvSpPr>
          <p:nvPr>
            <p:ph idx="4294967295"/>
          </p:nvPr>
        </p:nvSpPr>
        <p:spPr/>
        <p:txBody>
          <a:bodyPr/>
          <a:lstStyle/>
          <a:p>
            <a:r>
              <a:rPr lang="en-GB" smtClean="0">
                <a:latin typeface="Arial" charset="0"/>
                <a:cs typeface="Arial" charset="0"/>
              </a:rPr>
              <a:t>Fatigue</a:t>
            </a:r>
          </a:p>
          <a:p>
            <a:pPr lvl="1"/>
            <a:r>
              <a:rPr lang="en-GB" smtClean="0">
                <a:latin typeface="Arial" charset="0"/>
                <a:cs typeface="Arial" charset="0"/>
              </a:rPr>
              <a:t>A physiological state of reduced mental or physical performance capability resulting from sleep loss or extended wakefulness, circadian phase or workload [mental and/or physical activity] that can impair alertness and ability to perform safety related duties.</a:t>
            </a:r>
          </a:p>
          <a:p>
            <a:pPr lvl="1"/>
            <a:endParaRPr lang="en-GB" smtClean="0">
              <a:latin typeface="Arial" charset="0"/>
              <a:cs typeface="Arial" charset="0"/>
            </a:endParaRPr>
          </a:p>
          <a:p>
            <a:endParaRPr lang="en-GB" smtClean="0">
              <a:latin typeface="Arial" charset="0"/>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p:txBody>
          <a:bodyPr/>
          <a:lstStyle/>
          <a:p>
            <a:r>
              <a:rPr lang="en-GB" smtClean="0">
                <a:latin typeface="Arial" charset="0"/>
                <a:cs typeface="Arial" charset="0"/>
              </a:rPr>
              <a:t>Health effects</a:t>
            </a:r>
          </a:p>
        </p:txBody>
      </p:sp>
      <p:sp>
        <p:nvSpPr>
          <p:cNvPr id="21506" name="Content Placeholder 2"/>
          <p:cNvSpPr>
            <a:spLocks noGrp="1"/>
          </p:cNvSpPr>
          <p:nvPr>
            <p:ph idx="4294967295"/>
          </p:nvPr>
        </p:nvSpPr>
        <p:spPr/>
        <p:txBody>
          <a:bodyPr/>
          <a:lstStyle/>
          <a:p>
            <a:pPr>
              <a:lnSpc>
                <a:spcPct val="90000"/>
              </a:lnSpc>
            </a:pPr>
            <a:r>
              <a:rPr lang="en-GB" sz="3000" smtClean="0">
                <a:latin typeface="Arial" charset="0"/>
                <a:cs typeface="Arial" charset="0"/>
              </a:rPr>
              <a:t>Sleep disturbance</a:t>
            </a:r>
          </a:p>
          <a:p>
            <a:pPr lvl="1">
              <a:lnSpc>
                <a:spcPct val="90000"/>
              </a:lnSpc>
            </a:pPr>
            <a:r>
              <a:rPr lang="en-GB" sz="2600" smtClean="0">
                <a:latin typeface="Arial" charset="0"/>
                <a:cs typeface="Arial" charset="0"/>
              </a:rPr>
              <a:t>Day sleep is usually lighter and shorter in duration and therefore less restorative than night sleep. It is more often disturbed because of warmer temperatures and daytime activity such as the phone ringing, noisy children or domestic responsibilities. While we can rearrange some external cues, for example meal times, it is difficult to control all influential sleep/wake cues, particularly daylight. For example exposure to bright light at dawn after a night shift may make you less inclined to sleep.</a:t>
            </a:r>
          </a:p>
          <a:p>
            <a:pPr lvl="1">
              <a:lnSpc>
                <a:spcPct val="90000"/>
              </a:lnSpc>
            </a:pPr>
            <a:endParaRPr lang="en-GB" sz="2600" smtClean="0">
              <a:latin typeface="Arial" charset="0"/>
              <a:cs typeface="Arial" charset="0"/>
            </a:endParaRPr>
          </a:p>
          <a:p>
            <a:pPr>
              <a:lnSpc>
                <a:spcPct val="90000"/>
              </a:lnSpc>
            </a:pPr>
            <a:endParaRPr lang="en-GB" sz="3000" smtClean="0">
              <a:latin typeface="Arial" charset="0"/>
              <a:cs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idx="4294967295"/>
          </p:nvPr>
        </p:nvSpPr>
        <p:spPr/>
        <p:txBody>
          <a:bodyPr/>
          <a:lstStyle/>
          <a:p>
            <a:r>
              <a:rPr lang="en-GB" smtClean="0">
                <a:latin typeface="Arial" charset="0"/>
                <a:cs typeface="Arial" charset="0"/>
              </a:rPr>
              <a:t>Health effects</a:t>
            </a:r>
          </a:p>
        </p:txBody>
      </p:sp>
      <p:sp>
        <p:nvSpPr>
          <p:cNvPr id="23554" name="Content Placeholder 2"/>
          <p:cNvSpPr>
            <a:spLocks noGrp="1"/>
          </p:cNvSpPr>
          <p:nvPr>
            <p:ph idx="4294967295"/>
          </p:nvPr>
        </p:nvSpPr>
        <p:spPr/>
        <p:txBody>
          <a:bodyPr/>
          <a:lstStyle/>
          <a:p>
            <a:r>
              <a:rPr lang="en-GB" smtClean="0">
                <a:latin typeface="Arial" charset="0"/>
                <a:cs typeface="Arial" charset="0"/>
              </a:rPr>
              <a:t>Circadian Cycle</a:t>
            </a:r>
          </a:p>
          <a:p>
            <a:pPr lvl="1"/>
            <a:r>
              <a:rPr lang="en-GB" smtClean="0">
                <a:latin typeface="Arial" charset="0"/>
                <a:cs typeface="Arial" charset="0"/>
              </a:rPr>
              <a:t>A night shift worker essentially reverses their circadian cycle, aiming to sleep during the daytime hours and work during the night time hours. This causes a variety of metabolic and hormonal problems, including heart disease, diabetes and depression.</a:t>
            </a:r>
          </a:p>
          <a:p>
            <a:endParaRPr lang="en-GB" smtClean="0">
              <a:latin typeface="Arial" charset="0"/>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p:txBody>
          <a:bodyPr/>
          <a:lstStyle/>
          <a:p>
            <a:endParaRPr lang="en-GB" smtClean="0">
              <a:latin typeface="Arial" charset="0"/>
              <a:cs typeface="Arial" charset="0"/>
            </a:endParaRPr>
          </a:p>
        </p:txBody>
      </p:sp>
      <p:sp>
        <p:nvSpPr>
          <p:cNvPr id="25602" name="Content Placeholder 2"/>
          <p:cNvSpPr>
            <a:spLocks noGrp="1"/>
          </p:cNvSpPr>
          <p:nvPr>
            <p:ph idx="4294967295"/>
          </p:nvPr>
        </p:nvSpPr>
        <p:spPr/>
        <p:txBody>
          <a:bodyPr/>
          <a:lstStyle/>
          <a:p>
            <a:endParaRPr lang="en-GB" smtClean="0">
              <a:latin typeface="Arial" charset="0"/>
              <a:cs typeface="Arial" charset="0"/>
            </a:endParaRPr>
          </a:p>
        </p:txBody>
      </p:sp>
      <p:pic>
        <p:nvPicPr>
          <p:cNvPr id="25603" name="Picture 6" descr="I10-67-circadianclock"/>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p:txBody>
          <a:bodyPr/>
          <a:lstStyle/>
          <a:p>
            <a:r>
              <a:rPr lang="en-GB" smtClean="0">
                <a:latin typeface="Arial" charset="0"/>
                <a:cs typeface="Arial" charset="0"/>
              </a:rPr>
              <a:t>Health effects</a:t>
            </a:r>
          </a:p>
        </p:txBody>
      </p:sp>
      <p:sp>
        <p:nvSpPr>
          <p:cNvPr id="27650" name="Content Placeholder 2"/>
          <p:cNvSpPr>
            <a:spLocks noGrp="1"/>
          </p:cNvSpPr>
          <p:nvPr>
            <p:ph idx="4294967295"/>
          </p:nvPr>
        </p:nvSpPr>
        <p:spPr/>
        <p:txBody>
          <a:bodyPr/>
          <a:lstStyle/>
          <a:p>
            <a:r>
              <a:rPr lang="en-GB" smtClean="0">
                <a:latin typeface="Arial" charset="0"/>
                <a:cs typeface="Arial" charset="0"/>
              </a:rPr>
              <a:t>Lack of Sunlight</a:t>
            </a:r>
          </a:p>
          <a:p>
            <a:pPr lvl="1"/>
            <a:r>
              <a:rPr lang="en-GB" smtClean="0">
                <a:latin typeface="Arial" charset="0"/>
                <a:cs typeface="Arial" charset="0"/>
              </a:rPr>
              <a:t>Sunlight helps to regulate blood flow to the brain, along with levels of serotonin and melatonin in the body plus it supplies us with vitamin D. Night shift workers commonly do not experience much sunlight, which often results in unbalanced levels of these hormones, resulting in depression, anxiety, and loss of energy.</a:t>
            </a:r>
          </a:p>
          <a:p>
            <a:endParaRPr lang="en-GB" smtClean="0">
              <a:latin typeface="Arial" charset="0"/>
              <a:cs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idx="4294967295"/>
          </p:nvPr>
        </p:nvSpPr>
        <p:spPr/>
        <p:txBody>
          <a:bodyPr/>
          <a:lstStyle/>
          <a:p>
            <a:r>
              <a:rPr lang="en-GB" smtClean="0">
                <a:latin typeface="Arial" charset="0"/>
                <a:cs typeface="Arial" charset="0"/>
              </a:rPr>
              <a:t>Health effects</a:t>
            </a:r>
          </a:p>
        </p:txBody>
      </p:sp>
      <p:sp>
        <p:nvSpPr>
          <p:cNvPr id="29698" name="Content Placeholder 2"/>
          <p:cNvSpPr>
            <a:spLocks noGrp="1"/>
          </p:cNvSpPr>
          <p:nvPr>
            <p:ph idx="4294967295"/>
          </p:nvPr>
        </p:nvSpPr>
        <p:spPr/>
        <p:txBody>
          <a:bodyPr/>
          <a:lstStyle/>
          <a:p>
            <a:r>
              <a:rPr lang="en-GB" smtClean="0">
                <a:latin typeface="Arial" charset="0"/>
                <a:cs typeface="Arial" charset="0"/>
              </a:rPr>
              <a:t>Insomnia</a:t>
            </a:r>
          </a:p>
          <a:p>
            <a:pPr lvl="1"/>
            <a:r>
              <a:rPr lang="en-GB" smtClean="0">
                <a:latin typeface="Arial" charset="0"/>
                <a:cs typeface="Arial" charset="0"/>
              </a:rPr>
              <a:t>As they adjust into their new schedules, workers on the night shift commonly experience bouts of insomnia or difficulty sleeping. Unfortunately, frequent insomnia is a precursor for depression; the workers may feel as though they will never adjust to the new schedule and feel exhausted during most of their waking hours.</a:t>
            </a:r>
          </a:p>
          <a:p>
            <a:endParaRPr lang="en-GB" smtClean="0">
              <a:latin typeface="Arial" charset="0"/>
              <a:cs typeface="Arial"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1212</TotalTime>
  <Words>2759</Words>
  <Application>Microsoft Office PowerPoint</Application>
  <PresentationFormat>On-screen Show (4:3)</PresentationFormat>
  <Paragraphs>167</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Working at Night</vt:lpstr>
      <vt:lpstr>Agenda</vt:lpstr>
      <vt:lpstr>Description of Shift / Night Working</vt:lpstr>
      <vt:lpstr>Health effects</vt:lpstr>
      <vt:lpstr>Health effects</vt:lpstr>
      <vt:lpstr>Health effects</vt:lpstr>
      <vt:lpstr>PowerPoint Presentation</vt:lpstr>
      <vt:lpstr>Health effects</vt:lpstr>
      <vt:lpstr>Health effects</vt:lpstr>
      <vt:lpstr>Health effects</vt:lpstr>
      <vt:lpstr>Role and responsibility</vt:lpstr>
      <vt:lpstr>Improve your Health and Wellbeing</vt:lpstr>
      <vt:lpstr>Improve your Health and Wellbeing</vt:lpstr>
      <vt:lpstr>Improve your Health and Wellbeing</vt:lpstr>
      <vt:lpstr>Improve your Health and Wellbeing</vt:lpstr>
      <vt:lpstr>Improve your Health and Wellbeing</vt:lpstr>
      <vt:lpstr>Improve your Health and Wellbeing</vt:lpstr>
      <vt:lpstr>Improve your Health and Wellbeing</vt:lpstr>
      <vt:lpstr>Improve your Health and Wellbeing</vt:lpstr>
      <vt:lpstr>Improve your Health and Wellbeing</vt:lpstr>
      <vt:lpstr>Improve your Health and Wellbeing</vt:lpstr>
      <vt:lpstr>Improve your Health and Wellbeing</vt:lpstr>
      <vt:lpstr>Improve your Health and Wellbeing</vt:lpstr>
      <vt:lpstr>Useful tools</vt:lpstr>
      <vt:lpstr>PowerPoint Presentation</vt:lpstr>
    </vt:vector>
  </TitlesOfParts>
  <Company>Highways Agency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Dalby, Adrian</dc:creator>
  <cp:lastModifiedBy>STREET, RICHARD</cp:lastModifiedBy>
  <cp:revision>55</cp:revision>
  <dcterms:created xsi:type="dcterms:W3CDTF">2015-02-26T12:55:51Z</dcterms:created>
  <dcterms:modified xsi:type="dcterms:W3CDTF">2016-02-24T14:32:34Z</dcterms:modified>
</cp:coreProperties>
</file>