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63" d="100"/>
          <a:sy n="163" d="100"/>
        </p:scale>
        <p:origin x="150" y="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4CAE2-DAC8-442F-9154-ADE2EC34ACE7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67651-F24B-42FD-9DDA-AFDB6EAD5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13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915816" cy="1599294"/>
          </a:xfrm>
          <a:prstGeom prst="rect">
            <a:avLst/>
          </a:prstGeom>
        </p:spPr>
      </p:pic>
      <p:pic>
        <p:nvPicPr>
          <p:cNvPr id="1189" name="Picture 118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824"/>
            <a:ext cx="9144000" cy="51503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45295"/>
            <a:ext cx="7772400" cy="1102519"/>
          </a:xfrm>
          <a:noFill/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9672" y="3168501"/>
            <a:ext cx="5488632" cy="13144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95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65268BE-4AD7-43C0-A601-F3A13E6EE5CA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649C094-2054-4B21-BD24-6666FEF6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06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65268BE-4AD7-43C0-A601-F3A13E6EE5CA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649C094-2054-4B21-BD24-6666FEF6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74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65268BE-4AD7-43C0-A601-F3A13E6EE5CA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649C094-2054-4B21-BD24-6666FEF6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04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65268BE-4AD7-43C0-A601-F3A13E6EE5CA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649C094-2054-4B21-BD24-6666FEF6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35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65268BE-4AD7-43C0-A601-F3A13E6EE5CA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649C094-2054-4B21-BD24-6666FEF6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49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65268BE-4AD7-43C0-A601-F3A13E6EE5CA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649C094-2054-4B21-BD24-6666FEF6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95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65268BE-4AD7-43C0-A601-F3A13E6EE5CA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649C094-2054-4B21-BD24-6666FEF6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6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65268BE-4AD7-43C0-A601-F3A13E6EE5CA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649C094-2054-4B21-BD24-6666FEF6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65268BE-4AD7-43C0-A601-F3A13E6EE5CA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649C094-2054-4B21-BD24-6666FEF6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33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65268BE-4AD7-43C0-A601-F3A13E6EE5CA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649C094-2054-4B21-BD24-6666FEF6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65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52"/>
            <a:ext cx="9155648" cy="51500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5606"/>
            <a:ext cx="8229600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4687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2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bg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bg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bg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bg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A3B148-9CCF-464E-9595-9C9625F5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Home Safe &amp; Well – Eliminating Risk from the Outset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D76E01-799C-4B9E-9C8B-A9D85B93E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10" y="1124744"/>
            <a:ext cx="8229600" cy="36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 b="1" dirty="0">
                <a:solidFill>
                  <a:schemeClr val="bg2">
                    <a:lumMod val="75000"/>
                  </a:schemeClr>
                </a:solidFill>
              </a:rPr>
              <a:t>Agreed milestones:</a:t>
            </a:r>
          </a:p>
          <a:p>
            <a:pPr marL="0" indent="0">
              <a:buNone/>
            </a:pPr>
            <a:endParaRPr lang="en-GB" sz="1100" b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1100" b="1" dirty="0">
                <a:solidFill>
                  <a:schemeClr val="bg2">
                    <a:lumMod val="75000"/>
                  </a:schemeClr>
                </a:solidFill>
              </a:rPr>
              <a:t>Technical Assurance Lean Capability Pilot</a:t>
            </a: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 - responding to the findings on the A14 and other examples such as the as-built size of emergency areas, undertake a Lean Capability Pilot to explore how we can improve our technical assurance processes.</a:t>
            </a:r>
          </a:p>
          <a:p>
            <a:pPr marL="0" indent="0"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May 2021</a:t>
            </a:r>
          </a:p>
          <a:p>
            <a:pPr marL="0" indent="0">
              <a:buNone/>
            </a:pPr>
            <a:endParaRPr lang="en-GB" sz="11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1100" b="1" dirty="0">
                <a:solidFill>
                  <a:schemeClr val="bg2">
                    <a:lumMod val="75000"/>
                  </a:schemeClr>
                </a:solidFill>
              </a:rPr>
              <a:t>Safety Alerts</a:t>
            </a: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 – explore inconsistencies in the current process and agree a list of proposed changes; recommend how those changes are to be executed within the HS&amp;W Delivery Team. </a:t>
            </a:r>
          </a:p>
          <a:p>
            <a:pPr marL="0" indent="0"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June 2021</a:t>
            </a:r>
          </a:p>
          <a:p>
            <a:pPr marL="0" indent="0">
              <a:buNone/>
            </a:pPr>
            <a:endParaRPr lang="en-GB" sz="11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1100" b="1" dirty="0">
                <a:solidFill>
                  <a:schemeClr val="bg2">
                    <a:lumMod val="75000"/>
                  </a:schemeClr>
                </a:solidFill>
              </a:rPr>
              <a:t>Project Control Framework</a:t>
            </a: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 – Principal Designer, Whole Life H&amp;S Assessment &amp; Gateway Reviews - agree a list of changes to the PCF process that can be updated by the PCF Team, which better embeds the role of the Principal Designer in Stage 0 and emphasises the importance of risk elimination at early PCF stages.</a:t>
            </a:r>
          </a:p>
          <a:p>
            <a:pPr marL="0" indent="0"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October 2021</a:t>
            </a:r>
          </a:p>
          <a:p>
            <a:pPr marL="0" indent="0">
              <a:buNone/>
            </a:pPr>
            <a:endParaRPr lang="en-GB" sz="11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1100" b="1" dirty="0">
                <a:solidFill>
                  <a:schemeClr val="bg2">
                    <a:lumMod val="75000"/>
                  </a:schemeClr>
                </a:solidFill>
              </a:rPr>
              <a:t>Accident Frequency Rate (AFR) for Principal Designers</a:t>
            </a: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 – explore the viability of producing a metric similar to MP Contractor Performance with colleagues in the BIM, Ava (formerly </a:t>
            </a:r>
            <a:r>
              <a:rPr lang="en-GB" sz="1100" dirty="0" err="1">
                <a:solidFill>
                  <a:schemeClr val="bg2">
                    <a:lumMod val="75000"/>
                  </a:schemeClr>
                </a:solidFill>
              </a:rPr>
              <a:t>Airsweb</a:t>
            </a: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) and IT Data Science teams.</a:t>
            </a:r>
          </a:p>
          <a:p>
            <a:pPr marL="0" indent="0"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March 2022</a:t>
            </a:r>
          </a:p>
        </p:txBody>
      </p:sp>
    </p:spTree>
    <p:extLst>
      <p:ext uri="{BB962C8B-B14F-4D97-AF65-F5344CB8AC3E}">
        <p14:creationId xmlns:p14="http://schemas.microsoft.com/office/powerpoint/2010/main" val="4074304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5C662-5E39-4284-BC71-17C964DB3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1F497D">
                    <a:lumMod val="75000"/>
                  </a:srgbClr>
                </a:solidFill>
              </a:rPr>
              <a:t>Home Safe &amp; Well – Eliminating Risk from the Outset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704C0-DFE5-4F3F-BA9E-DF8F0144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 b="1" dirty="0">
                <a:solidFill>
                  <a:schemeClr val="bg2">
                    <a:lumMod val="75000"/>
                  </a:schemeClr>
                </a:solidFill>
              </a:rPr>
              <a:t>Proposed milestones:</a:t>
            </a:r>
          </a:p>
          <a:p>
            <a:pPr marL="0" indent="0">
              <a:buNone/>
            </a:pPr>
            <a:endParaRPr lang="en-GB" sz="1100" b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1100" b="1" dirty="0">
                <a:solidFill>
                  <a:schemeClr val="bg2">
                    <a:lumMod val="75000"/>
                  </a:schemeClr>
                </a:solidFill>
              </a:rPr>
              <a:t>Safety Alerts</a:t>
            </a: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 – reconstruction photos – liaise with HS&amp;W Delivery Team with a view to issuing a notice mandating that reconstruction of incident photos must be staged safely, suggesting that (where possible) reconstructions do not include people.</a:t>
            </a:r>
          </a:p>
          <a:p>
            <a:pPr marL="0" indent="0"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June 2021</a:t>
            </a:r>
          </a:p>
          <a:p>
            <a:pPr marL="0" indent="0">
              <a:buNone/>
            </a:pPr>
            <a:endParaRPr lang="en-GB" sz="11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1100" b="1" dirty="0">
                <a:solidFill>
                  <a:schemeClr val="bg2">
                    <a:lumMod val="75000"/>
                  </a:schemeClr>
                </a:solidFill>
              </a:rPr>
              <a:t>Principal Designer at PCF Stage 0</a:t>
            </a: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 - Secure agreement / acknowledgement from S&amp;P that, if a PD from the supply chain isn't appointed at Stage 0, then the role automatically defaults to HE.</a:t>
            </a:r>
          </a:p>
          <a:p>
            <a:pPr marL="0" indent="0"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August 2021</a:t>
            </a:r>
          </a:p>
          <a:p>
            <a:pPr marL="0" indent="0"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 </a:t>
            </a:r>
          </a:p>
          <a:p>
            <a:pPr marL="0" indent="0">
              <a:buNone/>
            </a:pPr>
            <a:r>
              <a:rPr lang="en-GB" sz="1100" b="1" dirty="0">
                <a:solidFill>
                  <a:schemeClr val="bg2">
                    <a:lumMod val="75000"/>
                  </a:schemeClr>
                </a:solidFill>
              </a:rPr>
              <a:t>Recording of design decisions</a:t>
            </a: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 – Work with MDD authors to ensure that it is explicit within MDD guidance that design decisions must be documented at each stage of the design process.</a:t>
            </a:r>
          </a:p>
          <a:p>
            <a:pPr marL="0" indent="0"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September 2021</a:t>
            </a:r>
          </a:p>
          <a:p>
            <a:pPr marL="0" indent="0"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 </a:t>
            </a:r>
          </a:p>
          <a:p>
            <a:pPr marL="0" indent="0">
              <a:buNone/>
            </a:pPr>
            <a:r>
              <a:rPr lang="en-GB" sz="1100" b="1" dirty="0">
                <a:solidFill>
                  <a:schemeClr val="bg2">
                    <a:lumMod val="75000"/>
                  </a:schemeClr>
                </a:solidFill>
              </a:rPr>
              <a:t>Red line boundaries</a:t>
            </a: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 – Further investigate initial research undertaken by Arcadis which indicates that 9.8% of Safety Alerts can be attributed to RLB constraints</a:t>
            </a:r>
          </a:p>
          <a:p>
            <a:pPr marL="0" indent="0">
              <a:buNone/>
            </a:pPr>
            <a:r>
              <a:rPr lang="en-GB" sz="1100" dirty="0">
                <a:solidFill>
                  <a:schemeClr val="bg2">
                    <a:lumMod val="75000"/>
                  </a:schemeClr>
                </a:solidFill>
              </a:rPr>
              <a:t>November 2021</a:t>
            </a:r>
          </a:p>
          <a:p>
            <a:endParaRPr lang="en-GB" sz="11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272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DFAB7A0-B089-4BBD-9413-2C1F1F5AA6E0}" vid="{F3D0A93C-38C0-4062-B49F-64ECD7459B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HE_PPT_Wide_White</Template>
  <TotalTime>18</TotalTime>
  <Words>354</Words>
  <Application>Microsoft Office PowerPoint</Application>
  <PresentationFormat>On-screen Show (16:9)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Office Theme</vt:lpstr>
      <vt:lpstr>Home Safe &amp; Well – Eliminating Risk from the Outset</vt:lpstr>
      <vt:lpstr>Home Safe &amp; Well – Eliminating Risk from the Outset</vt:lpstr>
    </vt:vector>
  </TitlesOfParts>
  <Company>Highways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Safe &amp; Well – Eliminating Risk from the Outset</dc:title>
  <dc:creator>Boyland, Mike</dc:creator>
  <cp:lastModifiedBy>Potter, Doug</cp:lastModifiedBy>
  <cp:revision>4</cp:revision>
  <dcterms:created xsi:type="dcterms:W3CDTF">2021-05-19T14:34:06Z</dcterms:created>
  <dcterms:modified xsi:type="dcterms:W3CDTF">2021-05-20T07:19:15Z</dcterms:modified>
</cp:coreProperties>
</file>