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71" r:id="rId5"/>
    <p:sldId id="27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15" userDrawn="1">
          <p15:clr>
            <a:srgbClr val="A4A3A4"/>
          </p15:clr>
        </p15:guide>
        <p15:guide id="4" pos="72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CB"/>
    <a:srgbClr val="4A4A4A"/>
    <a:srgbClr val="009FD7"/>
    <a:srgbClr val="002E5F"/>
    <a:srgbClr val="CB2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6B31FC-2539-428F-BC84-31D29610F2F4}" v="9" dt="2021-05-19T16:20:17.6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7045" autoAdjust="0"/>
  </p:normalViewPr>
  <p:slideViewPr>
    <p:cSldViewPr snapToGrid="0" showGuides="1">
      <p:cViewPr varScale="1">
        <p:scale>
          <a:sx n="108" d="100"/>
          <a:sy n="108" d="100"/>
        </p:scale>
        <p:origin x="78" y="96"/>
      </p:cViewPr>
      <p:guideLst>
        <p:guide orient="horz" pos="2160"/>
        <p:guide pos="3840"/>
        <p:guide pos="415"/>
        <p:guide pos="72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7F92CB-7B22-4B19-8043-C7DC223868FC}" type="datetimeFigureOut">
              <a:rPr lang="en-GB" smtClean="0"/>
              <a:t>20/05/2021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4B73D-144E-4479-B300-F3AE3BB680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317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44B73D-144E-4479-B300-F3AE3BB680C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37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009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743EC78-88E8-451A-854F-761A6A1D0151}"/>
              </a:ext>
            </a:extLst>
          </p:cNvPr>
          <p:cNvSpPr/>
          <p:nvPr userDrawn="1"/>
        </p:nvSpPr>
        <p:spPr>
          <a:xfrm>
            <a:off x="4" y="0"/>
            <a:ext cx="9078065" cy="4430812"/>
          </a:xfrm>
          <a:custGeom>
            <a:avLst/>
            <a:gdLst>
              <a:gd name="connsiteX0" fmla="*/ 0 w 9078065"/>
              <a:gd name="connsiteY0" fmla="*/ 0 h 4430812"/>
              <a:gd name="connsiteX1" fmla="*/ 9078065 w 9078065"/>
              <a:gd name="connsiteY1" fmla="*/ 0 h 4430812"/>
              <a:gd name="connsiteX2" fmla="*/ 8614924 w 9078065"/>
              <a:gd name="connsiteY2" fmla="*/ 3393971 h 4430812"/>
              <a:gd name="connsiteX3" fmla="*/ 0 w 9078065"/>
              <a:gd name="connsiteY3" fmla="*/ 4430812 h 4430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78065" h="4430812">
                <a:moveTo>
                  <a:pt x="0" y="0"/>
                </a:moveTo>
                <a:lnTo>
                  <a:pt x="9078065" y="0"/>
                </a:lnTo>
                <a:lnTo>
                  <a:pt x="8614924" y="3393971"/>
                </a:lnTo>
                <a:lnTo>
                  <a:pt x="0" y="4430812"/>
                </a:lnTo>
                <a:close/>
              </a:path>
            </a:pathLst>
          </a:custGeom>
          <a:solidFill>
            <a:srgbClr val="008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          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2F39166A-4ED9-47E3-A08F-F204B210E7B7}"/>
              </a:ext>
            </a:extLst>
          </p:cNvPr>
          <p:cNvSpPr/>
          <p:nvPr userDrawn="1"/>
        </p:nvSpPr>
        <p:spPr>
          <a:xfrm>
            <a:off x="0" y="-3445"/>
            <a:ext cx="12182984" cy="1633217"/>
          </a:xfrm>
          <a:custGeom>
            <a:avLst/>
            <a:gdLst>
              <a:gd name="connsiteX0" fmla="*/ 0 w 12182984"/>
              <a:gd name="connsiteY0" fmla="*/ 0 h 1633217"/>
              <a:gd name="connsiteX1" fmla="*/ 12182984 w 12182984"/>
              <a:gd name="connsiteY1" fmla="*/ 0 h 1633217"/>
              <a:gd name="connsiteX2" fmla="*/ 12182984 w 12182984"/>
              <a:gd name="connsiteY2" fmla="*/ 851811 h 1633217"/>
              <a:gd name="connsiteX3" fmla="*/ 0 w 12182984"/>
              <a:gd name="connsiteY3" fmla="*/ 1633217 h 163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82984" h="1633217">
                <a:moveTo>
                  <a:pt x="0" y="0"/>
                </a:moveTo>
                <a:lnTo>
                  <a:pt x="12182984" y="0"/>
                </a:lnTo>
                <a:lnTo>
                  <a:pt x="12182984" y="851811"/>
                </a:lnTo>
                <a:lnTo>
                  <a:pt x="0" y="163321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9D73EC22-356F-46D4-8F83-97C16950632C}"/>
              </a:ext>
            </a:extLst>
          </p:cNvPr>
          <p:cNvSpPr/>
          <p:nvPr/>
        </p:nvSpPr>
        <p:spPr>
          <a:xfrm>
            <a:off x="8103039" y="2952212"/>
            <a:ext cx="4086532" cy="3905788"/>
          </a:xfrm>
          <a:custGeom>
            <a:avLst/>
            <a:gdLst>
              <a:gd name="connsiteX0" fmla="*/ 4079474 w 4086532"/>
              <a:gd name="connsiteY0" fmla="*/ 0 h 3905788"/>
              <a:gd name="connsiteX1" fmla="*/ 4086030 w 4086532"/>
              <a:gd name="connsiteY1" fmla="*/ 3694368 h 3905788"/>
              <a:gd name="connsiteX2" fmla="*/ 4086532 w 4086532"/>
              <a:gd name="connsiteY2" fmla="*/ 3905788 h 3905788"/>
              <a:gd name="connsiteX3" fmla="*/ 0 w 4086532"/>
              <a:gd name="connsiteY3" fmla="*/ 3905788 h 3905788"/>
              <a:gd name="connsiteX4" fmla="*/ 510083 w 4086532"/>
              <a:gd name="connsiteY4" fmla="*/ 443323 h 3905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532" h="3905788">
                <a:moveTo>
                  <a:pt x="4079474" y="0"/>
                </a:moveTo>
                <a:cubicBezTo>
                  <a:pt x="4083337" y="1242406"/>
                  <a:pt x="4083845" y="2462912"/>
                  <a:pt x="4086030" y="3694368"/>
                </a:cubicBezTo>
                <a:lnTo>
                  <a:pt x="4086532" y="3905788"/>
                </a:lnTo>
                <a:lnTo>
                  <a:pt x="0" y="3905788"/>
                </a:lnTo>
                <a:lnTo>
                  <a:pt x="510083" y="443323"/>
                </a:lnTo>
                <a:close/>
              </a:path>
            </a:pathLst>
          </a:custGeom>
          <a:solidFill>
            <a:srgbClr val="5B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sz="1800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562927" y="2007605"/>
            <a:ext cx="8505915" cy="1876362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your main        </a:t>
            </a:r>
            <a:br>
              <a:rPr lang="en-US" dirty="0"/>
            </a:br>
            <a:r>
              <a:rPr lang="en-US" dirty="0"/>
              <a:t>Keep text within the shape.</a:t>
            </a:r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562927" y="4622539"/>
            <a:ext cx="8505915" cy="1395557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You can add sub-header</a:t>
            </a:r>
          </a:p>
          <a:p>
            <a:r>
              <a:rPr lang="en-US" dirty="0"/>
              <a:t>information here.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24F8153-4C69-4DE2-80DA-9CA1D58862E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90" t="15448" r="7590" b="15448"/>
          <a:stretch/>
        </p:blipFill>
        <p:spPr>
          <a:xfrm>
            <a:off x="319318" y="367292"/>
            <a:ext cx="2677791" cy="924208"/>
          </a:xfrm>
          <a:prstGeom prst="rect">
            <a:avLst/>
          </a:prstGeom>
        </p:spPr>
      </p:pic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D67894DC-124B-4273-99C9-5A16A90A4EAA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562929" y="6018096"/>
            <a:ext cx="851514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12 February 2019</a:t>
            </a:r>
          </a:p>
        </p:txBody>
      </p:sp>
    </p:spTree>
    <p:extLst>
      <p:ext uri="{BB962C8B-B14F-4D97-AF65-F5344CB8AC3E}">
        <p14:creationId xmlns:p14="http://schemas.microsoft.com/office/powerpoint/2010/main" val="687213917"/>
      </p:ext>
    </p:extLst>
  </p:cSld>
  <p:clrMapOvr>
    <a:masterClrMapping/>
  </p:clrMapOvr>
  <p:transition spd="slow" advClick="0" advTm="2000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63" y="1457934"/>
            <a:ext cx="1109027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05928524"/>
      </p:ext>
    </p:extLst>
  </p:cSld>
  <p:clrMapOvr>
    <a:masterClrMapping/>
  </p:clrMapOvr>
  <p:transition spd="slow" advClick="0" advTm="2000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63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9042" y="1457934"/>
            <a:ext cx="5292095" cy="449201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4912958"/>
      </p:ext>
    </p:extLst>
  </p:cSld>
  <p:clrMapOvr>
    <a:masterClrMapping/>
  </p:clrMapOvr>
  <p:transition spd="slow" advClick="0" advTm="2000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720311"/>
      </p:ext>
    </p:extLst>
  </p:cSld>
  <p:clrMapOvr>
    <a:masterClrMapping/>
  </p:clrMapOvr>
  <p:transition spd="slow" advClick="0" advTm="2000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364338"/>
      </p:ext>
    </p:extLst>
  </p:cSld>
  <p:clrMapOvr>
    <a:masterClrMapping/>
  </p:clrMapOvr>
  <p:transition spd="slow" advClick="0" advTm="2000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4B2DFCE-F0CD-4680-825B-E531E78843D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959" y="5805916"/>
            <a:ext cx="2294438" cy="97200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0863" y="365126"/>
            <a:ext cx="11090275" cy="9423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0863" y="1457934"/>
            <a:ext cx="11090275" cy="4477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8122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74" r:id="rId2"/>
    <p:sldLayoutId id="2147483676" r:id="rId3"/>
    <p:sldLayoutId id="2147483678" r:id="rId4"/>
    <p:sldLayoutId id="2147483679" r:id="rId5"/>
  </p:sldLayoutIdLst>
  <p:transition spd="slow" advClick="0" advTm="2000">
    <p:wipe dir="r"/>
  </p:transition>
  <p:hf sldNum="0" hdr="0" ft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002E5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55576" indent="-255576" algn="l" defTabSz="914354" rtl="0" eaLnBrk="1" latinLnBrk="0" hangingPunct="1">
        <a:lnSpc>
          <a:spcPct val="100000"/>
        </a:lnSpc>
        <a:spcBef>
          <a:spcPts val="1000"/>
        </a:spcBef>
        <a:buClr>
          <a:srgbClr val="008BCB"/>
        </a:buClr>
        <a:buFont typeface="Wingdings" panose="05000000000000000000" pitchFamily="2" charset="2"/>
        <a:buChar char="§"/>
        <a:defRPr sz="24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5438" indent="-249226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−"/>
        <a:defRPr sz="20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90528" indent="-165092" algn="l" defTabSz="914354" rtl="0" eaLnBrk="1" latinLnBrk="0" hangingPunct="1">
        <a:lnSpc>
          <a:spcPct val="10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8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28634" indent="-138107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82614" indent="-153980" algn="l" defTabSz="914354" rtl="0" eaLnBrk="1" latinLnBrk="0" hangingPunct="1">
        <a:lnSpc>
          <a:spcPct val="90000"/>
        </a:lnSpc>
        <a:spcBef>
          <a:spcPts val="500"/>
        </a:spcBef>
        <a:buClr>
          <a:srgbClr val="008BCB"/>
        </a:buClr>
        <a:buFont typeface="Arial" panose="020B0604020202020204" pitchFamily="34" charset="0"/>
        <a:buChar char="•"/>
        <a:defRPr sz="1600" kern="1200">
          <a:solidFill>
            <a:srgbClr val="4A4A4A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orient="horz" pos="913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pos="347" userDrawn="1">
          <p15:clr>
            <a:srgbClr val="F26B43"/>
          </p15:clr>
        </p15:guide>
        <p15:guide id="7" pos="733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7" y="2007605"/>
            <a:ext cx="9403194" cy="1876362"/>
          </a:xfrm>
        </p:spPr>
        <p:txBody>
          <a:bodyPr/>
          <a:lstStyle/>
          <a:p>
            <a:r>
              <a:rPr lang="en-GB" dirty="0"/>
              <a:t>Principal Designer Working Group</a:t>
            </a:r>
            <a:br>
              <a:rPr lang="en-GB" dirty="0"/>
            </a:br>
            <a:r>
              <a:rPr lang="en-GB" sz="2800" dirty="0"/>
              <a:t>Event No 22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Utilities Avoidance – Update</a:t>
            </a:r>
          </a:p>
          <a:p>
            <a:r>
              <a:rPr lang="en-GB" dirty="0"/>
              <a:t>Mark Lamport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20</a:t>
            </a:r>
            <a:r>
              <a:rPr lang="en-GB" baseline="30000" dirty="0"/>
              <a:t>th</a:t>
            </a:r>
            <a:r>
              <a:rPr lang="en-GB" dirty="0"/>
              <a:t> May 2021</a:t>
            </a: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BBE58A24-5B56-4309-BAF8-C50041D953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573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B86F3CB2-38B4-4097-B6BB-E4AC15DAD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1538" y="1432010"/>
            <a:ext cx="364116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584" tIns="45720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671702"/>
      </p:ext>
    </p:extLst>
  </p:cSld>
  <p:clrMapOvr>
    <a:masterClrMapping/>
  </p:clrMapOvr>
  <p:transition spd="slow" advClick="0" advTm="6418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929" y="1552639"/>
            <a:ext cx="8505915" cy="714312"/>
          </a:xfrm>
        </p:spPr>
        <p:txBody>
          <a:bodyPr>
            <a:normAutofit fontScale="90000"/>
          </a:bodyPr>
          <a:lstStyle/>
          <a:p>
            <a:r>
              <a:rPr lang="en-GB" sz="2200" dirty="0"/>
              <a:t>Update from Chris Gee, Head of Utility Diversions for Highways England </a:t>
            </a:r>
            <a:br>
              <a:rPr lang="en-GB" sz="4900" dirty="0"/>
            </a:br>
            <a:br>
              <a:rPr lang="en-GB" dirty="0"/>
            </a:br>
            <a:br>
              <a:rPr lang="en-GB" dirty="0"/>
            </a:b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r>
              <a:rPr lang="en-GB" sz="2700" dirty="0"/>
              <a:t>  </a:t>
            </a:r>
            <a:br>
              <a:rPr lang="en-GB" sz="2700" dirty="0"/>
            </a:br>
            <a:br>
              <a:rPr lang="en-GB" sz="2400" dirty="0"/>
            </a:b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3704" y="6294321"/>
            <a:ext cx="8515140" cy="365125"/>
          </a:xfrm>
        </p:spPr>
        <p:txBody>
          <a:bodyPr/>
          <a:lstStyle/>
          <a:p>
            <a:r>
              <a:rPr lang="en-GB" dirty="0"/>
              <a:t>20</a:t>
            </a:r>
            <a:r>
              <a:rPr lang="en-GB" baseline="30000" dirty="0"/>
              <a:t>th</a:t>
            </a:r>
            <a:r>
              <a:rPr lang="en-GB" dirty="0"/>
              <a:t> May 2021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D584777-1A0A-4439-BA23-1CA6AEAAE372}"/>
              </a:ext>
            </a:extLst>
          </p:cNvPr>
          <p:cNvSpPr txBox="1"/>
          <p:nvPr/>
        </p:nvSpPr>
        <p:spPr>
          <a:xfrm>
            <a:off x="553704" y="2409825"/>
            <a:ext cx="1053465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Chris is unable to join the call today but is planning to attend the next PDWG.  He is continuing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Establish the portfolio spend across all the Utility companies (c. £650 million/year)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Refine the dialogue &amp; build relationships with the 10 or so Tier 1 Utilities. This is focusing around: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Forward Programme share</a:t>
            </a:r>
            <a:endParaRPr lang="en-GB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Exploring efficiencies between parties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Making it a two-way engagement - as Utilities need to work on our SRN as well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Cementing relationships (including senior level engagement needed)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8633136"/>
      </p:ext>
    </p:extLst>
  </p:cSld>
  <p:clrMapOvr>
    <a:masterClrMapping/>
  </p:clrMapOvr>
  <p:transition spd="slow" advClick="0" advTm="2000">
    <p:wipe dir="r"/>
  </p:transition>
</p:sld>
</file>

<file path=ppt/theme/theme1.xml><?xml version="1.0" encoding="utf-8"?>
<a:theme xmlns:a="http://schemas.openxmlformats.org/drawingml/2006/main" name="SLC 2018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E56AEAE5F8ED47B0A9714D2A649856" ma:contentTypeVersion="12" ma:contentTypeDescription="Create a new document." ma:contentTypeScope="" ma:versionID="cf8dd5f6eed3d01149ff4d76d580163f">
  <xsd:schema xmlns:xsd="http://www.w3.org/2001/XMLSchema" xmlns:xs="http://www.w3.org/2001/XMLSchema" xmlns:p="http://schemas.microsoft.com/office/2006/metadata/properties" xmlns:ns3="02af8381-d0fd-4ee6-9afb-ed8bed606b7f" xmlns:ns4="6df83c54-67e6-4c7a-aebf-787bdcf9772a" targetNamespace="http://schemas.microsoft.com/office/2006/metadata/properties" ma:root="true" ma:fieldsID="cb70a346525965045cb52b7ffa593e30" ns3:_="" ns4:_="">
    <xsd:import namespace="02af8381-d0fd-4ee6-9afb-ed8bed606b7f"/>
    <xsd:import namespace="6df83c54-67e6-4c7a-aebf-787bdcf977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EventHashCode" minOccurs="0"/>
                <xsd:element ref="ns3:MediaServiceGenerationTim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f8381-d0fd-4ee6-9afb-ed8bed606b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83c54-67e6-4c7a-aebf-787bdcf9772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120EC5D-2655-495F-BFF6-E86759C8D6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af8381-d0fd-4ee6-9afb-ed8bed606b7f"/>
    <ds:schemaRef ds:uri="6df83c54-67e6-4c7a-aebf-787bdcf977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4F6FAA-31E7-4FF7-B635-EA8DB2C906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6DD717-D659-476C-BF9F-C5580019DC4D}">
  <ds:schemaRefs>
    <ds:schemaRef ds:uri="6df83c54-67e6-4c7a-aebf-787bdcf9772a"/>
    <ds:schemaRef ds:uri="http://purl.org/dc/elements/1.1/"/>
    <ds:schemaRef ds:uri="http://schemas.microsoft.com/office/2006/metadata/properties"/>
    <ds:schemaRef ds:uri="02af8381-d0fd-4ee6-9afb-ed8bed606b7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137</Words>
  <Application>Microsoft Office PowerPoint</Application>
  <PresentationFormat>Widescreen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SLC 2018 template</vt:lpstr>
      <vt:lpstr>Principal Designer Working Group Event No 22</vt:lpstr>
      <vt:lpstr>Update from Chris Gee, Head of Utility Diversions for Highways England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Designer Working Group Event No 18</dc:title>
  <dc:creator>Avery, Dave</dc:creator>
  <cp:lastModifiedBy>Potter, Doug</cp:lastModifiedBy>
  <cp:revision>6</cp:revision>
  <dcterms:created xsi:type="dcterms:W3CDTF">2020-11-09T10:49:37Z</dcterms:created>
  <dcterms:modified xsi:type="dcterms:W3CDTF">2021-05-20T07:23:36Z</dcterms:modified>
</cp:coreProperties>
</file>