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5"/>
  </p:sldMasterIdLst>
  <p:notesMasterIdLst>
    <p:notesMasterId r:id="rId13"/>
  </p:notesMasterIdLst>
  <p:sldIdLst>
    <p:sldId id="322" r:id="rId6"/>
    <p:sldId id="405" r:id="rId7"/>
    <p:sldId id="425" r:id="rId8"/>
    <p:sldId id="432" r:id="rId9"/>
    <p:sldId id="433" r:id="rId10"/>
    <p:sldId id="434" r:id="rId11"/>
    <p:sldId id="43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1F2"/>
    <a:srgbClr val="87A4D9"/>
    <a:srgbClr val="FEE2EA"/>
    <a:srgbClr val="EBF0F9"/>
    <a:srgbClr val="BFD0EB"/>
    <a:srgbClr val="DFE7F5"/>
    <a:srgbClr val="E5EBF7"/>
    <a:srgbClr val="FBC9D7"/>
    <a:srgbClr val="F896B2"/>
    <a:srgbClr val="CFE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5" autoAdjust="0"/>
    <p:restoredTop sz="93867" autoAdjust="0"/>
  </p:normalViewPr>
  <p:slideViewPr>
    <p:cSldViewPr snapToGrid="0" showGuides="1">
      <p:cViewPr varScale="1">
        <p:scale>
          <a:sx n="98" d="100"/>
          <a:sy n="98" d="100"/>
        </p:scale>
        <p:origin x="101" y="91"/>
      </p:cViewPr>
      <p:guideLst>
        <p:guide orient="horz" pos="2160"/>
        <p:guide pos="3840"/>
        <p:guide pos="415"/>
        <p:guide pos="7267"/>
      </p:guideLst>
    </p:cSldViewPr>
  </p:slideViewPr>
  <p:outlineViewPr>
    <p:cViewPr>
      <p:scale>
        <a:sx n="33" d="100"/>
        <a:sy n="33" d="100"/>
      </p:scale>
      <p:origin x="0" y="-1420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12/10/2022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ctr">
              <a:lnSpc>
                <a:spcPct val="100000"/>
              </a:lnSpc>
              <a:defRPr sz="3800" b="1">
                <a:solidFill>
                  <a:schemeClr val="bg1"/>
                </a:solidFill>
              </a:defRPr>
            </a:lvl1pPr>
          </a:lstStyle>
          <a:p>
            <a:r>
              <a:rPr lang="en-US" dirty="0"/>
              <a:t>Health Safety &amp; Wellbeing – monthly messages</a:t>
            </a:r>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October  2019</a:t>
            </a:r>
            <a:endParaRPr lang="en-GB" dirty="0"/>
          </a:p>
        </p:txBody>
      </p:sp>
      <p:pic>
        <p:nvPicPr>
          <p:cNvPr id="2050" name="Picture 2" descr="C:\Users\goodwc2\Desktop\HSAW Master Reversed White id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1625" y="5926782"/>
            <a:ext cx="1449420" cy="61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Home Safe &amp; Well Performance</a:t>
            </a:r>
          </a:p>
        </p:txBody>
      </p:sp>
      <p:sp>
        <p:nvSpPr>
          <p:cNvPr id="3" name="Content Placeholder 2"/>
          <p:cNvSpPr>
            <a:spLocks noGrp="1"/>
          </p:cNvSpPr>
          <p:nvPr>
            <p:ph idx="1" hasCustomPrompt="1"/>
          </p:nvPr>
        </p:nvSpPr>
        <p:spPr>
          <a:xfrm>
            <a:off x="550863" y="1457934"/>
            <a:ext cx="11090275" cy="4492016"/>
          </a:xfrm>
        </p:spPr>
        <p:txBody>
          <a:bodyPr/>
          <a:lstStyle>
            <a:lvl1pPr>
              <a:defRPr/>
            </a:lvl1pPr>
          </a:lstStyle>
          <a:p>
            <a:pPr lvl="0"/>
            <a:r>
              <a:rPr lang="en-US" dirty="0"/>
              <a:t>Bullet points taken from the PR – Performance across SC, HE </a:t>
            </a:r>
            <a:r>
              <a:rPr lang="en-US" dirty="0" err="1"/>
              <a:t>etc</a:t>
            </a:r>
            <a:endParaRPr lang="en-US" dirty="0"/>
          </a:p>
          <a:p>
            <a:pPr lvl="0"/>
            <a:r>
              <a:rPr lang="en-US" dirty="0"/>
              <a:t>Focus around the </a:t>
            </a:r>
            <a:r>
              <a:rPr lang="en-US" dirty="0" err="1"/>
              <a:t>HSaW</a:t>
            </a:r>
            <a:r>
              <a:rPr lang="en-US" dirty="0"/>
              <a:t> measures – LTIs, Service Strikes, </a:t>
            </a:r>
            <a:r>
              <a:rPr lang="en-US" dirty="0" err="1"/>
              <a:t>etc</a:t>
            </a:r>
            <a:endParaRPr lang="en-US" dirty="0"/>
          </a:p>
          <a:p>
            <a:pPr lvl="0"/>
            <a:r>
              <a:rPr lang="en-US" dirty="0"/>
              <a:t>Any big hitters from Corporate Actions – messages that need sharing </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sponse Rate/EE">
    <p:spTree>
      <p:nvGrpSpPr>
        <p:cNvPr id="1" name=""/>
        <p:cNvGrpSpPr/>
        <p:nvPr/>
      </p:nvGrpSpPr>
      <p:grpSpPr>
        <a:xfrm>
          <a:off x="0" y="0"/>
          <a:ext cx="0" cy="0"/>
          <a:chOff x="0" y="0"/>
          <a:chExt cx="0" cy="0"/>
        </a:xfrm>
      </p:grpSpPr>
      <p:sp>
        <p:nvSpPr>
          <p:cNvPr id="2" name="Title 1"/>
          <p:cNvSpPr>
            <a:spLocks noGrp="1"/>
          </p:cNvSpPr>
          <p:nvPr>
            <p:ph type="title"/>
          </p:nvPr>
        </p:nvSpPr>
        <p:spPr>
          <a:xfrm>
            <a:off x="536448" y="521208"/>
            <a:ext cx="9115552" cy="484632"/>
          </a:xfrm>
        </p:spPr>
        <p:txBody>
          <a:bodyPr anchor="b" anchorCtr="0">
            <a:normAutofit/>
          </a:bodyPr>
          <a:lstStyle>
            <a:lvl1pPr>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609600" y="1371600"/>
            <a:ext cx="10972800" cy="583244"/>
          </a:xfrm>
        </p:spPr>
        <p:txBody>
          <a:bodyPr anchor="t" anchorCtr="0">
            <a:normAutofit/>
          </a:bodyPr>
          <a:lstStyle>
            <a:lvl1pPr>
              <a:defRPr sz="1800">
                <a:latin typeface="+mn-lt"/>
              </a:defRPr>
            </a:lvl1pPr>
            <a:lvl2pPr marL="342900" indent="0">
              <a:buNone/>
              <a:defRPr/>
            </a:lvl2pPr>
            <a:lvl3pPr marL="685800" indent="0">
              <a:buNone/>
              <a:defRPr/>
            </a:lvl3pPr>
          </a:lstStyle>
          <a:p>
            <a:pPr lvl="0"/>
            <a:r>
              <a:rPr lang="en-US" dirty="0"/>
              <a:t>1</a:t>
            </a:r>
          </a:p>
        </p:txBody>
      </p:sp>
      <p:sp>
        <p:nvSpPr>
          <p:cNvPr id="6" name="Content Placeholder 5"/>
          <p:cNvSpPr>
            <a:spLocks noGrp="1"/>
          </p:cNvSpPr>
          <p:nvPr>
            <p:ph sz="quarter" idx="11" hasCustomPrompt="1"/>
          </p:nvPr>
        </p:nvSpPr>
        <p:spPr>
          <a:xfrm>
            <a:off x="352540" y="1941724"/>
            <a:ext cx="11516299" cy="4687677"/>
          </a:xfrm>
        </p:spPr>
        <p:txBody>
          <a:bodyPr anchor="t">
            <a:noAutofit/>
          </a:bodyPr>
          <a:lstStyle>
            <a:lvl1pPr algn="ctr">
              <a:defRPr sz="2000">
                <a:latin typeface="+mn-lt"/>
              </a:defRPr>
            </a:lvl1pPr>
          </a:lstStyle>
          <a:p>
            <a:pPr lvl="0"/>
            <a:r>
              <a:rPr lang="en-US" dirty="0"/>
              <a:t>2</a:t>
            </a:r>
          </a:p>
        </p:txBody>
      </p:sp>
    </p:spTree>
    <p:custDataLst>
      <p:custData r:id="rId1"/>
    </p:custDataLst>
    <p:extLst>
      <p:ext uri="{BB962C8B-B14F-4D97-AF65-F5344CB8AC3E}">
        <p14:creationId xmlns:p14="http://schemas.microsoft.com/office/powerpoint/2010/main" val="39740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1026" name="Picture 2" descr="C:\Users\goodwc2\Desktop\HSAW Master RGB ident HR.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03785" y="5908414"/>
            <a:ext cx="1404666" cy="7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 id="2147483683" r:id="rId6"/>
  </p:sldLayoutIdLst>
  <p:hf hdr="0" ftr="0" dt="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ake.org.uk/road-safety-week" TargetMode="External"/><Relationship Id="rId2" Type="http://schemas.openxmlformats.org/officeDocument/2006/relationships/hyperlink" Target="https://www.highwayssafetyhub.com/winter-2021.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5E558-91A9-4EBC-8D9F-39D1AC2761DF}"/>
              </a:ext>
            </a:extLst>
          </p:cNvPr>
          <p:cNvSpPr>
            <a:spLocks noGrp="1"/>
          </p:cNvSpPr>
          <p:nvPr>
            <p:ph type="ctrTitle"/>
          </p:nvPr>
        </p:nvSpPr>
        <p:spPr>
          <a:xfrm>
            <a:off x="1843042" y="2887989"/>
            <a:ext cx="8505915" cy="1876362"/>
          </a:xfrm>
        </p:spPr>
        <p:txBody>
          <a:bodyPr>
            <a:normAutofit/>
          </a:bodyPr>
          <a:lstStyle/>
          <a:p>
            <a:r>
              <a:rPr lang="en-GB" dirty="0"/>
              <a:t>Highways Safety Hub Update</a:t>
            </a:r>
            <a:br>
              <a:rPr lang="en-GB" dirty="0"/>
            </a:br>
            <a:endParaRPr lang="en-GB" dirty="0"/>
          </a:p>
        </p:txBody>
      </p:sp>
      <p:sp>
        <p:nvSpPr>
          <p:cNvPr id="2" name="TextBox 1">
            <a:extLst>
              <a:ext uri="{FF2B5EF4-FFF2-40B4-BE49-F238E27FC236}">
                <a16:creationId xmlns:a16="http://schemas.microsoft.com/office/drawing/2014/main" id="{81168500-FB32-4A7A-A743-6559964D0076}"/>
              </a:ext>
            </a:extLst>
          </p:cNvPr>
          <p:cNvSpPr txBox="1"/>
          <p:nvPr/>
        </p:nvSpPr>
        <p:spPr>
          <a:xfrm>
            <a:off x="664502" y="6298569"/>
            <a:ext cx="1646605"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October 2022</a:t>
            </a:r>
          </a:p>
        </p:txBody>
      </p:sp>
    </p:spTree>
    <p:extLst>
      <p:ext uri="{BB962C8B-B14F-4D97-AF65-F5344CB8AC3E}">
        <p14:creationId xmlns:p14="http://schemas.microsoft.com/office/powerpoint/2010/main" val="193453977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normAutofit/>
          </a:bodyPr>
          <a:lstStyle/>
          <a:p>
            <a:r>
              <a:rPr lang="en-GB" b="1" dirty="0"/>
              <a:t>Safety Moment</a:t>
            </a:r>
          </a:p>
        </p:txBody>
      </p:sp>
      <p:sp>
        <p:nvSpPr>
          <p:cNvPr id="2" name="Content Placeholder 1">
            <a:extLst>
              <a:ext uri="{FF2B5EF4-FFF2-40B4-BE49-F238E27FC236}">
                <a16:creationId xmlns:a16="http://schemas.microsoft.com/office/drawing/2014/main" id="{2F2222D0-2EA3-4840-8B86-B381D9ED1BB9}"/>
              </a:ext>
            </a:extLst>
          </p:cNvPr>
          <p:cNvSpPr>
            <a:spLocks noGrp="1"/>
          </p:cNvSpPr>
          <p:nvPr>
            <p:ph idx="1"/>
          </p:nvPr>
        </p:nvSpPr>
        <p:spPr>
          <a:xfrm>
            <a:off x="550863" y="1114425"/>
            <a:ext cx="11090275" cy="4835525"/>
          </a:xfrm>
        </p:spPr>
        <p:txBody>
          <a:bodyPr>
            <a:normAutofit/>
          </a:bodyPr>
          <a:lstStyle/>
          <a:p>
            <a:endParaRPr lang="en-GB" dirty="0"/>
          </a:p>
          <a:p>
            <a:pPr lvl="2"/>
            <a:endParaRPr lang="en-GB" dirty="0"/>
          </a:p>
          <a:p>
            <a:pPr marL="0" indent="0">
              <a:buNone/>
            </a:pPr>
            <a:endParaRPr lang="en-GB" dirty="0"/>
          </a:p>
        </p:txBody>
      </p:sp>
      <p:sp>
        <p:nvSpPr>
          <p:cNvPr id="6" name="TextBox 5">
            <a:extLst>
              <a:ext uri="{FF2B5EF4-FFF2-40B4-BE49-F238E27FC236}">
                <a16:creationId xmlns:a16="http://schemas.microsoft.com/office/drawing/2014/main" id="{ADC3481F-1486-7C89-EC80-AA36B9E6BF24}"/>
              </a:ext>
            </a:extLst>
          </p:cNvPr>
          <p:cNvSpPr txBox="1"/>
          <p:nvPr/>
        </p:nvSpPr>
        <p:spPr>
          <a:xfrm>
            <a:off x="762000" y="1219260"/>
            <a:ext cx="11277600" cy="4124206"/>
          </a:xfrm>
          <a:prstGeom prst="rect">
            <a:avLst/>
          </a:prstGeom>
          <a:noFill/>
        </p:spPr>
        <p:txBody>
          <a:bodyPr wrap="square">
            <a:spAutoFit/>
          </a:bodyPr>
          <a:lstStyle/>
          <a:p>
            <a:r>
              <a:rPr lang="en-GB" sz="2400" b="1" dirty="0"/>
              <a:t>Global Safety Stand Down Skanska USA Civils 22</a:t>
            </a:r>
            <a:r>
              <a:rPr lang="en-GB" sz="2400" b="1" baseline="30000" dirty="0"/>
              <a:t>nd</a:t>
            </a:r>
            <a:r>
              <a:rPr lang="en-GB" sz="2400" b="1" dirty="0"/>
              <a:t> June 2022</a:t>
            </a:r>
          </a:p>
          <a:p>
            <a:endParaRPr lang="en-GB" sz="2000" dirty="0"/>
          </a:p>
          <a:p>
            <a:r>
              <a:rPr lang="en-GB" sz="2000" dirty="0"/>
              <a:t>A worker on the Green Tree Boulevard project was crushed by an excavator boom which struck the cab of the truck he was in.</a:t>
            </a:r>
          </a:p>
          <a:p>
            <a:pPr marL="6350" indent="0" algn="l">
              <a:spcBef>
                <a:spcPts val="0"/>
              </a:spcBef>
              <a:buNone/>
            </a:pPr>
            <a:r>
              <a:rPr lang="en-GB" sz="2000" dirty="0"/>
              <a:t>Earthworks were under way to </a:t>
            </a:r>
            <a:r>
              <a:rPr lang="en-GB" sz="2000" b="0" i="0" u="none" strike="noStrike" baseline="0" dirty="0"/>
              <a:t>create the route for a new road. Trucks enter the work area off a public street into the cut area. The truck haul route is a one-way pattern. An excavator was being used to load tandem trailer units. </a:t>
            </a:r>
          </a:p>
          <a:p>
            <a:pPr marL="6350" indent="0" algn="l">
              <a:spcBef>
                <a:spcPts val="0"/>
              </a:spcBef>
              <a:buNone/>
            </a:pPr>
            <a:endParaRPr lang="en-GB" sz="2000" dirty="0"/>
          </a:p>
          <a:p>
            <a:pPr marL="6350" indent="0" algn="l">
              <a:spcBef>
                <a:spcPts val="0"/>
              </a:spcBef>
              <a:buNone/>
            </a:pPr>
            <a:r>
              <a:rPr lang="en-GB" sz="2000" b="0" i="0" u="none" strike="noStrike" baseline="0" dirty="0"/>
              <a:t>The trucks pull up next to the excavator to be loaded. On the day of the incident, the excavator operator had loaded three trucks at the same location prior to the incident occurring.</a:t>
            </a:r>
          </a:p>
          <a:p>
            <a:pPr marL="6350" indent="0" algn="l">
              <a:spcBef>
                <a:spcPts val="0"/>
              </a:spcBef>
              <a:buNone/>
            </a:pPr>
            <a:endParaRPr lang="en-GB" sz="2000" b="0" i="0" u="none" strike="noStrike" baseline="0" dirty="0"/>
          </a:p>
          <a:p>
            <a:pPr marL="6350" indent="0" algn="l">
              <a:spcBef>
                <a:spcPts val="0"/>
              </a:spcBef>
              <a:buNone/>
            </a:pPr>
            <a:r>
              <a:rPr lang="en-GB" sz="2000" b="0" i="0" u="none" strike="noStrike" baseline="0" dirty="0"/>
              <a:t>The excavator operator started work on the project January 31, 2022. </a:t>
            </a:r>
            <a:r>
              <a:rPr lang="en-GB" sz="2000" dirty="0"/>
              <a:t>He</a:t>
            </a:r>
            <a:r>
              <a:rPr lang="en-GB" sz="2000" b="0" i="0" u="none" strike="noStrike" baseline="0" dirty="0"/>
              <a:t> was trained and experienced.</a:t>
            </a:r>
            <a:endParaRPr lang="en-GB" sz="2000" dirty="0"/>
          </a:p>
          <a:p>
            <a:endParaRPr lang="en-GB" dirty="0"/>
          </a:p>
        </p:txBody>
      </p:sp>
    </p:spTree>
    <p:extLst>
      <p:ext uri="{BB962C8B-B14F-4D97-AF65-F5344CB8AC3E}">
        <p14:creationId xmlns:p14="http://schemas.microsoft.com/office/powerpoint/2010/main" val="39792742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550863" y="365126"/>
            <a:ext cx="11090275" cy="2133626"/>
          </a:xfrm>
        </p:spPr>
        <p:txBody>
          <a:bodyPr>
            <a:normAutofit fontScale="90000"/>
          </a:bodyPr>
          <a:lstStyle/>
          <a:p>
            <a:pPr marL="6350" indent="0">
              <a:spcBef>
                <a:spcPts val="0"/>
              </a:spcBef>
            </a:pPr>
            <a:r>
              <a:rPr lang="en-GB" sz="2200" b="0" dirty="0">
                <a:solidFill>
                  <a:schemeClr val="tx1"/>
                </a:solidFill>
                <a:latin typeface="Calibri" panose="020F0502020204030204" pitchFamily="34" charset="0"/>
                <a:cs typeface="Calibri" panose="020F0502020204030204" pitchFamily="34" charset="0"/>
              </a:rPr>
              <a:t>T</a:t>
            </a:r>
            <a:r>
              <a:rPr lang="en-GB" sz="2200" b="0" i="0" u="none" strike="noStrike" baseline="0" dirty="0">
                <a:solidFill>
                  <a:schemeClr val="tx1"/>
                </a:solidFill>
                <a:latin typeface="Calibri" panose="020F0502020204030204" pitchFamily="34" charset="0"/>
                <a:cs typeface="Calibri" panose="020F0502020204030204" pitchFamily="34" charset="0"/>
              </a:rPr>
              <a:t>he excavator was operating at height on earthworks. The excavator operator placed a bucket of material into the front trailer of the truck when he felt the excavator move. </a:t>
            </a:r>
            <a:br>
              <a:rPr lang="en-GB" sz="2200" b="0" i="0" u="none" strike="noStrike" baseline="0" dirty="0">
                <a:solidFill>
                  <a:schemeClr val="tx1"/>
                </a:solidFill>
                <a:latin typeface="Calibri" panose="020F0502020204030204" pitchFamily="34" charset="0"/>
                <a:cs typeface="Calibri" panose="020F0502020204030204" pitchFamily="34" charset="0"/>
              </a:rPr>
            </a:br>
            <a:r>
              <a:rPr lang="en-GB" sz="2200" b="0" dirty="0">
                <a:solidFill>
                  <a:schemeClr val="tx1"/>
                </a:solidFill>
                <a:latin typeface="Calibri" panose="020F0502020204030204" pitchFamily="34" charset="0"/>
                <a:cs typeface="Calibri" panose="020F0502020204030204" pitchFamily="34" charset="0"/>
              </a:rPr>
              <a:t>The </a:t>
            </a:r>
            <a:r>
              <a:rPr lang="en-GB" sz="2200" b="0" i="0" u="none" strike="noStrike" baseline="0" dirty="0">
                <a:solidFill>
                  <a:schemeClr val="tx1"/>
                </a:solidFill>
                <a:latin typeface="Calibri" panose="020F0502020204030204" pitchFamily="34" charset="0"/>
                <a:cs typeface="Calibri" panose="020F0502020204030204" pitchFamily="34" charset="0"/>
              </a:rPr>
              <a:t>excavator was positioned too close to the edge, it slipped and the excavator bucket came into contact with the far side of the trailer. It is believed the operator raised the boom and curled the bucket back, subsequently grabbing the inside edge of the trailer with the teeth of the bucket,. This lifted the truck, weighing 15 US ton and moved it approximately one meter towards the excavator. The excavator overturned and the boom crushed the area of the cab directly over the driver. </a:t>
            </a:r>
            <a:br>
              <a:rPr lang="en-GB" sz="2200" b="0" i="0" u="none" strike="noStrike" baseline="0" dirty="0">
                <a:solidFill>
                  <a:schemeClr val="tx1"/>
                </a:solidFill>
                <a:latin typeface="Calibri" panose="020F0502020204030204" pitchFamily="34" charset="0"/>
                <a:cs typeface="Calibri" panose="020F0502020204030204" pitchFamily="34" charset="0"/>
              </a:rPr>
            </a:br>
            <a:endParaRPr lang="en-GB" sz="2200" b="0" dirty="0">
              <a:solidFill>
                <a:schemeClr val="tx1"/>
              </a:solidFill>
            </a:endParaRPr>
          </a:p>
        </p:txBody>
      </p:sp>
      <p:sp>
        <p:nvSpPr>
          <p:cNvPr id="2" name="Content Placeholder 1">
            <a:extLst>
              <a:ext uri="{FF2B5EF4-FFF2-40B4-BE49-F238E27FC236}">
                <a16:creationId xmlns:a16="http://schemas.microsoft.com/office/drawing/2014/main" id="{2F2222D0-2EA3-4840-8B86-B381D9ED1BB9}"/>
              </a:ext>
            </a:extLst>
          </p:cNvPr>
          <p:cNvSpPr>
            <a:spLocks noGrp="1"/>
          </p:cNvSpPr>
          <p:nvPr>
            <p:ph idx="1"/>
          </p:nvPr>
        </p:nvSpPr>
        <p:spPr>
          <a:xfrm>
            <a:off x="550863" y="1114425"/>
            <a:ext cx="11090275" cy="4835525"/>
          </a:xfrm>
        </p:spPr>
        <p:txBody>
          <a:bodyPr>
            <a:normAutofit/>
          </a:bodyPr>
          <a:lstStyle/>
          <a:p>
            <a:endParaRPr lang="en-GB" dirty="0"/>
          </a:p>
          <a:p>
            <a:pPr lvl="2"/>
            <a:r>
              <a:rPr lang="en-GB" dirty="0"/>
              <a:t> </a:t>
            </a:r>
          </a:p>
        </p:txBody>
      </p:sp>
      <p:pic>
        <p:nvPicPr>
          <p:cNvPr id="3" name="Picture 2">
            <a:extLst>
              <a:ext uri="{FF2B5EF4-FFF2-40B4-BE49-F238E27FC236}">
                <a16:creationId xmlns:a16="http://schemas.microsoft.com/office/drawing/2014/main" id="{8DE2663D-04D6-A88D-C9E5-958563AD78F1}"/>
              </a:ext>
            </a:extLst>
          </p:cNvPr>
          <p:cNvPicPr>
            <a:picLocks noChangeAspect="1"/>
          </p:cNvPicPr>
          <p:nvPr/>
        </p:nvPicPr>
        <p:blipFill>
          <a:blip r:embed="rId2"/>
          <a:stretch>
            <a:fillRect/>
          </a:stretch>
        </p:blipFill>
        <p:spPr>
          <a:xfrm>
            <a:off x="1019377" y="2498752"/>
            <a:ext cx="9448598" cy="3702024"/>
          </a:xfrm>
          <a:prstGeom prst="rect">
            <a:avLst/>
          </a:prstGeom>
        </p:spPr>
      </p:pic>
    </p:spTree>
    <p:extLst>
      <p:ext uri="{BB962C8B-B14F-4D97-AF65-F5344CB8AC3E}">
        <p14:creationId xmlns:p14="http://schemas.microsoft.com/office/powerpoint/2010/main" val="400337105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FBAF-20AF-BF22-D5A0-E38FA05EB4E5}"/>
              </a:ext>
            </a:extLst>
          </p:cNvPr>
          <p:cNvSpPr>
            <a:spLocks noGrp="1"/>
          </p:cNvSpPr>
          <p:nvPr>
            <p:ph type="title"/>
          </p:nvPr>
        </p:nvSpPr>
        <p:spPr/>
        <p:txBody>
          <a:bodyPr/>
          <a:lstStyle/>
          <a:p>
            <a:r>
              <a:rPr lang="en-GB" dirty="0"/>
              <a:t>Could this happen here?</a:t>
            </a:r>
          </a:p>
        </p:txBody>
      </p:sp>
      <p:sp>
        <p:nvSpPr>
          <p:cNvPr id="3" name="Content Placeholder 2">
            <a:extLst>
              <a:ext uri="{FF2B5EF4-FFF2-40B4-BE49-F238E27FC236}">
                <a16:creationId xmlns:a16="http://schemas.microsoft.com/office/drawing/2014/main" id="{029D7A0F-2ABB-8BD2-9BE4-4AD859ADA986}"/>
              </a:ext>
            </a:extLst>
          </p:cNvPr>
          <p:cNvSpPr>
            <a:spLocks noGrp="1"/>
          </p:cNvSpPr>
          <p:nvPr>
            <p:ph idx="1"/>
          </p:nvPr>
        </p:nvSpPr>
        <p:spPr>
          <a:xfrm>
            <a:off x="550862" y="1182992"/>
            <a:ext cx="11090275" cy="4492016"/>
          </a:xfrm>
        </p:spPr>
        <p:txBody>
          <a:bodyPr>
            <a:normAutofit/>
          </a:bodyPr>
          <a:lstStyle/>
          <a:p>
            <a:pPr marL="6350" indent="0" algn="l">
              <a:spcBef>
                <a:spcPts val="0"/>
              </a:spcBef>
              <a:buNone/>
            </a:pPr>
            <a:r>
              <a:rPr lang="en-GB" b="1" i="0" u="none" strike="noStrike" baseline="0" dirty="0">
                <a:latin typeface="Calibri" panose="020F0502020204030204" pitchFamily="34" charset="0"/>
                <a:cs typeface="Calibri" panose="020F0502020204030204" pitchFamily="34" charset="0"/>
              </a:rPr>
              <a:t>A14 – 16</a:t>
            </a:r>
            <a:r>
              <a:rPr lang="en-GB" b="1" i="0" u="none" strike="noStrike" baseline="30000" dirty="0">
                <a:latin typeface="Calibri" panose="020F0502020204030204" pitchFamily="34" charset="0"/>
                <a:cs typeface="Calibri" panose="020F0502020204030204" pitchFamily="34" charset="0"/>
              </a:rPr>
              <a:t>th</a:t>
            </a:r>
            <a:r>
              <a:rPr lang="en-GB" b="1" i="0" u="none" strike="noStrike" baseline="0" dirty="0">
                <a:latin typeface="Calibri" panose="020F0502020204030204" pitchFamily="34" charset="0"/>
                <a:cs typeface="Calibri" panose="020F0502020204030204" pitchFamily="34" charset="0"/>
              </a:rPr>
              <a:t> June 2018 working at Borrow Pit 1</a:t>
            </a:r>
          </a:p>
          <a:p>
            <a:pPr marL="6350" indent="0" algn="l">
              <a:spcBef>
                <a:spcPts val="0"/>
              </a:spcBef>
              <a:buNone/>
            </a:pPr>
            <a:r>
              <a:rPr lang="en-GB" sz="2200" b="0" i="0" u="none" strike="noStrike" baseline="0" dirty="0">
                <a:latin typeface="Calibri" panose="020F0502020204030204" pitchFamily="34" charset="0"/>
                <a:cs typeface="Calibri" panose="020F0502020204030204" pitchFamily="34" charset="0"/>
              </a:rPr>
              <a:t>Excavator with loaded bucket rotated to load truck when the operator felt the rear of the excavator start to rise – the machine then slid approximately 2ms down the edge and overturned, the boom struck the ADT causing the skip to overturn. The boom caused damage to the front of the ADT and</a:t>
            </a:r>
            <a:r>
              <a:rPr lang="en-GB" sz="2200" dirty="0">
                <a:latin typeface="Calibri" panose="020F0502020204030204" pitchFamily="34" charset="0"/>
                <a:cs typeface="Calibri" panose="020F0502020204030204" pitchFamily="34" charset="0"/>
              </a:rPr>
              <a:t> smashed the window – the ADT operator suffered minor leg lacerations. </a:t>
            </a:r>
            <a:endParaRPr lang="en-GB" sz="2200" b="0" i="0" u="none" strike="noStrike" baseline="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6425949-23F6-D467-077D-7108DB5FC6DD}"/>
              </a:ext>
            </a:extLst>
          </p:cNvPr>
          <p:cNvPicPr>
            <a:picLocks noChangeAspect="1"/>
          </p:cNvPicPr>
          <p:nvPr/>
        </p:nvPicPr>
        <p:blipFill>
          <a:blip r:embed="rId2"/>
          <a:stretch>
            <a:fillRect/>
          </a:stretch>
        </p:blipFill>
        <p:spPr>
          <a:xfrm>
            <a:off x="3095624" y="3076575"/>
            <a:ext cx="4524375" cy="3105715"/>
          </a:xfrm>
          <a:prstGeom prst="rect">
            <a:avLst/>
          </a:prstGeom>
        </p:spPr>
      </p:pic>
    </p:spTree>
    <p:extLst>
      <p:ext uri="{BB962C8B-B14F-4D97-AF65-F5344CB8AC3E}">
        <p14:creationId xmlns:p14="http://schemas.microsoft.com/office/powerpoint/2010/main" val="350553017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D190-E99A-D45E-8A14-7397E7C7D39E}"/>
              </a:ext>
            </a:extLst>
          </p:cNvPr>
          <p:cNvSpPr>
            <a:spLocks noGrp="1"/>
          </p:cNvSpPr>
          <p:nvPr>
            <p:ph type="title"/>
          </p:nvPr>
        </p:nvSpPr>
        <p:spPr/>
        <p:txBody>
          <a:bodyPr/>
          <a:lstStyle/>
          <a:p>
            <a:r>
              <a:rPr lang="en-GB" dirty="0" err="1"/>
              <a:t>RtB</a:t>
            </a:r>
            <a:r>
              <a:rPr lang="en-GB" dirty="0"/>
              <a:t> 15 – Task Lighting</a:t>
            </a:r>
          </a:p>
        </p:txBody>
      </p:sp>
      <p:pic>
        <p:nvPicPr>
          <p:cNvPr id="4" name="Content Placeholder 3">
            <a:extLst>
              <a:ext uri="{FF2B5EF4-FFF2-40B4-BE49-F238E27FC236}">
                <a16:creationId xmlns:a16="http://schemas.microsoft.com/office/drawing/2014/main" id="{B17099DE-6687-2EE7-A45E-7984B09112E2}"/>
              </a:ext>
            </a:extLst>
          </p:cNvPr>
          <p:cNvPicPr>
            <a:picLocks noGrp="1" noChangeAspect="1"/>
          </p:cNvPicPr>
          <p:nvPr>
            <p:ph idx="1"/>
          </p:nvPr>
        </p:nvPicPr>
        <p:blipFill>
          <a:blip r:embed="rId2"/>
          <a:stretch>
            <a:fillRect/>
          </a:stretch>
        </p:blipFill>
        <p:spPr>
          <a:xfrm>
            <a:off x="7809370" y="236537"/>
            <a:ext cx="3831767" cy="2859088"/>
          </a:xfrm>
          <a:prstGeom prst="rect">
            <a:avLst/>
          </a:prstGeom>
        </p:spPr>
      </p:pic>
      <p:sp>
        <p:nvSpPr>
          <p:cNvPr id="5" name="TextBox 4">
            <a:extLst>
              <a:ext uri="{FF2B5EF4-FFF2-40B4-BE49-F238E27FC236}">
                <a16:creationId xmlns:a16="http://schemas.microsoft.com/office/drawing/2014/main" id="{C2583382-D8BE-D1C2-1EBE-67EB318FBE94}"/>
              </a:ext>
            </a:extLst>
          </p:cNvPr>
          <p:cNvSpPr txBox="1"/>
          <p:nvPr/>
        </p:nvSpPr>
        <p:spPr>
          <a:xfrm>
            <a:off x="628650" y="1219200"/>
            <a:ext cx="6838950" cy="4154984"/>
          </a:xfrm>
          <a:prstGeom prst="rect">
            <a:avLst/>
          </a:prstGeom>
          <a:noFill/>
        </p:spPr>
        <p:txBody>
          <a:bodyPr wrap="square" rtlCol="0">
            <a:spAutoFit/>
          </a:bodyPr>
          <a:lstStyle/>
          <a:p>
            <a:r>
              <a:rPr lang="en-GB" sz="2400" dirty="0"/>
              <a:t>Current document is not required – it just reinforces current HSE guidance on lighting levels.</a:t>
            </a:r>
          </a:p>
          <a:p>
            <a:endParaRPr lang="en-GB" sz="2400" dirty="0"/>
          </a:p>
          <a:p>
            <a:r>
              <a:rPr lang="en-GB" sz="2400" dirty="0"/>
              <a:t>Proposal to write some new guidance relating specifically to lighting and the public highways interface which is not covered by the guidance e.g. light spillage which can cause distraction to drivers</a:t>
            </a:r>
          </a:p>
          <a:p>
            <a:r>
              <a:rPr lang="en-GB" sz="2400" dirty="0"/>
              <a:t>This guidance will also cover LED head torches and human factors relating to moving from a well lit area into a dark area. </a:t>
            </a:r>
          </a:p>
          <a:p>
            <a:endParaRPr lang="en-GB" sz="2400" dirty="0"/>
          </a:p>
        </p:txBody>
      </p:sp>
    </p:spTree>
    <p:extLst>
      <p:ext uri="{BB962C8B-B14F-4D97-AF65-F5344CB8AC3E}">
        <p14:creationId xmlns:p14="http://schemas.microsoft.com/office/powerpoint/2010/main" val="10575994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1792-A0DD-0375-1A4A-AC73158EE8EE}"/>
              </a:ext>
            </a:extLst>
          </p:cNvPr>
          <p:cNvSpPr>
            <a:spLocks noGrp="1"/>
          </p:cNvSpPr>
          <p:nvPr>
            <p:ph type="title"/>
          </p:nvPr>
        </p:nvSpPr>
        <p:spPr/>
        <p:txBody>
          <a:bodyPr/>
          <a:lstStyle/>
          <a:p>
            <a:r>
              <a:rPr lang="en-GB" dirty="0" err="1"/>
              <a:t>RtB</a:t>
            </a:r>
            <a:r>
              <a:rPr lang="en-GB" dirty="0"/>
              <a:t> 16 Working at Height and </a:t>
            </a:r>
            <a:r>
              <a:rPr lang="en-GB" dirty="0" err="1"/>
              <a:t>RtB</a:t>
            </a:r>
            <a:r>
              <a:rPr lang="en-GB" dirty="0"/>
              <a:t> </a:t>
            </a:r>
          </a:p>
        </p:txBody>
      </p:sp>
      <p:sp>
        <p:nvSpPr>
          <p:cNvPr id="3" name="Content Placeholder 2">
            <a:extLst>
              <a:ext uri="{FF2B5EF4-FFF2-40B4-BE49-F238E27FC236}">
                <a16:creationId xmlns:a16="http://schemas.microsoft.com/office/drawing/2014/main" id="{2BF0B61D-BAAC-8610-D451-5EF7049E852D}"/>
              </a:ext>
            </a:extLst>
          </p:cNvPr>
          <p:cNvSpPr>
            <a:spLocks noGrp="1"/>
          </p:cNvSpPr>
          <p:nvPr>
            <p:ph idx="1"/>
          </p:nvPr>
        </p:nvSpPr>
        <p:spPr/>
        <p:txBody>
          <a:bodyPr>
            <a:normAutofit lnSpcReduction="10000"/>
          </a:bodyPr>
          <a:lstStyle/>
          <a:p>
            <a:r>
              <a:rPr lang="en-GB" dirty="0" err="1"/>
              <a:t>RtB</a:t>
            </a:r>
            <a:r>
              <a:rPr lang="en-GB" dirty="0"/>
              <a:t> 16 Working at Height – to be put into the new template</a:t>
            </a:r>
          </a:p>
          <a:p>
            <a:r>
              <a:rPr lang="en-GB" dirty="0" err="1"/>
              <a:t>RtB</a:t>
            </a:r>
            <a:r>
              <a:rPr lang="en-GB" dirty="0"/>
              <a:t> 22 Fatigue – following previous discussions a draft </a:t>
            </a:r>
            <a:r>
              <a:rPr lang="en-GB" dirty="0" err="1"/>
              <a:t>RtB</a:t>
            </a:r>
            <a:r>
              <a:rPr lang="en-GB" dirty="0"/>
              <a:t> will be presented at the next meeting</a:t>
            </a:r>
          </a:p>
          <a:p>
            <a:r>
              <a:rPr lang="en-GB" dirty="0" err="1"/>
              <a:t>RtB</a:t>
            </a:r>
            <a:r>
              <a:rPr lang="en-GB" dirty="0"/>
              <a:t> 25 Loading Vehicles </a:t>
            </a:r>
            <a:r>
              <a:rPr lang="en-GB" dirty="0" err="1"/>
              <a:t>RtB</a:t>
            </a:r>
            <a:r>
              <a:rPr lang="en-GB" dirty="0"/>
              <a:t> 35 Loading Plant </a:t>
            </a:r>
            <a:r>
              <a:rPr lang="en-GB" dirty="0" err="1"/>
              <a:t>RtB</a:t>
            </a:r>
            <a:r>
              <a:rPr lang="en-GB" dirty="0"/>
              <a:t> 36 Lost Loads – being combined into one and to be presented at the next meeting</a:t>
            </a:r>
          </a:p>
          <a:p>
            <a:r>
              <a:rPr lang="en-GB" dirty="0" err="1"/>
              <a:t>RtB</a:t>
            </a:r>
            <a:r>
              <a:rPr lang="en-GB" dirty="0"/>
              <a:t> 39  Traffic Safety &amp; Control at Roadworks - there is some resistance around raising the training requirements for TSCOs; a gap analysis is being undertaken currently between the version presented by Keith Smith and the one sent back in by the TMCA</a:t>
            </a:r>
          </a:p>
          <a:p>
            <a:r>
              <a:rPr lang="en-GB" dirty="0" err="1"/>
              <a:t>RtB</a:t>
            </a:r>
            <a:r>
              <a:rPr lang="en-GB" dirty="0"/>
              <a:t> XX – Working on Hard Shoulders &amp; Verges – out for consultation, comments to Keith Smith</a:t>
            </a:r>
          </a:p>
          <a:p>
            <a:endParaRPr lang="en-GB" dirty="0"/>
          </a:p>
        </p:txBody>
      </p:sp>
    </p:spTree>
    <p:extLst>
      <p:ext uri="{BB962C8B-B14F-4D97-AF65-F5344CB8AC3E}">
        <p14:creationId xmlns:p14="http://schemas.microsoft.com/office/powerpoint/2010/main" val="341538388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275B-D3D4-F2AD-1C5E-72EC2ADFEA82}"/>
              </a:ext>
            </a:extLst>
          </p:cNvPr>
          <p:cNvSpPr>
            <a:spLocks noGrp="1"/>
          </p:cNvSpPr>
          <p:nvPr>
            <p:ph type="title"/>
          </p:nvPr>
        </p:nvSpPr>
        <p:spPr/>
        <p:txBody>
          <a:bodyPr/>
          <a:lstStyle/>
          <a:p>
            <a:r>
              <a:rPr lang="en-GB" dirty="0"/>
              <a:t>Campaigns </a:t>
            </a:r>
          </a:p>
        </p:txBody>
      </p:sp>
      <p:sp>
        <p:nvSpPr>
          <p:cNvPr id="3" name="Content Placeholder 2">
            <a:extLst>
              <a:ext uri="{FF2B5EF4-FFF2-40B4-BE49-F238E27FC236}">
                <a16:creationId xmlns:a16="http://schemas.microsoft.com/office/drawing/2014/main" id="{D7DE640B-5270-DBDF-6AD3-28943366FE75}"/>
              </a:ext>
            </a:extLst>
          </p:cNvPr>
          <p:cNvSpPr>
            <a:spLocks noGrp="1"/>
          </p:cNvSpPr>
          <p:nvPr>
            <p:ph idx="1"/>
          </p:nvPr>
        </p:nvSpPr>
        <p:spPr/>
        <p:txBody>
          <a:bodyPr/>
          <a:lstStyle/>
          <a:p>
            <a:r>
              <a:rPr lang="en-GB" dirty="0"/>
              <a:t>Autumn / Winter working – clocks change 30</a:t>
            </a:r>
            <a:r>
              <a:rPr lang="en-GB" baseline="30000" dirty="0"/>
              <a:t>th</a:t>
            </a:r>
            <a:r>
              <a:rPr lang="en-GB" dirty="0"/>
              <a:t> October</a:t>
            </a:r>
          </a:p>
          <a:p>
            <a:pPr marL="0" indent="0">
              <a:buNone/>
            </a:pPr>
            <a:r>
              <a:rPr lang="en-GB" sz="2000" dirty="0">
                <a:hlinkClick r:id="rId2"/>
              </a:rPr>
              <a:t>WINTER 2021 (highwayssafetyhub.com)</a:t>
            </a:r>
            <a:endParaRPr lang="en-GB" sz="2000" dirty="0"/>
          </a:p>
          <a:p>
            <a:r>
              <a:rPr lang="en-GB" dirty="0"/>
              <a:t>Road Safety Week – 14</a:t>
            </a:r>
            <a:r>
              <a:rPr lang="en-GB" baseline="30000" dirty="0"/>
              <a:t>th</a:t>
            </a:r>
            <a:r>
              <a:rPr lang="en-GB" dirty="0"/>
              <a:t> to 20</a:t>
            </a:r>
            <a:r>
              <a:rPr lang="en-GB" baseline="30000" dirty="0"/>
              <a:t>th</a:t>
            </a:r>
            <a:r>
              <a:rPr lang="en-GB" dirty="0"/>
              <a:t> November</a:t>
            </a:r>
          </a:p>
          <a:p>
            <a:pPr marL="0" indent="0">
              <a:buNone/>
            </a:pPr>
            <a:r>
              <a:rPr lang="en-GB" sz="2000" dirty="0">
                <a:hlinkClick r:id="rId3"/>
              </a:rPr>
              <a:t>Road Safety Week | Brake</a:t>
            </a:r>
            <a:r>
              <a:rPr lang="en-GB" sz="2000" dirty="0"/>
              <a:t> </a:t>
            </a:r>
          </a:p>
        </p:txBody>
      </p:sp>
      <p:pic>
        <p:nvPicPr>
          <p:cNvPr id="5" name="Picture 4">
            <a:extLst>
              <a:ext uri="{FF2B5EF4-FFF2-40B4-BE49-F238E27FC236}">
                <a16:creationId xmlns:a16="http://schemas.microsoft.com/office/drawing/2014/main" id="{86943C06-368B-121C-CC01-57A0466203A0}"/>
              </a:ext>
            </a:extLst>
          </p:cNvPr>
          <p:cNvPicPr>
            <a:picLocks noChangeAspect="1"/>
          </p:cNvPicPr>
          <p:nvPr/>
        </p:nvPicPr>
        <p:blipFill>
          <a:blip r:embed="rId4"/>
          <a:stretch>
            <a:fillRect/>
          </a:stretch>
        </p:blipFill>
        <p:spPr>
          <a:xfrm>
            <a:off x="7365041" y="2009775"/>
            <a:ext cx="4276096" cy="3254374"/>
          </a:xfrm>
          <a:prstGeom prst="rect">
            <a:avLst/>
          </a:prstGeom>
        </p:spPr>
      </p:pic>
    </p:spTree>
    <p:extLst>
      <p:ext uri="{BB962C8B-B14F-4D97-AF65-F5344CB8AC3E}">
        <p14:creationId xmlns:p14="http://schemas.microsoft.com/office/powerpoint/2010/main" val="300400980"/>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6DB6A8ECD4AB8BBF640F60098E7" ma:contentTypeVersion="10" ma:contentTypeDescription="Create a new document." ma:contentTypeScope="" ma:versionID="6d9b172d1d4609780c831437373be795">
  <xsd:schema xmlns:xsd="http://www.w3.org/2001/XMLSchema" xmlns:xs="http://www.w3.org/2001/XMLSchema" xmlns:p="http://schemas.microsoft.com/office/2006/metadata/properties" xmlns:ns2="ec8658bf-15f0-409c-8837-999c527ac0b5" targetNamespace="http://schemas.microsoft.com/office/2006/metadata/properties" ma:root="true" ma:fieldsID="aaf0fe926e8a34869397ec4d304e63fa" ns2:_="">
    <xsd:import namespace="ec8658bf-15f0-409c-8837-999c527ac0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658bf-15f0-409c-8837-999c527ac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lideLayoutData xmlns:i="http://www.w3.org/2001/XMLSchema-instance" xmlns="http://firmglobal.com/Confirmit/reporting/powerpoint/09-09-2009">
  <SerializedThumbnailImagePng>iVBORw0KGgoAAAANSUhEUgAAAeAAAAFoCAYAAACPNyggAAAAAXNSR0IArs4c6QAAAARnQU1BAACxjwv8YQUAAAAJcEhZcwAADsMAAA7DAcdvqGQAACUoSURBVHhe7d1brCRHfcfxE7DBNyAsdgA7mIU4BOIAJtgYHwy7NrYhT3nP0z4dRYryxkPerNxEIoX42GbXXnvXC17bXMzzxhDBJq95sdfr2/qstIpEpIgoEm+ISEmlftVdc6qrq3v6MjN1puf7kf72zlRfqvrM9H+qunpmywAAgJUjAQMAkAEJGACADEjAAABkQAIGACADEjAAABmQgAEAyIAEDABABiRgAAAyIAEDAJABCRgAgAxIwAAAZEACBgAgAxIwAAAZkIABAMhg60MnLppDx181H/g2QRDEdONGG+999BXzsadeNw+9uGfu/8H04wEbR7//trnRnuN/8/EL7hikjs1i4oJ59+M/N3/x5DeNeeaQ+fXp29Yq/ve5W8wvvnm/+ck9Z83P7jtp48mlxfmjJ82/PvSU2Tr0+KvmPY9dtKH/EwRBTDOu3b1gDn37ojlqk9KR7++ZL29I3P/Dy+YLz11y7b/h0fSxWUxcMFuP/of5xom/Neb0DeZ/Tt26VmHO3mT+66+/bH5857PmZ/faRHnvE0uL83b75+9/0mzpk4s7eI9eIAiCmGTcYOPaR14xd9tEdJ9NwPd+723z5Q2KB3+4Zz5x6g3zrn98JXl8FhOvmK3dn5tvHP8bY07dYH799K1rFf/37E3mFzYBv3Tnd81PbZL86b0nlhZKwv/y1ZMkYIIgph/vtonn906/YR6wiSiVoKYeX7HxVdv2D564aK5ZWhImAXcNEjBBEBsR19ie703HL5r7NzT5+jj6g7fN9guXzPWPXDA37KaP1bggAXcNEjBBEJMPP/Ssa6CbOPQch0YANBKgEYHU8RoXJOCuQQImCGLyoUTz8adf39ih5zg0FH2f7Qlr8q0+mKSO2fAgAXcNEjBBEJMO9X6v233F3PP8JXNUM4KjZLSpoaH4339mGROySMBdgwRMEMSkQ73fw0+97iYfpRLRoqPoXeq2n+Ie3Pts0tdzqWV9aHnVT6H7dVPLLDq+YvejfakXfN1CrwWTgLsGCZggiMmGer/X2+Tier82yaUS0SJC15SP2GSmBKpk+4fPvmU+aXuXn7Lxeftv9by1//Das/6t575qQ8vfevI189GnXnPXqfVcuP1lhep7+5k3zLsXOgxNAu4aJGCCICYbutXmt598rXfvd16P1YdPvLq2rH9rYtP7bY9SM67D0HNKslpW6ykha5277QeDDz9x0S2jnrrimkcumN9/5k3z4IuXXS813uciQ9tXW9/3WPFBJXUM+wcJuGuQgAmCmGwosakHqiHeVAJqintfKIeRbfikWSm3ocSlxK5/a4LXe+3+lEB1vVn71mPd5vOuf3zZ9cT/4Dtvum0q8X7RJl71eK+3y4b342odJUL1SDVsrolSStbaR1yHRYXacJutv+ru6zEuSMBdYyUJ+Jo/+SuztbU1i6vv/mPKDkDZO2+7c1Z23Z+fpmyiZdc//E+VsnccunkjypQI3/+XL1XKrrnpllniueux88kyJcmP//0/18r0vJLx3Y9X19P+lLyUOFN1+d1Tb7gk+pUT/1Ip+w1bpsTskm5ivau/9Yr5reOv1vY3rw1hsg7LFP75VJmOl+qjYxeX+WPdtyxMwHFZmPSWUTY0JpOA3/X1P00+TxAEsexQUrztVP/JV+r1fuL0G+aqf3jZbUMJ8qO2t6oh5C/ZnrHi82ffct8m9S6bJNWL1TJ+v9eVw8k3P/GaW/aPfnTZ1uGy+bTtAf+mPceqTD3jcJ1UqFzL6tyspOrboWFj3ztXKLlrP3d8903X20/12OeFrkV/QJOxbN1TdekX9IC7xlITsD6RpJ4nCIJYdmj4+Y7v9h9+VlLTtVw/NOyGhO2/db/sex+zidGG/u0eR/vUc5pVrET44It75qEXL5vP2TrcZHuy2oZ6mfMSbxha1t+nqwSrtigZ6wPAJ20ddX1b525dw32n/cDwsZP2A0fP9irU5sP2Q4aOWVyH/pE3AY/tCZOACYIgRoSSphKleoZ9e4RxAo63q4ifV6j3qMlWujb8ddvr1baUIH3yTq2jmPd1kErC2qe2r/O0fk7wWpvI/Xb1vMqVPH/n6ddd/eM2zQut81nbQycBb1wC/nfzkvtJ4l+Zx55Plc+PI89fCh5fMo/9t7b3S/NnwTJ9lltd+LaX9v49sUw1Dl4bCOLghRKThoj79n4VbQm4LbRP9Uy/ZpPvZ21v9T02KSpJppZVaHmFrrsq8XXpHWsZDXmnysYkYH1IueeF4tzS9AGje5CAu0b+a8Av/dLlHqdDAqrE8/9pLtfWSySlrsutOP5sT/vfd/nfwuQaxQFtA0EcxFDi0+Snob3BvgnYJ3z9wL+Gn91ws32uaVkly1ueuOiW1YxrDS9rGFllfYaowxiTgBX6sKKh8vHXgUnAXWOpCbhLFEnol+al8v+9EkkyKSXiQCavnvsnARNE51Ay+sx33lxZAtb+PnLyNTfhSrf0aAZznEiVXJWYf+u4Tby2p6xJVUp66n0+8OJl88XnLrne59AkPDYBaz1NNtN2UtvvHkzC6hqZE3A5BPvf/2mOlD3hl15KLdcQU0jAanuyPAoSMEF0iuLbr14xXzg77Lufhybgm22PVpOu7rTJVeuqJ6m6+B6vEq/7UGATr5ZT8lX9tD9NrNL/737uLbe9IUl4EQlYE7vahs27BQm4a2Qdgj7yb79S9iiHXoNknFi2FuHQdalI3lFS6rpcEL2GhhMRr1/7gJCoU2u7O7XB/7vQVOcxbfOjFTpe1e00fQCIrnE7Tdf6q8u6erV8wBr7NyKmG+pFDp2ApRiSgIukf8FsP3/JzX5WolUC1XO6l/ez3y16vLo+rMSr8g+fuOjK/uDMfk9d/7/3hUvmfXbdvkl4EQlYs8bpAW/EJKx6AixOqh0nYy0lAacSRqnTB4OW9cP9LDwB/8pcDpKvV01KY9u2n4CLywWx6O+WamOgqH8ZPtFGLu/9MpGAx7eDmHZoopJuBTqiL79IJJp5MSQBK5S49LWS+qYrJWHdr6uJTT7xqj6ftsn2xm9fdL1MJVjF1d962Q1b+59KVA9Zw9GaHa1tdk3CYxOwPhio967RA/+FHMOCa8BdI18CTvVuypN2595M12HZjsv5XlW8/6bn45j1yiqJwO/HSu2/a9JobYMVbMePLITLjm2bYtY+K0ygs+dn+/P1qn+Yal42fM5GmMAX3A5i2qEE/MHjw2ZAK4YmYIUSq249utsmUA0vK/mqJ367Tbz6UOATb7yevtBDyXOWhG0d9HWV/p7jLkl4bAJWfbVPbWverVHtQQLuGtkSsE8SlZ7QrHcT9kpbYqEJuNx3ZZlo2dZk2Vb3VFmXbQbR2oY40ZX7m217bNuK8Emu+jdTxMeyJXxi9XXx7Ursv/5BYjHtIKYdSli6HpsjASu0f13/vdGeU3XdV88p8eqDQbxsGJq4VUnC9v+6NqzZ0V2GhccmYPXY9WFBSX/crUgk4K6R6Rpwc7JqPsknYpEJ2C/TqiXBJPexH0W7wkTZM2F0bauLKAGPbVsZRRvSy9XbF0U8JO3b0TbqEbd5Qe0gph1KgOqFLjoBa7tKpHre/d8+dtebg2V8aAhXCVfrdO1Nah39OH7cE9ZPKapM+23rCS8iAev/+rpMEvAEEnBjxCfjlC6JqWtS6rJclzq1ndyT+9iPrAl4bNvKaEvA9REN/yGrgW9HnwS8oHYQ0w6fgIcmolQC1q8TacKUft/3M2fedN/r/DunXp/tr89kqXlRS8L2/9vP28T4ePEzh037IgEvJiafgIsT+TwtvSkfi0zAcxLo3JizftYEPLZtZbQl4Gr7fL1KYRt9EvV16ZOAF9QOYtqxiB6wfoxBvVxtT4lNCVnXc3X70NdeLCZV6d8astW13fFfXrEfTT1h/f999hwd98zVw1ab3/Gtl91PGJKAx8XEh6Cbh599VG9PSi/jomtS6rTc/Hq1R9v6qbIVJuDRbSvCf3CqXx6Itt+SKGvXdf2yiePQeA14ZDuIaYeSkX6JaEwC/qTt6V71rVfcDxzoyymUbJWA7zr7lvm4TXJKyFpWP5qviUva53WjklY94iSs9my/cMkcsudqlemDge9933T8ovvQoR9+GHLrlULr6Vu5xv84Pwm4a6x+ElZbj8eHPynPO9EmT94tCXjOcrOeeZwMfK8tkSTCSK/v92Olkuecbc6ia1tdxAl4fNsUs22kevISJ9WoXvvrW7Nj0XB8fL0keH4R7SCmHWNnQfvQ10QqASrBPmB7vbc/U/xYgZLfVba3qQlW/kf5P3GqGLLWvocOR2s9dwtQkPy0L92i9GCZhPWzgUqUn3v2TXcvser4JZuUNYNZiVr/D38PuE/oNildb9Z+mQU9yQTsT7bzh5f9ibZ9MpbvERWKpJ5KSsOWq+owJN66fpwky/13Thhd2xAsW9n22Lb5v0n6nuNqHXy9WoR1myXsBpUPLn3akToOxNRDSVDns6H3ASu0nhK4kqv+r9uKrn2k6Bn6BKvk+AX7vHrHD/zwsv33W65saE9Y29YHh/c9+molkV+tJBz8rrGvm0IJd2iPNw5t666z+jpM7gOeZgJO9uIaomOPZjZMKe5EnU5KXZdLJo+eJ/BKT08qCcRHuZ8e2+7ehqbEM65tPgE/Zj8lV7bT1r6Q25dPoA11nrHl5eulPlrStR0k4E0MJTINo6on6K9rjglNglJPWAk33o8S4+dsL1RJUMPR+iILXTseksCUuNWr1g//v9eei/3wsralJKyJX2N79W2hoXcNYauXn6pf9yABd40M14CJdY39BJwuX3iUH8JaL1cQRBRKWDfYXpz/MoxUsukT6nl+7KnX3TVhbdv3cJUclSR1/65+2UhJWD+G/9GTStYvu55kXLcwtL6SeJisNYz9oRMXXd3DL+FQ8tcEK98LXkYoAWuWt598NjxIwF1jqQmYmFYsJQE3XC/e7xGvMOETkwklMn2v8dAZwWEoseraqG4DUkK88fir7ruaw/0Vw9FvmQd/WEzW0s8LKgErwYbLhaHEqqSqZfwsapdsbULX85oQpcf6qkpdk9Vw9yI+UDSFjpU+aKx7D3hskICJAxnL6QEnhpNDyeFtgmgP9eI0MWoRCVhx1CZhDWkrEWvI+dqod6trtuo9+l63rgvP+2EDJd1bnihmLivR+t6uS7q2/r976nVzxO7zdrtd7fe+H6TrtqjQ8LauQaseqfp2DxJw12AImugcyxyCLrZd1enb0AgiEUoi+jrKRSVgha4nK7F+7Oni9361n7CHe90jRU/41pPFLVAajtaXd2jGtF/GLRckbyVo/ZD/F59/2311pb7wQwnY39urGc7qVS9qolVTaPuL+RpKBQm4a6x2EhZBEMQKQsO/s4lYUbIZE+rdaihYSUq97Pfbc6YSpt+vrufq+u9dzxU/P6j9f9wmbCXa622C1j28StC+Z6x1tR0lX/0Ckr/HV8PQ73/8VZf0F1n/ptAHhsVMwFJwDbhrkIAJgphk6DqwZhQveuawkrDuDdaM58/pWq9NrOFEKvVwdQ1Yw8e6N/ehH102nyrvIdaw821Pv+Hu7fWzpX0SVk9YyfYjT75mPnyi/EWlBde9KTRS4D4o2HqEx3BYkIC7BgmYIIhJhrsOfPp1NxScSjpjQteEv24TqyYtqcfqh41dQrU9b/W+9VjfmKXbmJTgbjpefGWlErF+hP9Ttky95bC+utar3xLW8succBWHPqSoF76Yr9QkAXeNpSbgqz59vzsYPq6++49nZdf8yV9Vyt55252zsuv+/DRlG1L2jkM3z8quf/ifKJtomSIsU6y6LEw4iypTD1sJVdeE4zJ/TVjLxGVKtvo2K020isvCIee4rK0uQ8v0YeKe5992Hx7isrbj2VYWJuCPfuCqStnbf3fzLNktq8z/e0hMJgETBEHkDE1k0rc73bek3qSGiO967lLxtZBniy/QuD7YvxKwesHqLfsfeFBv2U/EOvK9PfNp2xtWItYkKH17V2o/ywxdq1YdVTdf73HBJKyuQQImCGKyoaSiL8bwP2iwjHDD0S8W13k1ecpPyvITtfQDDtr/neXtS/pQoF6zhqi1vhKghpyXPdM5FZrkdcTuWxO+FvdjEiTgrkECJghisqHeqIZW7y1/sCCVhBYRuoaqXrCGopV0FUrG7hqwLdNsaF2L1o8n6PqwvshD9wkv+97eeaHr06r34nq/ChJw1yABEwQx6VBy0azjZX6No0JJWJOrPnLyNTc5S9d4leD8NV0lYS2jxwr9W8/F21lVFHV4200OG//lG2GQgLsGCZggiEmHhoI13Pslm3CWPcyr3q4SvUIJNrWMS8AZhpvjUB31Aw+L7f0qSMBdgwRMEMTkQ0lGX025zGvB6xYaEl9871dBAu4aJGCCICYf6gGrJ7yta8ENPdNNCvV+NVy+mC/eiIME3DVIwARBbEQo2Xz4ideWfi34oIdmbX/5e8VPfI7/3udUkIC7BgmYIIiNCd2Xq57fJidhDcPr6y4Xf+3XBwm4a5CACYLYmFCPzw9F574FKEco+d5+Rl+BuazkqyABd41ZAj70uBLwxSIJEwRBTDSueeSC+eAJDUXrZ/5sT3hD4j6bfLdf2DPXP6pv60ofm8XEBbP16H+Yb5z4W2NO32D+59StaxXm7E3mv2wC/vGdz9oE+aRLksuK83b75+9/0mx96MRFc+j4q0Y9YYIgiKmGfnTght1iVvTXXrzsbh2aemjGs0LneX0RiI5B6tgsJi6Ydz/+c/MXT37TmGcOmV+fvm2t4n+fu8X84pv3m5/cc9b87L6TNmwSXlKcP3rS/OtDT5mt8jfQAQDACpGAAQDIgAQMAEAGJGAAADIgAQMAkAEJGACADJaegO+44w5z7Nix8pExZ86cMVtbW7OgrLCKsqNHj5Ylxpw/f56yiZZduXKlUnb48OGyhLIpl0lYpghR1r9M+WuZqntbgrhBAACsg2XnLxIwAAAJa5+AH3744fJfKefMzta22d0rHx4Ee7tme2vH1iz69yqN3e+Y9dexza3r7pnd7WJoaXsVL7SwLrmOJYCFWPsE3OrcjtnZ2VnNibGrKZw0l5bMlmhZdV51e8L95TqWANZCxgSsnol6v7YXvL1rH7VRT7m8SL6zW65nn45PcLUTXrBefCK0yb94PiyLlu+6PS1n27C748u2zI4vbCsTt4+oLNyvW99+UHG9uIZ6uue8VFl6+XO2Tv7Dz97utj22dj+J5fa1tT+uYyDVxopl1Tnchn3NnOtzLMvX5+7+68TtN3jd1D84Rtsq/447TX/7xn2HtMyOrYdtq1suGjFqPbbB9l27w3W77BvAMuUbgnYn7SLx6qRaPyl7xRBi5aTrT0LlCW62avS4frKelbiTmn9UKQu30bI9dyL2HxzccgPKXD2Ck6LfX60O1ePT3K5SuL41/zgExyNaNzSv/XE1Cg1tLB/OLKnOlbJEPRvbZP/rhq79wuW6yddJKLG/9Pbb2hhSO5VAy/W0jdl+249trW3Bst32DWCZlp6A9Qk7RW/6ysmh8QQQnGid4KQTnwQrj6OTk3vcVBaonUDDdYJ9hdtoq0dbWU25j7b13TJN7SpV1mlf3p18wyTRWL94P8F2W9sUS9RXllJnKyyrLdfSJpeAwzrEj+M6ltr2V3nc3sZ9ej780BDXIxRuI95euF7XfQObrSl/LUqmBFz2LmzZfjScAHTSCnoNlRPJ3BNcvI/gpOOWbXq+3EbTv52O9WgrK6k3sl9HW9a2vv1Xa7uksk6X49DQ/lDt+Zb2J9TaWD4/s4w6S1gWL1dbL0xS4b8lfqw6ho9LnffX4e/o1PejYxl+Xk0eW+2r6X3Ted/AZtN7Y5nyJODayaF+Utmnk0V4kgxOSHNPcOF6LcKhwXAbrdvrWI+2MreNoN2+rG19t074OKG2j+bl3XHfCUYgavvzerS/oqGN5cOZpdTZCstqy7W0qZZwl5GAw303ifdTT6TpYxtvP16vy76Bzbb2CTh1DVhDiLOThtcyDK0TbuV61eyEVD05FWX7J5ZwPbf98Dpa+AGgUwJu2V7bibZ3mW2PJgs1LWM11sOL1mmtt/t3cHJO7M/r3P5QXOYe7//NZqLlFlXnSlliueZjGSfc+HGcGEtt+4sez/07OkWSnb032o67e7xfp9r228qS+wY229on4DqdyKonwULDCc0pT0LuRKRZr/vL+euBiu3dXVsWbjtYL9q2TkB+veqQqOpXPhef4CrbC55vO9G2lbmH+/UvZqraHo1tR+P6TnO7CkEb3OPU8sUys888s5NwvG6oY/sjyTbWFl5Sndv+Fk5Dm9w2w2MbP9Z6c459vL/a/lNtjBX72dnxx7C6XPuxDbYf3j3gNOx7zt8SwOJkSMBjNZ34gCla0OudxAocOFmGoMchAWOTDH29+554opcL4EBYegLWmx8AgHWz7PxFAgYAIIEEDABABmufgBd/DRgAgOVb+wQMAADqSMAAAGTAEDQAABksPQEzCQsAsI6YBQ0AQAYkYAAAMlj7BMw1YADAOlr7BAwAAOpIwAAAZMAQNAAAGSw9ATMJCwCwjpgFDQBABgc2Ad9xxx2ucoqjR4+Wzxpz5cqV2fM+vLjs8OHDZQll614mei6MEGX7EZpCmV4HYZleJx5l0yo7f/58WWLceZ+yelkf1XdSD12v7aqix44dKx8Zc+bMmUrFp1CmNnr6Q1C2GWU6OXk6aVE2zTIJyxQhyqZbFr8OFq26NwAA0Fv4Yb0rEnAfe7tme2vHnCsfzjQ9v7b2zO72ltlZZoMmd8wmLOffauNeJy3vPd4zB1rce+5icALeyNuLmt4Ak3tjrFEC5qS0eFM+pjled732uYIEfNC2MxErTcBDdrb2ml5wk3shkoA32pSPaY7XXa99koDXFQl42ZpecLXnz5kde3x0jLbC57Xc9o7ZsW+w/ecblm3j9ufXid6s53Zmz7vwhWUdd3e3Z2Xbu3tFWU15EtjZ31Z12R51bqqrP2ZBfTu3Y3YMw9g2jc2JhXXa2a2e8OYcv1kVk48bttnneDUKthFuf1692vZdaas/fuHy5XNtbQ2Pe7lc8jXWViZdjrv+Per9k2ibk97Gnqtr3D7Ve7dhOykN+2xqb9t7LzwWTp+2ezmOwWbQJM2+SMB9lC++4kUXh3/RVj/Buhfw9q591j1w6++fmFuWbVS8Ufbfr+GbMipzb/LyzTF745Rbd2VNb9qiXvt1Cbfbp84tdfXH0hdW6jO/HcltdlLddnGC8Y/n7TfYT+Vx2zaH/I1jxTaqf7tym631atu36hycOLVNX9ajrZW/m1uu4TXWVpbcZuK4l9uYLdfavgaVtkj7Ns7t7L9G9e/mZNiitmxLe8v6VP9O5bKV7Qxou5fjGCBpcBblGnAgfL62THCic2XBSa9t2SZ6s3Z9o/Xad6j6hpTZm7BPndvq2qs+Q9uRUKuTtl1t6754v8F+wsdt26zVr+V4NaltI/j7tNWrdd8t7R66TVfW8LdpK6uJt9l1Gx2ObbzO3G2Ux1o90vBvXFuvxdxlw312fO/NrXeLeN2521rAMUDSBnZjR2h6wYXPu3/bN0wlyhdzvH7bsg3mftKtbbNt301vnvpJwO13dhIItx/sI9Ja13n1qe1nSDvq6nWK2jpgv63brG0v2GZXtTbG2284HnP3rRPtfln1GDRss/Zho09dGsrEPU7Uc+42wnWC9ZoM2YbabJ+fHR+Jt9MmtWxtv36f89574bEI1w+3MUdcny7bGnsMNgC3IS1b0wsufL7tRRmXDXkB106AAbe98I0TfJLtte/6SWA29NSnznPr2lAf9+9FtCOhVqciCbm2Dt3v3G32qF9KbRsDk14bd4JtWK91mx2P0dyyDse9bRtd9d5GWZdzI/ad3GdDe7u+9/rsP5asT9u2FnAMNoA+oPTFEHQfTS+4yvPRGygsq63fsmwjvRnidco3b3gSdQ+DT7Lxtlv3VdRrllTcsn6ffercUte2+vRuR1nWSbVOrnfhH7ftN7meX7Zlm4P+xrFiG9Xrp36bbfVq2Xd83GoJOCir1Dn6m9bW88tZtf01lHX9e8fbGHJs3TLh66VtG9Xj7o5t5T0RbqdFvGzr66zYZ/K9l6hbr7Z7tbqv4BhsgJUm4CE7W3tNL/La88VJSsdo/41lJddvWLaN245fJ3jjlG8W//z27rn9N1a876a2OOUbstMs6Dl1bqpra316tCNY1m9bJ7RqfSNhnWwb495Hcr8qLRNrUaZZoHH9U9uU5uM1t64zwTbKmcCd6tWy7yIRpMqiY5r8WyXWSy5XPm4r6/r3jrfh9H3/1F8vTdtwiTExslFMSOrzuouXbWlvWdZ/FnS17e2vqxzHYPp0HPoiAWN67Ilqp/NJQCeULifuPnpss1ddvfIkvX8mxkEw6G+5JAepLhuC25AAa293pzn5uV5EkByj4cBBRmyzta6NSMAH0bC/5XIcpLqg2eAsupHXgDEJ4ZBtt2HL+ZaxzWYkYGAK6MYCADAStyEBAJDBkMuyDEEDADDSShPwkJ0BADBF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GjAqTgAEAyGBwFuUaMAAAw9GNBQBgpJUOQQMAgMJKJ2ExBA0AQIFZ0AAAZEACBgAgA25DAgBgTQzOolwDBgBgOLqxAACMxG1IAABksNJJWAxBAwBQYBY0AAAZkIABAMiA25AAAFgTg7Mo14ABABiObiwAACNxGxIAABmsdBIWQ9AAABSYBQ0AQAYkYAAAMuA2JAAA1sTgLMo1YAAAhqMbCwDASNyGBABABiudhMUQNAAABWZBAwCQAQkYAIAMuA0JAIA1MTiLcg0YAIDh6MYCADAStyEBAJDBSidhMQQNAECBWdAAAGRAAgYAIANuQwIAYE0MzqJcAwYAYDi6sQAAjMRtSAAAZLDSSVgMQQMAUGAWNAAAGZCAAQDIgNuQAABYE4OzKNeAAQAYjm4sAAAjcRsSAAAZrHQSFkPQAAAUmAUNAEAG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4DQkAgDUxOItyDRgAgOHoxgIAMBK3IQEAkMFKJ2ExBA0AQIFZ0AAAZEACBgAgA25DAgBgTQzOolwDBgBgOLqxAACMxG1IAABksNJJWAxBAwBQYBY0AAAZkIABAMiA25AAAFgTg7Mo14ABABiObiwAACNxGxIAABmsdBIWQ9AAABSYBQ0AQAYkYAAAMuA2JAAA1sTgLMo1YAAAhqMbCwDASNyGBABABiudhMUQNAAABWZBAwCQAQkYAIAMuA0JAIA1MTiLcg0YAIDh6MYCADAStyEBAJDBSidhMQQNAECBWdAAAGRAAgYAIANuQwIAYE0MzqJcAwYAYDi6sQAAjMRtSAAAZLDSSVgMQQMAUGAWNAAAGZCAAQDIgNuQAABYE4OzKNeAAQAYjm4sAAAjcRsSAAAZrHQSFkPQAAAUmAUNAEAG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4DQkAgDUxOItyDRgAgOHoxgIAMBK3IQEAkMFKJ2ExBA0AQIFZ0AAAZEACBgAgA25DAgBgTQzOolwDBgBgOLqxAACMxG1IAABksNJJWAxBAwBQYBY0AAAZkIABAMiA25AAAFgTg7Mo14ABABiObiwAACNxGxIAABmsdBIWQ9AAABSYBQ0AQAYkYAAAMuA2JAAA1sTgLHr06FGXhH1cuXKlLDHm8OHDSy87f/58WVKvC2WFKZQdO3asUnbmzJmyhLIpl6k3EZaFvQvKplWm14Gn18C6l/VBNxYAgAxIwAAAZEACBgAgAxIwAAAZkIABAMiABAwAQAYkYAAAMiABAwCQAQkYAIAMSMAAAGRAAgYAYOWM+X87sUKnSw84jwAAAABJRU5ErkJggg==</SerializedThumbnailImagePng>
</SlideLayout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95F769-CBBE-4DB1-86F7-6B4FB9814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8658bf-15f0-409c-8837-999c527ac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442E1D-C904-4CF2-820E-E9127274BB8A}">
  <ds:schemaRefs>
    <ds:schemaRef ds:uri="http://schemas.microsoft.com/sharepoint/v3/contenttype/forms"/>
  </ds:schemaRefs>
</ds:datastoreItem>
</file>

<file path=customXml/itemProps3.xml><?xml version="1.0" encoding="utf-8"?>
<ds:datastoreItem xmlns:ds="http://schemas.openxmlformats.org/officeDocument/2006/customXml" ds:itemID="{11ED4D90-1CEF-4E27-8B42-D133A6136532}">
  <ds:schemaRefs>
    <ds:schemaRef ds:uri="http://firmglobal.com/Confirmit/reporting/powerpoint/09-09-2009"/>
  </ds:schemaRefs>
</ds:datastoreItem>
</file>

<file path=customXml/itemProps4.xml><?xml version="1.0" encoding="utf-8"?>
<ds:datastoreItem xmlns:ds="http://schemas.openxmlformats.org/officeDocument/2006/customXml" ds:itemID="{FB9CBEDD-F64A-46DA-8B06-0BBEE44B24E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a95a4d2-7021-4ebd-8a59-1fce87963868"/>
    <ds:schemaRef ds:uri="http://purl.org/dc/elements/1.1/"/>
    <ds:schemaRef ds:uri="http://schemas.microsoft.com/office/2006/metadata/properties"/>
    <ds:schemaRef ds:uri="23ed51ff-f6bf-4918-8ab7-1cdcb46bd6d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4718</TotalTime>
  <Words>587</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SLC 2018 template</vt:lpstr>
      <vt:lpstr>Highways Safety Hub Update </vt:lpstr>
      <vt:lpstr>Safety Moment</vt:lpstr>
      <vt:lpstr>The excavator was operating at height on earthworks. The excavator operator placed a bucket of material into the front trailer of the truck when he felt the excavator move.  The excavator was positioned too close to the edge, it slipped and the excavator bucket came into contact with the far side of the trailer. It is believed the operator raised the boom and curled the bucket back, subsequently grabbing the inside edge of the trailer with the teeth of the bucket,. This lifted the truck, weighing 15 US ton and moved it approximately one meter towards the excavator. The excavator overturned and the boom crushed the area of the cab directly over the driver.  </vt:lpstr>
      <vt:lpstr>Could this happen here?</vt:lpstr>
      <vt:lpstr>RtB 15 – Task Lighting</vt:lpstr>
      <vt:lpstr>RtB 16 Working at Height and RtB </vt:lpstr>
      <vt:lpstr>Campaigns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Williams</dc:creator>
  <cp:lastModifiedBy>Potter, Doug</cp:lastModifiedBy>
  <cp:revision>332</cp:revision>
  <dcterms:created xsi:type="dcterms:W3CDTF">2018-05-18T12:46:23Z</dcterms:created>
  <dcterms:modified xsi:type="dcterms:W3CDTF">2022-10-12T13:48:53Z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0x0101005A9A76DB6A8ECD4AB8BBF640F60098E7</vt:lpwstr>
  </property>
  <property fmtid="{D5CDD505-2E9C-101B-9397-08002B2CF9AE}" pid="3" name="MSIP_Label_6379ec1e-7734-4071-a4b9-9f091c05fa90_Enabled">
    <vt:lpwstr>true</vt:lpwstr>
  </property>
  <property fmtid="{D5CDD505-2E9C-101B-9397-08002B2CF9AE}" pid="4" name="MSIP_Label_6379ec1e-7734-4071-a4b9-9f091c05fa90_SetDate">
    <vt:lpwstr>2022-10-04T13:43:11Z</vt:lpwstr>
  </property>
  <property fmtid="{D5CDD505-2E9C-101B-9397-08002B2CF9AE}" pid="5" name="MSIP_Label_6379ec1e-7734-4071-a4b9-9f091c05fa90_Method">
    <vt:lpwstr>Standard</vt:lpwstr>
  </property>
  <property fmtid="{D5CDD505-2E9C-101B-9397-08002B2CF9AE}" pid="6" name="MSIP_Label_6379ec1e-7734-4071-a4b9-9f091c05fa90_Name">
    <vt:lpwstr>General-No-Marking</vt:lpwstr>
  </property>
  <property fmtid="{D5CDD505-2E9C-101B-9397-08002B2CF9AE}" pid="7" name="MSIP_Label_6379ec1e-7734-4071-a4b9-9f091c05fa90_SiteId">
    <vt:lpwstr>33dab507-5210-4075-805b-f2717d8cfa74</vt:lpwstr>
  </property>
  <property fmtid="{D5CDD505-2E9C-101B-9397-08002B2CF9AE}" pid="8" name="MSIP_Label_6379ec1e-7734-4071-a4b9-9f091c05fa90_ActionId">
    <vt:lpwstr>285d6b68-a482-4af6-af7d-58a60bdd6097</vt:lpwstr>
  </property>
  <property fmtid="{D5CDD505-2E9C-101B-9397-08002B2CF9AE}" pid="9" name="MSIP_Label_6379ec1e-7734-4071-a4b9-9f091c05fa90_ContentBits">
    <vt:lpwstr>0</vt:lpwstr>
  </property>
</Properties>
</file>