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56" r:id="rId2"/>
    <p:sldMasterId id="2147483668" r:id="rId3"/>
  </p:sldMasterIdLst>
  <p:notesMasterIdLst>
    <p:notesMasterId r:id="rId14"/>
  </p:notesMasterIdLst>
  <p:sldIdLst>
    <p:sldId id="256" r:id="rId4"/>
    <p:sldId id="258" r:id="rId5"/>
    <p:sldId id="259" r:id="rId6"/>
    <p:sldId id="262" r:id="rId7"/>
    <p:sldId id="263" r:id="rId8"/>
    <p:sldId id="264" r:id="rId9"/>
    <p:sldId id="260" r:id="rId10"/>
    <p:sldId id="261" r:id="rId11"/>
    <p:sldId id="266"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9FD7"/>
    <a:srgbClr val="008CCA"/>
    <a:srgbClr val="4A4A4A"/>
    <a:srgbClr val="002E5F"/>
    <a:srgbClr val="5BB6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39" autoAdjust="0"/>
    <p:restoredTop sz="94673" autoAdjust="0"/>
  </p:normalViewPr>
  <p:slideViewPr>
    <p:cSldViewPr>
      <p:cViewPr varScale="1">
        <p:scale>
          <a:sx n="122" d="100"/>
          <a:sy n="122" d="100"/>
        </p:scale>
        <p:origin x="1200"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8C1AE7-52E6-4AB6-A699-FBA14DBC8EC0}" type="datetimeFigureOut">
              <a:rPr lang="en-GB" smtClean="0"/>
              <a:t>19/03/2021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F53011-F081-43F3-96B5-29298F984C34}" type="slidenum">
              <a:rPr lang="en-GB" smtClean="0"/>
              <a:t>‹#›</a:t>
            </a:fld>
            <a:endParaRPr lang="en-GB"/>
          </a:p>
        </p:txBody>
      </p:sp>
    </p:spTree>
    <p:extLst>
      <p:ext uri="{BB962C8B-B14F-4D97-AF65-F5344CB8AC3E}">
        <p14:creationId xmlns:p14="http://schemas.microsoft.com/office/powerpoint/2010/main" val="130376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FD7"/>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E2815EB-29D2-425B-A8DC-E254D0F09984}"/>
              </a:ext>
            </a:extLst>
          </p:cNvPr>
          <p:cNvSpPr/>
          <p:nvPr/>
        </p:nvSpPr>
        <p:spPr>
          <a:xfrm>
            <a:off x="0" y="858521"/>
            <a:ext cx="6913273" cy="3677010"/>
          </a:xfrm>
          <a:custGeom>
            <a:avLst/>
            <a:gdLst>
              <a:gd name="connsiteX0" fmla="*/ 0 w 6913273"/>
              <a:gd name="connsiteY0" fmla="*/ 0 h 3677010"/>
              <a:gd name="connsiteX1" fmla="*/ 6913273 w 6913273"/>
              <a:gd name="connsiteY1" fmla="*/ 36062 h 3677010"/>
              <a:gd name="connsiteX2" fmla="*/ 6523569 w 6913273"/>
              <a:gd name="connsiteY2" fmla="*/ 2891872 h 3677010"/>
              <a:gd name="connsiteX3" fmla="*/ 0 w 6913273"/>
              <a:gd name="connsiteY3" fmla="*/ 3677010 h 3677010"/>
            </a:gdLst>
            <a:ahLst/>
            <a:cxnLst>
              <a:cxn ang="0">
                <a:pos x="connsiteX0" y="connsiteY0"/>
              </a:cxn>
              <a:cxn ang="0">
                <a:pos x="connsiteX1" y="connsiteY1"/>
              </a:cxn>
              <a:cxn ang="0">
                <a:pos x="connsiteX2" y="connsiteY2"/>
              </a:cxn>
              <a:cxn ang="0">
                <a:pos x="connsiteX3" y="connsiteY3"/>
              </a:cxn>
            </a:cxnLst>
            <a:rect l="l" t="t" r="r" b="b"/>
            <a:pathLst>
              <a:path w="6913273" h="3677010">
                <a:moveTo>
                  <a:pt x="0" y="0"/>
                </a:moveTo>
                <a:lnTo>
                  <a:pt x="6913273" y="36062"/>
                </a:lnTo>
                <a:lnTo>
                  <a:pt x="6523569" y="2891872"/>
                </a:lnTo>
                <a:lnTo>
                  <a:pt x="0" y="3677010"/>
                </a:lnTo>
                <a:close/>
              </a:path>
            </a:pathLst>
          </a:custGeom>
          <a:solidFill>
            <a:srgbClr val="008CC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dirty="0"/>
              <a:t> </a:t>
            </a:r>
          </a:p>
        </p:txBody>
      </p:sp>
      <p:sp>
        <p:nvSpPr>
          <p:cNvPr id="18" name="Freeform: Shape 17">
            <a:extLst>
              <a:ext uri="{FF2B5EF4-FFF2-40B4-BE49-F238E27FC236}">
                <a16:creationId xmlns:a16="http://schemas.microsoft.com/office/drawing/2014/main" id="{889B01CC-C551-41D7-A20F-1EF408C6EDFC}"/>
              </a:ext>
            </a:extLst>
          </p:cNvPr>
          <p:cNvSpPr/>
          <p:nvPr userDrawn="1"/>
        </p:nvSpPr>
        <p:spPr>
          <a:xfrm>
            <a:off x="0" y="0"/>
            <a:ext cx="9143999" cy="1392230"/>
          </a:xfrm>
          <a:custGeom>
            <a:avLst/>
            <a:gdLst>
              <a:gd name="connsiteX0" fmla="*/ 0 w 9138107"/>
              <a:gd name="connsiteY0" fmla="*/ 0 h 1391333"/>
              <a:gd name="connsiteX1" fmla="*/ 9138107 w 9138107"/>
              <a:gd name="connsiteY1" fmla="*/ 0 h 1391333"/>
              <a:gd name="connsiteX2" fmla="*/ 9138107 w 9138107"/>
              <a:gd name="connsiteY2" fmla="*/ 805223 h 1391333"/>
              <a:gd name="connsiteX3" fmla="*/ 0 w 9138107"/>
              <a:gd name="connsiteY3" fmla="*/ 1391333 h 1391333"/>
            </a:gdLst>
            <a:ahLst/>
            <a:cxnLst>
              <a:cxn ang="0">
                <a:pos x="connsiteX0" y="connsiteY0"/>
              </a:cxn>
              <a:cxn ang="0">
                <a:pos x="connsiteX1" y="connsiteY1"/>
              </a:cxn>
              <a:cxn ang="0">
                <a:pos x="connsiteX2" y="connsiteY2"/>
              </a:cxn>
              <a:cxn ang="0">
                <a:pos x="connsiteX3" y="connsiteY3"/>
              </a:cxn>
            </a:cxnLst>
            <a:rect l="l" t="t" r="r" b="b"/>
            <a:pathLst>
              <a:path w="9138107" h="1391333">
                <a:moveTo>
                  <a:pt x="0" y="0"/>
                </a:moveTo>
                <a:lnTo>
                  <a:pt x="9138107" y="0"/>
                </a:lnTo>
                <a:lnTo>
                  <a:pt x="9138107" y="805223"/>
                </a:lnTo>
                <a:lnTo>
                  <a:pt x="0" y="139133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userDrawn="1">
            <p:ph type="ctrTitle" hasCustomPrompt="1"/>
          </p:nvPr>
        </p:nvSpPr>
        <p:spPr>
          <a:xfrm>
            <a:off x="473391" y="1700808"/>
            <a:ext cx="7772400" cy="1800200"/>
          </a:xfrm>
        </p:spPr>
        <p:txBody>
          <a:bodyPr>
            <a:normAutofit/>
          </a:bodyPr>
          <a:lstStyle>
            <a:lvl1pPr algn="l">
              <a:defRPr sz="3200" b="1" baseline="0">
                <a:solidFill>
                  <a:schemeClr val="bg1"/>
                </a:solidFill>
              </a:defRPr>
            </a:lvl1pPr>
          </a:lstStyle>
          <a:p>
            <a:r>
              <a:rPr lang="en-US" dirty="0"/>
              <a:t>Add your main header here.</a:t>
            </a:r>
            <a:br>
              <a:rPr lang="en-US" dirty="0"/>
            </a:br>
            <a:r>
              <a:rPr lang="en-US" dirty="0"/>
              <a:t>Keep text within the shape.</a:t>
            </a:r>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710" y="127226"/>
            <a:ext cx="2390948" cy="1012888"/>
          </a:xfrm>
          <a:prstGeom prst="rect">
            <a:avLst/>
          </a:prstGeom>
        </p:spPr>
      </p:pic>
      <p:sp>
        <p:nvSpPr>
          <p:cNvPr id="14" name="Freeform: Shape 13">
            <a:extLst>
              <a:ext uri="{FF2B5EF4-FFF2-40B4-BE49-F238E27FC236}">
                <a16:creationId xmlns:a16="http://schemas.microsoft.com/office/drawing/2014/main" id="{88DE4E8F-15FF-4D89-9B45-BE26CD8BDC9E}"/>
              </a:ext>
            </a:extLst>
          </p:cNvPr>
          <p:cNvSpPr/>
          <p:nvPr userDrawn="1"/>
        </p:nvSpPr>
        <p:spPr>
          <a:xfrm>
            <a:off x="6067747" y="3426614"/>
            <a:ext cx="3074074" cy="3431386"/>
          </a:xfrm>
          <a:custGeom>
            <a:avLst/>
            <a:gdLst>
              <a:gd name="connsiteX0" fmla="*/ 3074074 w 3074074"/>
              <a:gd name="connsiteY0" fmla="*/ 0 h 3431386"/>
              <a:gd name="connsiteX1" fmla="*/ 3074074 w 3074074"/>
              <a:gd name="connsiteY1" fmla="*/ 3431386 h 3431386"/>
              <a:gd name="connsiteX2" fmla="*/ 0 w 3074074"/>
              <a:gd name="connsiteY2" fmla="*/ 3431386 h 3431386"/>
              <a:gd name="connsiteX3" fmla="*/ 457631 w 3074074"/>
              <a:gd name="connsiteY3" fmla="*/ 324965 h 3431386"/>
            </a:gdLst>
            <a:ahLst/>
            <a:cxnLst>
              <a:cxn ang="0">
                <a:pos x="connsiteX0" y="connsiteY0"/>
              </a:cxn>
              <a:cxn ang="0">
                <a:pos x="connsiteX1" y="connsiteY1"/>
              </a:cxn>
              <a:cxn ang="0">
                <a:pos x="connsiteX2" y="connsiteY2"/>
              </a:cxn>
              <a:cxn ang="0">
                <a:pos x="connsiteX3" y="connsiteY3"/>
              </a:cxn>
            </a:cxnLst>
            <a:rect l="l" t="t" r="r" b="b"/>
            <a:pathLst>
              <a:path w="3074074" h="3431386">
                <a:moveTo>
                  <a:pt x="3074074" y="0"/>
                </a:moveTo>
                <a:lnTo>
                  <a:pt x="3074074" y="3431386"/>
                </a:lnTo>
                <a:lnTo>
                  <a:pt x="0" y="3431386"/>
                </a:lnTo>
                <a:lnTo>
                  <a:pt x="457631" y="324965"/>
                </a:lnTo>
                <a:close/>
              </a:path>
            </a:pathLst>
          </a:custGeom>
          <a:solidFill>
            <a:srgbClr val="5BB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14">
            <a:extLst>
              <a:ext uri="{FF2B5EF4-FFF2-40B4-BE49-F238E27FC236}">
                <a16:creationId xmlns:a16="http://schemas.microsoft.com/office/drawing/2014/main" id="{5E2815EB-29D2-425B-A8DC-E254D0F09984}"/>
              </a:ext>
            </a:extLst>
          </p:cNvPr>
          <p:cNvSpPr/>
          <p:nvPr userDrawn="1"/>
        </p:nvSpPr>
        <p:spPr>
          <a:xfrm>
            <a:off x="-2412" y="3748586"/>
            <a:ext cx="6514129" cy="3118434"/>
          </a:xfrm>
          <a:custGeom>
            <a:avLst/>
            <a:gdLst>
              <a:gd name="connsiteX0" fmla="*/ 0 w 6913273"/>
              <a:gd name="connsiteY0" fmla="*/ 0 h 3677010"/>
              <a:gd name="connsiteX1" fmla="*/ 6913273 w 6913273"/>
              <a:gd name="connsiteY1" fmla="*/ 36062 h 3677010"/>
              <a:gd name="connsiteX2" fmla="*/ 6523569 w 6913273"/>
              <a:gd name="connsiteY2" fmla="*/ 2891872 h 3677010"/>
              <a:gd name="connsiteX3" fmla="*/ 0 w 6913273"/>
              <a:gd name="connsiteY3" fmla="*/ 3677010 h 3677010"/>
              <a:gd name="connsiteX0" fmla="*/ 0 w 7218073"/>
              <a:gd name="connsiteY0" fmla="*/ 537252 h 4214262"/>
              <a:gd name="connsiteX1" fmla="*/ 7218073 w 7218073"/>
              <a:gd name="connsiteY1" fmla="*/ 0 h 4214262"/>
              <a:gd name="connsiteX2" fmla="*/ 6523569 w 7218073"/>
              <a:gd name="connsiteY2" fmla="*/ 3429124 h 4214262"/>
              <a:gd name="connsiteX3" fmla="*/ 0 w 7218073"/>
              <a:gd name="connsiteY3" fmla="*/ 4214262 h 4214262"/>
              <a:gd name="connsiteX4" fmla="*/ 0 w 7218073"/>
              <a:gd name="connsiteY4" fmla="*/ 537252 h 4214262"/>
              <a:gd name="connsiteX0" fmla="*/ 805543 w 7218073"/>
              <a:gd name="connsiteY0" fmla="*/ 631595 h 4214262"/>
              <a:gd name="connsiteX1" fmla="*/ 7218073 w 7218073"/>
              <a:gd name="connsiteY1" fmla="*/ 0 h 4214262"/>
              <a:gd name="connsiteX2" fmla="*/ 6523569 w 7218073"/>
              <a:gd name="connsiteY2" fmla="*/ 3429124 h 4214262"/>
              <a:gd name="connsiteX3" fmla="*/ 0 w 7218073"/>
              <a:gd name="connsiteY3" fmla="*/ 4214262 h 4214262"/>
              <a:gd name="connsiteX4" fmla="*/ 805543 w 7218073"/>
              <a:gd name="connsiteY4" fmla="*/ 631595 h 4214262"/>
              <a:gd name="connsiteX0" fmla="*/ 689429 w 7218073"/>
              <a:gd name="connsiteY0" fmla="*/ 783995 h 4214262"/>
              <a:gd name="connsiteX1" fmla="*/ 7218073 w 7218073"/>
              <a:gd name="connsiteY1" fmla="*/ 0 h 4214262"/>
              <a:gd name="connsiteX2" fmla="*/ 6523569 w 7218073"/>
              <a:gd name="connsiteY2" fmla="*/ 3429124 h 4214262"/>
              <a:gd name="connsiteX3" fmla="*/ 0 w 7218073"/>
              <a:gd name="connsiteY3" fmla="*/ 4214262 h 4214262"/>
              <a:gd name="connsiteX4" fmla="*/ 689429 w 7218073"/>
              <a:gd name="connsiteY4" fmla="*/ 783995 h 4214262"/>
              <a:gd name="connsiteX0" fmla="*/ 0 w 6528644"/>
              <a:gd name="connsiteY0" fmla="*/ 783995 h 3429124"/>
              <a:gd name="connsiteX1" fmla="*/ 6528644 w 6528644"/>
              <a:gd name="connsiteY1" fmla="*/ 0 h 3429124"/>
              <a:gd name="connsiteX2" fmla="*/ 5834140 w 6528644"/>
              <a:gd name="connsiteY2" fmla="*/ 3429124 h 3429124"/>
              <a:gd name="connsiteX3" fmla="*/ 254000 w 6528644"/>
              <a:gd name="connsiteY3" fmla="*/ 2900719 h 3429124"/>
              <a:gd name="connsiteX4" fmla="*/ 0 w 6528644"/>
              <a:gd name="connsiteY4" fmla="*/ 783995 h 3429124"/>
              <a:gd name="connsiteX0" fmla="*/ 0 w 6528644"/>
              <a:gd name="connsiteY0" fmla="*/ 783995 h 3109810"/>
              <a:gd name="connsiteX1" fmla="*/ 6528644 w 6528644"/>
              <a:gd name="connsiteY1" fmla="*/ 0 h 3109810"/>
              <a:gd name="connsiteX2" fmla="*/ 6051854 w 6528644"/>
              <a:gd name="connsiteY2" fmla="*/ 3109810 h 3109810"/>
              <a:gd name="connsiteX3" fmla="*/ 254000 w 6528644"/>
              <a:gd name="connsiteY3" fmla="*/ 2900719 h 3109810"/>
              <a:gd name="connsiteX4" fmla="*/ 0 w 6528644"/>
              <a:gd name="connsiteY4" fmla="*/ 783995 h 3109810"/>
              <a:gd name="connsiteX0" fmla="*/ 7257 w 6535901"/>
              <a:gd name="connsiteY0" fmla="*/ 783995 h 3111176"/>
              <a:gd name="connsiteX1" fmla="*/ 6535901 w 6535901"/>
              <a:gd name="connsiteY1" fmla="*/ 0 h 3111176"/>
              <a:gd name="connsiteX2" fmla="*/ 6059111 w 6535901"/>
              <a:gd name="connsiteY2" fmla="*/ 3109810 h 3111176"/>
              <a:gd name="connsiteX3" fmla="*/ 0 w 6535901"/>
              <a:gd name="connsiteY3" fmla="*/ 3111176 h 3111176"/>
              <a:gd name="connsiteX4" fmla="*/ 7257 w 6535901"/>
              <a:gd name="connsiteY4" fmla="*/ 783995 h 3111176"/>
              <a:gd name="connsiteX0" fmla="*/ 7257 w 6390758"/>
              <a:gd name="connsiteY0" fmla="*/ 696910 h 3024091"/>
              <a:gd name="connsiteX1" fmla="*/ 6390758 w 6390758"/>
              <a:gd name="connsiteY1" fmla="*/ 0 h 3024091"/>
              <a:gd name="connsiteX2" fmla="*/ 6059111 w 6390758"/>
              <a:gd name="connsiteY2" fmla="*/ 3022725 h 3024091"/>
              <a:gd name="connsiteX3" fmla="*/ 0 w 6390758"/>
              <a:gd name="connsiteY3" fmla="*/ 3024091 h 3024091"/>
              <a:gd name="connsiteX4" fmla="*/ 7257 w 6390758"/>
              <a:gd name="connsiteY4" fmla="*/ 696910 h 3024091"/>
              <a:gd name="connsiteX0" fmla="*/ 7257 w 6514129"/>
              <a:gd name="connsiteY0" fmla="*/ 791253 h 3118434"/>
              <a:gd name="connsiteX1" fmla="*/ 6514129 w 6514129"/>
              <a:gd name="connsiteY1" fmla="*/ 0 h 3118434"/>
              <a:gd name="connsiteX2" fmla="*/ 6059111 w 6514129"/>
              <a:gd name="connsiteY2" fmla="*/ 3117068 h 3118434"/>
              <a:gd name="connsiteX3" fmla="*/ 0 w 6514129"/>
              <a:gd name="connsiteY3" fmla="*/ 3118434 h 3118434"/>
              <a:gd name="connsiteX4" fmla="*/ 7257 w 6514129"/>
              <a:gd name="connsiteY4" fmla="*/ 791253 h 3118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4129" h="3118434">
                <a:moveTo>
                  <a:pt x="7257" y="791253"/>
                </a:moveTo>
                <a:lnTo>
                  <a:pt x="6514129" y="0"/>
                </a:lnTo>
                <a:lnTo>
                  <a:pt x="6059111" y="3117068"/>
                </a:lnTo>
                <a:lnTo>
                  <a:pt x="0" y="3118434"/>
                </a:lnTo>
                <a:lnTo>
                  <a:pt x="7257" y="791253"/>
                </a:lnTo>
                <a:close/>
              </a:path>
            </a:pathLst>
          </a:custGeom>
          <a:solidFill>
            <a:srgbClr val="009FD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dirty="0"/>
              <a:t> </a:t>
            </a:r>
          </a:p>
        </p:txBody>
      </p:sp>
      <p:sp>
        <p:nvSpPr>
          <p:cNvPr id="3" name="Subtitle 2"/>
          <p:cNvSpPr>
            <a:spLocks noGrp="1"/>
          </p:cNvSpPr>
          <p:nvPr userDrawn="1">
            <p:ph type="subTitle" idx="1" hasCustomPrompt="1"/>
          </p:nvPr>
        </p:nvSpPr>
        <p:spPr>
          <a:xfrm>
            <a:off x="473391" y="4581128"/>
            <a:ext cx="5976664" cy="1440160"/>
          </a:xfrm>
        </p:spPr>
        <p:txBody>
          <a:bodyPr>
            <a:normAutofit/>
          </a:bodyPr>
          <a:lstStyle>
            <a:lvl1pPr marL="0" indent="0" algn="l">
              <a:buNone/>
              <a:defRPr sz="2400" b="0" baseline="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You can add sub-header</a:t>
            </a:r>
          </a:p>
          <a:p>
            <a:r>
              <a:rPr lang="en-US" dirty="0"/>
              <a:t>information here.</a:t>
            </a:r>
            <a:endParaRPr lang="en-GB" dirty="0"/>
          </a:p>
        </p:txBody>
      </p:sp>
      <p:sp>
        <p:nvSpPr>
          <p:cNvPr id="4" name="Date Placeholder 3"/>
          <p:cNvSpPr>
            <a:spLocks noGrp="1"/>
          </p:cNvSpPr>
          <p:nvPr userDrawn="1">
            <p:ph type="dt" sz="half" idx="10"/>
          </p:nvPr>
        </p:nvSpPr>
        <p:spPr>
          <a:xfrm>
            <a:off x="473391" y="6074518"/>
            <a:ext cx="2133600" cy="365125"/>
          </a:xfrm>
          <a:prstGeom prst="rect">
            <a:avLst/>
          </a:prstGeom>
        </p:spPr>
        <p:txBody>
          <a:bodyPr/>
          <a:lstStyle>
            <a:lvl1pPr>
              <a:defRPr>
                <a:solidFill>
                  <a:schemeClr val="bg1"/>
                </a:solidFill>
              </a:defRPr>
            </a:lvl1pPr>
          </a:lstStyle>
          <a:p>
            <a:r>
              <a:rPr lang="en-GB" dirty="0"/>
              <a:t>15 February 2019</a:t>
            </a:r>
          </a:p>
        </p:txBody>
      </p:sp>
      <p:pic>
        <p:nvPicPr>
          <p:cNvPr id="10" name="Picture 2" descr="C:\Users\goodwc2\Desktop\HSAW Master Reversed White iden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80312" y="5926782"/>
            <a:ext cx="1449420" cy="613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86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B210C-31AF-4067-A944-9381A1B13823}"/>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D59B95D-15CB-4079-953C-058399EAC89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DC253D8-ED98-455E-A04E-8BF4B79F5CBA}"/>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61801F8-EF88-4734-A864-04BFDE992B3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C1B5E23-1FBA-4C2B-8D43-97D42AD5DC44}"/>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2CA56F7-C861-4F4F-AD5D-4B73CC6658E3}"/>
              </a:ext>
            </a:extLst>
          </p:cNvPr>
          <p:cNvSpPr>
            <a:spLocks noGrp="1"/>
          </p:cNvSpPr>
          <p:nvPr>
            <p:ph type="dt" sz="half" idx="10"/>
          </p:nvPr>
        </p:nvSpPr>
        <p:spPr/>
        <p:txBody>
          <a:bodyPr/>
          <a:lstStyle/>
          <a:p>
            <a:fld id="{E3ABC378-245F-4FC7-85DF-DC102C01AEB4}" type="datetimeFigureOut">
              <a:rPr lang="en-GB" smtClean="0"/>
              <a:t>19/03/2021</a:t>
            </a:fld>
            <a:endParaRPr lang="en-GB"/>
          </a:p>
        </p:txBody>
      </p:sp>
      <p:sp>
        <p:nvSpPr>
          <p:cNvPr id="8" name="Footer Placeholder 7">
            <a:extLst>
              <a:ext uri="{FF2B5EF4-FFF2-40B4-BE49-F238E27FC236}">
                <a16:creationId xmlns:a16="http://schemas.microsoft.com/office/drawing/2014/main" id="{85A975C1-626A-40C9-9A35-5B8C8CF9494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C0F1F0C-59DE-47A5-B585-580A4F31F435}"/>
              </a:ext>
            </a:extLst>
          </p:cNvPr>
          <p:cNvSpPr>
            <a:spLocks noGrp="1"/>
          </p:cNvSpPr>
          <p:nvPr>
            <p:ph type="sldNum" sz="quarter" idx="12"/>
          </p:nvPr>
        </p:nvSpPr>
        <p:spPr/>
        <p:txBody>
          <a:bodyPr/>
          <a:lstStyle/>
          <a:p>
            <a:fld id="{A35C2C1A-8E93-4D52-B7D0-B8DFDADC841B}" type="slidenum">
              <a:rPr lang="en-GB" smtClean="0"/>
              <a:t>‹#›</a:t>
            </a:fld>
            <a:endParaRPr lang="en-GB"/>
          </a:p>
        </p:txBody>
      </p:sp>
    </p:spTree>
    <p:extLst>
      <p:ext uri="{BB962C8B-B14F-4D97-AF65-F5344CB8AC3E}">
        <p14:creationId xmlns:p14="http://schemas.microsoft.com/office/powerpoint/2010/main" val="1632478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684EA-25EB-4786-BC58-DABCF1C510E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C943D6C-2BEF-4A6D-98EF-BD4515BB9E55}"/>
              </a:ext>
            </a:extLst>
          </p:cNvPr>
          <p:cNvSpPr>
            <a:spLocks noGrp="1"/>
          </p:cNvSpPr>
          <p:nvPr>
            <p:ph type="dt" sz="half" idx="10"/>
          </p:nvPr>
        </p:nvSpPr>
        <p:spPr/>
        <p:txBody>
          <a:bodyPr/>
          <a:lstStyle/>
          <a:p>
            <a:fld id="{E3ABC378-245F-4FC7-85DF-DC102C01AEB4}" type="datetimeFigureOut">
              <a:rPr lang="en-GB" smtClean="0"/>
              <a:t>19/03/2021</a:t>
            </a:fld>
            <a:endParaRPr lang="en-GB"/>
          </a:p>
        </p:txBody>
      </p:sp>
      <p:sp>
        <p:nvSpPr>
          <p:cNvPr id="4" name="Footer Placeholder 3">
            <a:extLst>
              <a:ext uri="{FF2B5EF4-FFF2-40B4-BE49-F238E27FC236}">
                <a16:creationId xmlns:a16="http://schemas.microsoft.com/office/drawing/2014/main" id="{6A8AAC08-0447-46D5-ACE0-2EC485DACD8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14D1DE1-8F37-4F4D-9AD2-0282D1E76524}"/>
              </a:ext>
            </a:extLst>
          </p:cNvPr>
          <p:cNvSpPr>
            <a:spLocks noGrp="1"/>
          </p:cNvSpPr>
          <p:nvPr>
            <p:ph type="sldNum" sz="quarter" idx="12"/>
          </p:nvPr>
        </p:nvSpPr>
        <p:spPr/>
        <p:txBody>
          <a:bodyPr/>
          <a:lstStyle/>
          <a:p>
            <a:fld id="{A35C2C1A-8E93-4D52-B7D0-B8DFDADC841B}" type="slidenum">
              <a:rPr lang="en-GB" smtClean="0"/>
              <a:t>‹#›</a:t>
            </a:fld>
            <a:endParaRPr lang="en-GB"/>
          </a:p>
        </p:txBody>
      </p:sp>
    </p:spTree>
    <p:extLst>
      <p:ext uri="{BB962C8B-B14F-4D97-AF65-F5344CB8AC3E}">
        <p14:creationId xmlns:p14="http://schemas.microsoft.com/office/powerpoint/2010/main" val="168980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842D04-4700-4257-9911-8A39867CF724}"/>
              </a:ext>
            </a:extLst>
          </p:cNvPr>
          <p:cNvSpPr>
            <a:spLocks noGrp="1"/>
          </p:cNvSpPr>
          <p:nvPr>
            <p:ph type="dt" sz="half" idx="10"/>
          </p:nvPr>
        </p:nvSpPr>
        <p:spPr/>
        <p:txBody>
          <a:bodyPr/>
          <a:lstStyle/>
          <a:p>
            <a:fld id="{E3ABC378-245F-4FC7-85DF-DC102C01AEB4}" type="datetimeFigureOut">
              <a:rPr lang="en-GB" smtClean="0"/>
              <a:t>19/03/2021</a:t>
            </a:fld>
            <a:endParaRPr lang="en-GB"/>
          </a:p>
        </p:txBody>
      </p:sp>
      <p:sp>
        <p:nvSpPr>
          <p:cNvPr id="3" name="Footer Placeholder 2">
            <a:extLst>
              <a:ext uri="{FF2B5EF4-FFF2-40B4-BE49-F238E27FC236}">
                <a16:creationId xmlns:a16="http://schemas.microsoft.com/office/drawing/2014/main" id="{17214FDE-1672-4AA7-B75D-5B71ED778AD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B27ABE0-F69E-4A37-BBC1-11F896DAEF8E}"/>
              </a:ext>
            </a:extLst>
          </p:cNvPr>
          <p:cNvSpPr>
            <a:spLocks noGrp="1"/>
          </p:cNvSpPr>
          <p:nvPr>
            <p:ph type="sldNum" sz="quarter" idx="12"/>
          </p:nvPr>
        </p:nvSpPr>
        <p:spPr/>
        <p:txBody>
          <a:bodyPr/>
          <a:lstStyle/>
          <a:p>
            <a:fld id="{A35C2C1A-8E93-4D52-B7D0-B8DFDADC841B}" type="slidenum">
              <a:rPr lang="en-GB" smtClean="0"/>
              <a:t>‹#›</a:t>
            </a:fld>
            <a:endParaRPr lang="en-GB"/>
          </a:p>
        </p:txBody>
      </p:sp>
    </p:spTree>
    <p:extLst>
      <p:ext uri="{BB962C8B-B14F-4D97-AF65-F5344CB8AC3E}">
        <p14:creationId xmlns:p14="http://schemas.microsoft.com/office/powerpoint/2010/main" val="1374161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BF63D-0AA2-4779-B64D-CB8FD18EFD0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CA583F5-B06F-4BAC-8FC1-045E2DBE219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E55CD67-0778-4995-8339-5AA127D88AB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FA75E8D-4228-4BA3-AB9A-13F13D2A7492}"/>
              </a:ext>
            </a:extLst>
          </p:cNvPr>
          <p:cNvSpPr>
            <a:spLocks noGrp="1"/>
          </p:cNvSpPr>
          <p:nvPr>
            <p:ph type="dt" sz="half" idx="10"/>
          </p:nvPr>
        </p:nvSpPr>
        <p:spPr/>
        <p:txBody>
          <a:bodyPr/>
          <a:lstStyle/>
          <a:p>
            <a:fld id="{E3ABC378-245F-4FC7-85DF-DC102C01AEB4}" type="datetimeFigureOut">
              <a:rPr lang="en-GB" smtClean="0"/>
              <a:t>19/03/2021</a:t>
            </a:fld>
            <a:endParaRPr lang="en-GB"/>
          </a:p>
        </p:txBody>
      </p:sp>
      <p:sp>
        <p:nvSpPr>
          <p:cNvPr id="6" name="Footer Placeholder 5">
            <a:extLst>
              <a:ext uri="{FF2B5EF4-FFF2-40B4-BE49-F238E27FC236}">
                <a16:creationId xmlns:a16="http://schemas.microsoft.com/office/drawing/2014/main" id="{A1A3DD3B-A8D4-4E64-8742-F5A5256F89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032A2A9-B6E6-401B-B578-201702B04CCB}"/>
              </a:ext>
            </a:extLst>
          </p:cNvPr>
          <p:cNvSpPr>
            <a:spLocks noGrp="1"/>
          </p:cNvSpPr>
          <p:nvPr>
            <p:ph type="sldNum" sz="quarter" idx="12"/>
          </p:nvPr>
        </p:nvSpPr>
        <p:spPr/>
        <p:txBody>
          <a:bodyPr/>
          <a:lstStyle/>
          <a:p>
            <a:fld id="{A35C2C1A-8E93-4D52-B7D0-B8DFDADC841B}" type="slidenum">
              <a:rPr lang="en-GB" smtClean="0"/>
              <a:t>‹#›</a:t>
            </a:fld>
            <a:endParaRPr lang="en-GB"/>
          </a:p>
        </p:txBody>
      </p:sp>
    </p:spTree>
    <p:extLst>
      <p:ext uri="{BB962C8B-B14F-4D97-AF65-F5344CB8AC3E}">
        <p14:creationId xmlns:p14="http://schemas.microsoft.com/office/powerpoint/2010/main" val="1506570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CCE6-72DA-4519-A807-688CD0AE50A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1511218-9547-4485-B8D4-7E0003FC036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67844F5-A89B-45B5-8578-47847F5C1F4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6AF99AD-8021-4E43-A32A-FD9D4763579C}"/>
              </a:ext>
            </a:extLst>
          </p:cNvPr>
          <p:cNvSpPr>
            <a:spLocks noGrp="1"/>
          </p:cNvSpPr>
          <p:nvPr>
            <p:ph type="dt" sz="half" idx="10"/>
          </p:nvPr>
        </p:nvSpPr>
        <p:spPr/>
        <p:txBody>
          <a:bodyPr/>
          <a:lstStyle/>
          <a:p>
            <a:fld id="{E3ABC378-245F-4FC7-85DF-DC102C01AEB4}" type="datetimeFigureOut">
              <a:rPr lang="en-GB" smtClean="0"/>
              <a:t>19/03/2021</a:t>
            </a:fld>
            <a:endParaRPr lang="en-GB"/>
          </a:p>
        </p:txBody>
      </p:sp>
      <p:sp>
        <p:nvSpPr>
          <p:cNvPr id="6" name="Footer Placeholder 5">
            <a:extLst>
              <a:ext uri="{FF2B5EF4-FFF2-40B4-BE49-F238E27FC236}">
                <a16:creationId xmlns:a16="http://schemas.microsoft.com/office/drawing/2014/main" id="{740CAD3A-F11D-4980-AA17-2FAFBC2959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2BF897-6FF1-4DBC-A19B-4E8C9DBE4891}"/>
              </a:ext>
            </a:extLst>
          </p:cNvPr>
          <p:cNvSpPr>
            <a:spLocks noGrp="1"/>
          </p:cNvSpPr>
          <p:nvPr>
            <p:ph type="sldNum" sz="quarter" idx="12"/>
          </p:nvPr>
        </p:nvSpPr>
        <p:spPr/>
        <p:txBody>
          <a:bodyPr/>
          <a:lstStyle/>
          <a:p>
            <a:fld id="{A35C2C1A-8E93-4D52-B7D0-B8DFDADC841B}" type="slidenum">
              <a:rPr lang="en-GB" smtClean="0"/>
              <a:t>‹#›</a:t>
            </a:fld>
            <a:endParaRPr lang="en-GB"/>
          </a:p>
        </p:txBody>
      </p:sp>
    </p:spTree>
    <p:extLst>
      <p:ext uri="{BB962C8B-B14F-4D97-AF65-F5344CB8AC3E}">
        <p14:creationId xmlns:p14="http://schemas.microsoft.com/office/powerpoint/2010/main" val="15165712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4D5ED-034F-4BB0-9CE0-AAB9BCA0D54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93062D2-3513-4487-A2A3-AB77DE97F1B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75FB7D-49BE-4618-A7D3-0034107984B8}"/>
              </a:ext>
            </a:extLst>
          </p:cNvPr>
          <p:cNvSpPr>
            <a:spLocks noGrp="1"/>
          </p:cNvSpPr>
          <p:nvPr>
            <p:ph type="dt" sz="half" idx="10"/>
          </p:nvPr>
        </p:nvSpPr>
        <p:spPr/>
        <p:txBody>
          <a:bodyPr/>
          <a:lstStyle/>
          <a:p>
            <a:fld id="{E3ABC378-245F-4FC7-85DF-DC102C01AEB4}" type="datetimeFigureOut">
              <a:rPr lang="en-GB" smtClean="0"/>
              <a:t>19/03/2021</a:t>
            </a:fld>
            <a:endParaRPr lang="en-GB"/>
          </a:p>
        </p:txBody>
      </p:sp>
      <p:sp>
        <p:nvSpPr>
          <p:cNvPr id="5" name="Footer Placeholder 4">
            <a:extLst>
              <a:ext uri="{FF2B5EF4-FFF2-40B4-BE49-F238E27FC236}">
                <a16:creationId xmlns:a16="http://schemas.microsoft.com/office/drawing/2014/main" id="{587A0B25-0D49-4166-9679-B65E67B377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433A5C-57B3-490A-A29D-EE4E590BCCD7}"/>
              </a:ext>
            </a:extLst>
          </p:cNvPr>
          <p:cNvSpPr>
            <a:spLocks noGrp="1"/>
          </p:cNvSpPr>
          <p:nvPr>
            <p:ph type="sldNum" sz="quarter" idx="12"/>
          </p:nvPr>
        </p:nvSpPr>
        <p:spPr/>
        <p:txBody>
          <a:bodyPr/>
          <a:lstStyle/>
          <a:p>
            <a:fld id="{A35C2C1A-8E93-4D52-B7D0-B8DFDADC841B}" type="slidenum">
              <a:rPr lang="en-GB" smtClean="0"/>
              <a:t>‹#›</a:t>
            </a:fld>
            <a:endParaRPr lang="en-GB"/>
          </a:p>
        </p:txBody>
      </p:sp>
    </p:spTree>
    <p:extLst>
      <p:ext uri="{BB962C8B-B14F-4D97-AF65-F5344CB8AC3E}">
        <p14:creationId xmlns:p14="http://schemas.microsoft.com/office/powerpoint/2010/main" val="390144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96D5D8-CC51-466D-8126-9DB60B851A40}"/>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90B472E-C87B-4A3D-A67D-3CE97B87574C}"/>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BDC124-F023-4245-A028-8D51C6458CD9}"/>
              </a:ext>
            </a:extLst>
          </p:cNvPr>
          <p:cNvSpPr>
            <a:spLocks noGrp="1"/>
          </p:cNvSpPr>
          <p:nvPr>
            <p:ph type="dt" sz="half" idx="10"/>
          </p:nvPr>
        </p:nvSpPr>
        <p:spPr/>
        <p:txBody>
          <a:bodyPr/>
          <a:lstStyle/>
          <a:p>
            <a:fld id="{E3ABC378-245F-4FC7-85DF-DC102C01AEB4}" type="datetimeFigureOut">
              <a:rPr lang="en-GB" smtClean="0"/>
              <a:t>19/03/2021</a:t>
            </a:fld>
            <a:endParaRPr lang="en-GB"/>
          </a:p>
        </p:txBody>
      </p:sp>
      <p:sp>
        <p:nvSpPr>
          <p:cNvPr id="5" name="Footer Placeholder 4">
            <a:extLst>
              <a:ext uri="{FF2B5EF4-FFF2-40B4-BE49-F238E27FC236}">
                <a16:creationId xmlns:a16="http://schemas.microsoft.com/office/drawing/2014/main" id="{8DF2D8FB-9BFF-4C65-A964-549228E056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8FCD59-3F69-4D4C-A442-EE6CDFBCF606}"/>
              </a:ext>
            </a:extLst>
          </p:cNvPr>
          <p:cNvSpPr>
            <a:spLocks noGrp="1"/>
          </p:cNvSpPr>
          <p:nvPr>
            <p:ph type="sldNum" sz="quarter" idx="12"/>
          </p:nvPr>
        </p:nvSpPr>
        <p:spPr/>
        <p:txBody>
          <a:bodyPr/>
          <a:lstStyle/>
          <a:p>
            <a:fld id="{A35C2C1A-8E93-4D52-B7D0-B8DFDADC841B}" type="slidenum">
              <a:rPr lang="en-GB" smtClean="0"/>
              <a:t>‹#›</a:t>
            </a:fld>
            <a:endParaRPr lang="en-GB"/>
          </a:p>
        </p:txBody>
      </p:sp>
    </p:spTree>
    <p:extLst>
      <p:ext uri="{BB962C8B-B14F-4D97-AF65-F5344CB8AC3E}">
        <p14:creationId xmlns:p14="http://schemas.microsoft.com/office/powerpoint/2010/main" val="253569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328A-3888-47A9-9DAB-B7EB03F1FCE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9CEDE9E-7C48-40FF-A620-83542B44535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54A2DC6-70F6-4D55-A399-D9557C173440}"/>
              </a:ext>
            </a:extLst>
          </p:cNvPr>
          <p:cNvSpPr>
            <a:spLocks noGrp="1"/>
          </p:cNvSpPr>
          <p:nvPr>
            <p:ph type="dt" sz="half" idx="10"/>
          </p:nvPr>
        </p:nvSpPr>
        <p:spPr/>
        <p:txBody>
          <a:bodyPr/>
          <a:lstStyle/>
          <a:p>
            <a:fld id="{D4CE9C8F-615F-4C24-A3E1-286BE53F187D}" type="datetimeFigureOut">
              <a:rPr lang="en-GB" smtClean="0"/>
              <a:t>19/03/2021</a:t>
            </a:fld>
            <a:endParaRPr lang="en-GB"/>
          </a:p>
        </p:txBody>
      </p:sp>
      <p:sp>
        <p:nvSpPr>
          <p:cNvPr id="5" name="Footer Placeholder 4">
            <a:extLst>
              <a:ext uri="{FF2B5EF4-FFF2-40B4-BE49-F238E27FC236}">
                <a16:creationId xmlns:a16="http://schemas.microsoft.com/office/drawing/2014/main" id="{8DF3A2BC-5155-47DE-9D59-C246383A23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98E124-314E-4492-9FA4-75A18364CB00}"/>
              </a:ext>
            </a:extLst>
          </p:cNvPr>
          <p:cNvSpPr>
            <a:spLocks noGrp="1"/>
          </p:cNvSpPr>
          <p:nvPr>
            <p:ph type="sldNum" sz="quarter" idx="12"/>
          </p:nvPr>
        </p:nvSpPr>
        <p:spPr/>
        <p:txBody>
          <a:bodyPr/>
          <a:lstStyle/>
          <a:p>
            <a:fld id="{A5D02D7D-FDB1-447F-8CDE-DE3A2B19F166}" type="slidenum">
              <a:rPr lang="en-GB" smtClean="0"/>
              <a:t>‹#›</a:t>
            </a:fld>
            <a:endParaRPr lang="en-GB"/>
          </a:p>
        </p:txBody>
      </p:sp>
    </p:spTree>
    <p:extLst>
      <p:ext uri="{BB962C8B-B14F-4D97-AF65-F5344CB8AC3E}">
        <p14:creationId xmlns:p14="http://schemas.microsoft.com/office/powerpoint/2010/main" val="2668724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3A484-060B-44A4-BE1E-7BE7E66D9AE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31C60A4-7297-4956-9084-65F57D0F8B2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FC5E75-83E0-4E08-8C38-8178A0046170}"/>
              </a:ext>
            </a:extLst>
          </p:cNvPr>
          <p:cNvSpPr>
            <a:spLocks noGrp="1"/>
          </p:cNvSpPr>
          <p:nvPr>
            <p:ph type="dt" sz="half" idx="10"/>
          </p:nvPr>
        </p:nvSpPr>
        <p:spPr/>
        <p:txBody>
          <a:bodyPr/>
          <a:lstStyle/>
          <a:p>
            <a:fld id="{D4CE9C8F-615F-4C24-A3E1-286BE53F187D}" type="datetimeFigureOut">
              <a:rPr lang="en-GB" smtClean="0"/>
              <a:t>19/03/2021</a:t>
            </a:fld>
            <a:endParaRPr lang="en-GB"/>
          </a:p>
        </p:txBody>
      </p:sp>
      <p:sp>
        <p:nvSpPr>
          <p:cNvPr id="5" name="Footer Placeholder 4">
            <a:extLst>
              <a:ext uri="{FF2B5EF4-FFF2-40B4-BE49-F238E27FC236}">
                <a16:creationId xmlns:a16="http://schemas.microsoft.com/office/drawing/2014/main" id="{D238B808-A5FD-46C9-A06D-69D944B7DF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2AB657-7289-4B5E-BD68-CDA8A682C199}"/>
              </a:ext>
            </a:extLst>
          </p:cNvPr>
          <p:cNvSpPr>
            <a:spLocks noGrp="1"/>
          </p:cNvSpPr>
          <p:nvPr>
            <p:ph type="sldNum" sz="quarter" idx="12"/>
          </p:nvPr>
        </p:nvSpPr>
        <p:spPr/>
        <p:txBody>
          <a:bodyPr/>
          <a:lstStyle/>
          <a:p>
            <a:fld id="{A5D02D7D-FDB1-447F-8CDE-DE3A2B19F166}" type="slidenum">
              <a:rPr lang="en-GB" smtClean="0"/>
              <a:t>‹#›</a:t>
            </a:fld>
            <a:endParaRPr lang="en-GB"/>
          </a:p>
        </p:txBody>
      </p:sp>
    </p:spTree>
    <p:extLst>
      <p:ext uri="{BB962C8B-B14F-4D97-AF65-F5344CB8AC3E}">
        <p14:creationId xmlns:p14="http://schemas.microsoft.com/office/powerpoint/2010/main" val="2328288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79265-0F21-43AD-B291-1BF4DD84BB2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182D29C-DA32-450A-858B-0A82798A91D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6D2AB7B-8DAB-41F2-B0A0-84AAEC8BBE3A}"/>
              </a:ext>
            </a:extLst>
          </p:cNvPr>
          <p:cNvSpPr>
            <a:spLocks noGrp="1"/>
          </p:cNvSpPr>
          <p:nvPr>
            <p:ph type="dt" sz="half" idx="10"/>
          </p:nvPr>
        </p:nvSpPr>
        <p:spPr/>
        <p:txBody>
          <a:bodyPr/>
          <a:lstStyle/>
          <a:p>
            <a:fld id="{D4CE9C8F-615F-4C24-A3E1-286BE53F187D}" type="datetimeFigureOut">
              <a:rPr lang="en-GB" smtClean="0"/>
              <a:t>19/03/2021</a:t>
            </a:fld>
            <a:endParaRPr lang="en-GB"/>
          </a:p>
        </p:txBody>
      </p:sp>
      <p:sp>
        <p:nvSpPr>
          <p:cNvPr id="5" name="Footer Placeholder 4">
            <a:extLst>
              <a:ext uri="{FF2B5EF4-FFF2-40B4-BE49-F238E27FC236}">
                <a16:creationId xmlns:a16="http://schemas.microsoft.com/office/drawing/2014/main" id="{BB9A1BD9-49DC-4A16-934A-2C875C1B7C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339D13-DA0D-4751-ADD9-4AA3009F24AD}"/>
              </a:ext>
            </a:extLst>
          </p:cNvPr>
          <p:cNvSpPr>
            <a:spLocks noGrp="1"/>
          </p:cNvSpPr>
          <p:nvPr>
            <p:ph type="sldNum" sz="quarter" idx="12"/>
          </p:nvPr>
        </p:nvSpPr>
        <p:spPr/>
        <p:txBody>
          <a:bodyPr/>
          <a:lstStyle/>
          <a:p>
            <a:fld id="{A5D02D7D-FDB1-447F-8CDE-DE3A2B19F166}" type="slidenum">
              <a:rPr lang="en-GB" smtClean="0"/>
              <a:t>‹#›</a:t>
            </a:fld>
            <a:endParaRPr lang="en-GB"/>
          </a:p>
        </p:txBody>
      </p:sp>
    </p:spTree>
    <p:extLst>
      <p:ext uri="{BB962C8B-B14F-4D97-AF65-F5344CB8AC3E}">
        <p14:creationId xmlns:p14="http://schemas.microsoft.com/office/powerpoint/2010/main" val="4228477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endParaRPr lang="en-GB" dirty="0"/>
          </a:p>
        </p:txBody>
      </p:sp>
    </p:spTree>
    <p:extLst>
      <p:ext uri="{BB962C8B-B14F-4D97-AF65-F5344CB8AC3E}">
        <p14:creationId xmlns:p14="http://schemas.microsoft.com/office/powerpoint/2010/main" val="28512946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4FC9C-B88F-469F-9F02-CAC831A8B71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BB6689E-206E-48E5-90B5-3C47358734DD}"/>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C2909E6-D88F-42ED-9457-762BDBA18DF5}"/>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837B301-AC7A-467C-AB93-F560A3152986}"/>
              </a:ext>
            </a:extLst>
          </p:cNvPr>
          <p:cNvSpPr>
            <a:spLocks noGrp="1"/>
          </p:cNvSpPr>
          <p:nvPr>
            <p:ph type="dt" sz="half" idx="10"/>
          </p:nvPr>
        </p:nvSpPr>
        <p:spPr/>
        <p:txBody>
          <a:bodyPr/>
          <a:lstStyle/>
          <a:p>
            <a:fld id="{D4CE9C8F-615F-4C24-A3E1-286BE53F187D}" type="datetimeFigureOut">
              <a:rPr lang="en-GB" smtClean="0"/>
              <a:t>19/03/2021</a:t>
            </a:fld>
            <a:endParaRPr lang="en-GB"/>
          </a:p>
        </p:txBody>
      </p:sp>
      <p:sp>
        <p:nvSpPr>
          <p:cNvPr id="6" name="Footer Placeholder 5">
            <a:extLst>
              <a:ext uri="{FF2B5EF4-FFF2-40B4-BE49-F238E27FC236}">
                <a16:creationId xmlns:a16="http://schemas.microsoft.com/office/drawing/2014/main" id="{0828904A-BDFB-4237-9494-D619BAF4CD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1ABC81-8C7A-4231-A95B-B5C89B0A0D42}"/>
              </a:ext>
            </a:extLst>
          </p:cNvPr>
          <p:cNvSpPr>
            <a:spLocks noGrp="1"/>
          </p:cNvSpPr>
          <p:nvPr>
            <p:ph type="sldNum" sz="quarter" idx="12"/>
          </p:nvPr>
        </p:nvSpPr>
        <p:spPr/>
        <p:txBody>
          <a:bodyPr/>
          <a:lstStyle/>
          <a:p>
            <a:fld id="{A5D02D7D-FDB1-447F-8CDE-DE3A2B19F166}" type="slidenum">
              <a:rPr lang="en-GB" smtClean="0"/>
              <a:t>‹#›</a:t>
            </a:fld>
            <a:endParaRPr lang="en-GB"/>
          </a:p>
        </p:txBody>
      </p:sp>
    </p:spTree>
    <p:extLst>
      <p:ext uri="{BB962C8B-B14F-4D97-AF65-F5344CB8AC3E}">
        <p14:creationId xmlns:p14="http://schemas.microsoft.com/office/powerpoint/2010/main" val="92945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62B03-D706-404C-9AB8-E2B17E73D671}"/>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077CFF-E919-47CB-83B4-90FB1FA1033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CA5447C-1460-4F6F-AA42-8DA0AE5CE48C}"/>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EC694B1-6AD9-41C6-8CC6-8B5EC1D1511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C16CD4A-20BD-4175-B09B-8FFF64A1620E}"/>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A383A4A-4C1A-4A25-B3A5-66FBBBDE8CF3}"/>
              </a:ext>
            </a:extLst>
          </p:cNvPr>
          <p:cNvSpPr>
            <a:spLocks noGrp="1"/>
          </p:cNvSpPr>
          <p:nvPr>
            <p:ph type="dt" sz="half" idx="10"/>
          </p:nvPr>
        </p:nvSpPr>
        <p:spPr/>
        <p:txBody>
          <a:bodyPr/>
          <a:lstStyle/>
          <a:p>
            <a:fld id="{D4CE9C8F-615F-4C24-A3E1-286BE53F187D}" type="datetimeFigureOut">
              <a:rPr lang="en-GB" smtClean="0"/>
              <a:t>19/03/2021</a:t>
            </a:fld>
            <a:endParaRPr lang="en-GB"/>
          </a:p>
        </p:txBody>
      </p:sp>
      <p:sp>
        <p:nvSpPr>
          <p:cNvPr id="8" name="Footer Placeholder 7">
            <a:extLst>
              <a:ext uri="{FF2B5EF4-FFF2-40B4-BE49-F238E27FC236}">
                <a16:creationId xmlns:a16="http://schemas.microsoft.com/office/drawing/2014/main" id="{E25297D8-0736-41A9-A0BE-AB8D584BCC7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621BF9-429A-43DB-AC73-F0936E56CF16}"/>
              </a:ext>
            </a:extLst>
          </p:cNvPr>
          <p:cNvSpPr>
            <a:spLocks noGrp="1"/>
          </p:cNvSpPr>
          <p:nvPr>
            <p:ph type="sldNum" sz="quarter" idx="12"/>
          </p:nvPr>
        </p:nvSpPr>
        <p:spPr/>
        <p:txBody>
          <a:bodyPr/>
          <a:lstStyle/>
          <a:p>
            <a:fld id="{A5D02D7D-FDB1-447F-8CDE-DE3A2B19F166}" type="slidenum">
              <a:rPr lang="en-GB" smtClean="0"/>
              <a:t>‹#›</a:t>
            </a:fld>
            <a:endParaRPr lang="en-GB"/>
          </a:p>
        </p:txBody>
      </p:sp>
    </p:spTree>
    <p:extLst>
      <p:ext uri="{BB962C8B-B14F-4D97-AF65-F5344CB8AC3E}">
        <p14:creationId xmlns:p14="http://schemas.microsoft.com/office/powerpoint/2010/main" val="72407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F15DE-C11A-4D5E-AA2A-8B2AB3F26BE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796BC28-7550-4285-9A2B-CF0B8730863C}"/>
              </a:ext>
            </a:extLst>
          </p:cNvPr>
          <p:cNvSpPr>
            <a:spLocks noGrp="1"/>
          </p:cNvSpPr>
          <p:nvPr>
            <p:ph type="dt" sz="half" idx="10"/>
          </p:nvPr>
        </p:nvSpPr>
        <p:spPr/>
        <p:txBody>
          <a:bodyPr/>
          <a:lstStyle/>
          <a:p>
            <a:fld id="{D4CE9C8F-615F-4C24-A3E1-286BE53F187D}" type="datetimeFigureOut">
              <a:rPr lang="en-GB" smtClean="0"/>
              <a:t>19/03/2021</a:t>
            </a:fld>
            <a:endParaRPr lang="en-GB"/>
          </a:p>
        </p:txBody>
      </p:sp>
      <p:sp>
        <p:nvSpPr>
          <p:cNvPr id="4" name="Footer Placeholder 3">
            <a:extLst>
              <a:ext uri="{FF2B5EF4-FFF2-40B4-BE49-F238E27FC236}">
                <a16:creationId xmlns:a16="http://schemas.microsoft.com/office/drawing/2014/main" id="{599EBF2D-9921-4ACD-9A96-7BC6B02935F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C521220-DAE5-4396-A436-FDDFF10E08B3}"/>
              </a:ext>
            </a:extLst>
          </p:cNvPr>
          <p:cNvSpPr>
            <a:spLocks noGrp="1"/>
          </p:cNvSpPr>
          <p:nvPr>
            <p:ph type="sldNum" sz="quarter" idx="12"/>
          </p:nvPr>
        </p:nvSpPr>
        <p:spPr/>
        <p:txBody>
          <a:bodyPr/>
          <a:lstStyle/>
          <a:p>
            <a:fld id="{A5D02D7D-FDB1-447F-8CDE-DE3A2B19F166}" type="slidenum">
              <a:rPr lang="en-GB" smtClean="0"/>
              <a:t>‹#›</a:t>
            </a:fld>
            <a:endParaRPr lang="en-GB"/>
          </a:p>
        </p:txBody>
      </p:sp>
    </p:spTree>
    <p:extLst>
      <p:ext uri="{BB962C8B-B14F-4D97-AF65-F5344CB8AC3E}">
        <p14:creationId xmlns:p14="http://schemas.microsoft.com/office/powerpoint/2010/main" val="12081331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89D398-960E-42EF-8964-F26482536AFC}"/>
              </a:ext>
            </a:extLst>
          </p:cNvPr>
          <p:cNvSpPr>
            <a:spLocks noGrp="1"/>
          </p:cNvSpPr>
          <p:nvPr>
            <p:ph type="dt" sz="half" idx="10"/>
          </p:nvPr>
        </p:nvSpPr>
        <p:spPr/>
        <p:txBody>
          <a:bodyPr/>
          <a:lstStyle/>
          <a:p>
            <a:fld id="{D4CE9C8F-615F-4C24-A3E1-286BE53F187D}" type="datetimeFigureOut">
              <a:rPr lang="en-GB" smtClean="0"/>
              <a:t>19/03/2021</a:t>
            </a:fld>
            <a:endParaRPr lang="en-GB"/>
          </a:p>
        </p:txBody>
      </p:sp>
      <p:sp>
        <p:nvSpPr>
          <p:cNvPr id="3" name="Footer Placeholder 2">
            <a:extLst>
              <a:ext uri="{FF2B5EF4-FFF2-40B4-BE49-F238E27FC236}">
                <a16:creationId xmlns:a16="http://schemas.microsoft.com/office/drawing/2014/main" id="{73692FDD-9971-49F0-B7B1-789A29F9500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F180ABC-B7C8-4B96-9C11-E1C6C6A5DA78}"/>
              </a:ext>
            </a:extLst>
          </p:cNvPr>
          <p:cNvSpPr>
            <a:spLocks noGrp="1"/>
          </p:cNvSpPr>
          <p:nvPr>
            <p:ph type="sldNum" sz="quarter" idx="12"/>
          </p:nvPr>
        </p:nvSpPr>
        <p:spPr/>
        <p:txBody>
          <a:bodyPr/>
          <a:lstStyle/>
          <a:p>
            <a:fld id="{A5D02D7D-FDB1-447F-8CDE-DE3A2B19F166}" type="slidenum">
              <a:rPr lang="en-GB" smtClean="0"/>
              <a:t>‹#›</a:t>
            </a:fld>
            <a:endParaRPr lang="en-GB"/>
          </a:p>
        </p:txBody>
      </p:sp>
    </p:spTree>
    <p:extLst>
      <p:ext uri="{BB962C8B-B14F-4D97-AF65-F5344CB8AC3E}">
        <p14:creationId xmlns:p14="http://schemas.microsoft.com/office/powerpoint/2010/main" val="31154010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51DFF-6C62-4F73-BDA0-3FD628D04E7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A703E73-9AD0-46AF-AA73-A7BECBA3DD7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D64F765-9330-44F1-8671-3745FA8FEB4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8368EB5-BC24-4E7D-87EF-D376B7985761}"/>
              </a:ext>
            </a:extLst>
          </p:cNvPr>
          <p:cNvSpPr>
            <a:spLocks noGrp="1"/>
          </p:cNvSpPr>
          <p:nvPr>
            <p:ph type="dt" sz="half" idx="10"/>
          </p:nvPr>
        </p:nvSpPr>
        <p:spPr/>
        <p:txBody>
          <a:bodyPr/>
          <a:lstStyle/>
          <a:p>
            <a:fld id="{D4CE9C8F-615F-4C24-A3E1-286BE53F187D}" type="datetimeFigureOut">
              <a:rPr lang="en-GB" smtClean="0"/>
              <a:t>19/03/2021</a:t>
            </a:fld>
            <a:endParaRPr lang="en-GB"/>
          </a:p>
        </p:txBody>
      </p:sp>
      <p:sp>
        <p:nvSpPr>
          <p:cNvPr id="6" name="Footer Placeholder 5">
            <a:extLst>
              <a:ext uri="{FF2B5EF4-FFF2-40B4-BE49-F238E27FC236}">
                <a16:creationId xmlns:a16="http://schemas.microsoft.com/office/drawing/2014/main" id="{4944EBA5-EA43-42A8-9C15-F5C07F9F477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8358F0-4CDA-4971-9B7A-F068F0296510}"/>
              </a:ext>
            </a:extLst>
          </p:cNvPr>
          <p:cNvSpPr>
            <a:spLocks noGrp="1"/>
          </p:cNvSpPr>
          <p:nvPr>
            <p:ph type="sldNum" sz="quarter" idx="12"/>
          </p:nvPr>
        </p:nvSpPr>
        <p:spPr/>
        <p:txBody>
          <a:bodyPr/>
          <a:lstStyle/>
          <a:p>
            <a:fld id="{A5D02D7D-FDB1-447F-8CDE-DE3A2B19F166}" type="slidenum">
              <a:rPr lang="en-GB" smtClean="0"/>
              <a:t>‹#›</a:t>
            </a:fld>
            <a:endParaRPr lang="en-GB"/>
          </a:p>
        </p:txBody>
      </p:sp>
    </p:spTree>
    <p:extLst>
      <p:ext uri="{BB962C8B-B14F-4D97-AF65-F5344CB8AC3E}">
        <p14:creationId xmlns:p14="http://schemas.microsoft.com/office/powerpoint/2010/main" val="16845176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5D112-8CC3-4669-A6FF-5A8E52D41BA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94AC111-95FF-4FCC-A6C3-B77DBFE06C9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42603EB-076E-4CE8-9649-1095D04F2FD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E3A7EE-74C6-43C4-912F-DD3F65367749}"/>
              </a:ext>
            </a:extLst>
          </p:cNvPr>
          <p:cNvSpPr>
            <a:spLocks noGrp="1"/>
          </p:cNvSpPr>
          <p:nvPr>
            <p:ph type="dt" sz="half" idx="10"/>
          </p:nvPr>
        </p:nvSpPr>
        <p:spPr/>
        <p:txBody>
          <a:bodyPr/>
          <a:lstStyle/>
          <a:p>
            <a:fld id="{D4CE9C8F-615F-4C24-A3E1-286BE53F187D}" type="datetimeFigureOut">
              <a:rPr lang="en-GB" smtClean="0"/>
              <a:t>19/03/2021</a:t>
            </a:fld>
            <a:endParaRPr lang="en-GB"/>
          </a:p>
        </p:txBody>
      </p:sp>
      <p:sp>
        <p:nvSpPr>
          <p:cNvPr id="6" name="Footer Placeholder 5">
            <a:extLst>
              <a:ext uri="{FF2B5EF4-FFF2-40B4-BE49-F238E27FC236}">
                <a16:creationId xmlns:a16="http://schemas.microsoft.com/office/drawing/2014/main" id="{37ED8DD5-5CC8-4814-9D28-6DB228261F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5346AD-B5CC-4032-A319-B1930D1A09FC}"/>
              </a:ext>
            </a:extLst>
          </p:cNvPr>
          <p:cNvSpPr>
            <a:spLocks noGrp="1"/>
          </p:cNvSpPr>
          <p:nvPr>
            <p:ph type="sldNum" sz="quarter" idx="12"/>
          </p:nvPr>
        </p:nvSpPr>
        <p:spPr/>
        <p:txBody>
          <a:bodyPr/>
          <a:lstStyle/>
          <a:p>
            <a:fld id="{A5D02D7D-FDB1-447F-8CDE-DE3A2B19F166}" type="slidenum">
              <a:rPr lang="en-GB" smtClean="0"/>
              <a:t>‹#›</a:t>
            </a:fld>
            <a:endParaRPr lang="en-GB"/>
          </a:p>
        </p:txBody>
      </p:sp>
    </p:spTree>
    <p:extLst>
      <p:ext uri="{BB962C8B-B14F-4D97-AF65-F5344CB8AC3E}">
        <p14:creationId xmlns:p14="http://schemas.microsoft.com/office/powerpoint/2010/main" val="7880275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2AB8A-6ED3-42C8-844D-C174B147F17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B6F91E-91CF-4CAA-BB91-E4BDB686F3A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23DEC9-DCAD-4A96-A0C2-0E846EFFCB91}"/>
              </a:ext>
            </a:extLst>
          </p:cNvPr>
          <p:cNvSpPr>
            <a:spLocks noGrp="1"/>
          </p:cNvSpPr>
          <p:nvPr>
            <p:ph type="dt" sz="half" idx="10"/>
          </p:nvPr>
        </p:nvSpPr>
        <p:spPr/>
        <p:txBody>
          <a:bodyPr/>
          <a:lstStyle/>
          <a:p>
            <a:fld id="{D4CE9C8F-615F-4C24-A3E1-286BE53F187D}" type="datetimeFigureOut">
              <a:rPr lang="en-GB" smtClean="0"/>
              <a:t>19/03/2021</a:t>
            </a:fld>
            <a:endParaRPr lang="en-GB"/>
          </a:p>
        </p:txBody>
      </p:sp>
      <p:sp>
        <p:nvSpPr>
          <p:cNvPr id="5" name="Footer Placeholder 4">
            <a:extLst>
              <a:ext uri="{FF2B5EF4-FFF2-40B4-BE49-F238E27FC236}">
                <a16:creationId xmlns:a16="http://schemas.microsoft.com/office/drawing/2014/main" id="{42EE10A3-3CF5-4C89-BE8D-8104F531E1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82E860-90FD-4E08-ACE7-840C07D7F4D2}"/>
              </a:ext>
            </a:extLst>
          </p:cNvPr>
          <p:cNvSpPr>
            <a:spLocks noGrp="1"/>
          </p:cNvSpPr>
          <p:nvPr>
            <p:ph type="sldNum" sz="quarter" idx="12"/>
          </p:nvPr>
        </p:nvSpPr>
        <p:spPr/>
        <p:txBody>
          <a:bodyPr/>
          <a:lstStyle/>
          <a:p>
            <a:fld id="{A5D02D7D-FDB1-447F-8CDE-DE3A2B19F166}" type="slidenum">
              <a:rPr lang="en-GB" smtClean="0"/>
              <a:t>‹#›</a:t>
            </a:fld>
            <a:endParaRPr lang="en-GB"/>
          </a:p>
        </p:txBody>
      </p:sp>
    </p:spTree>
    <p:extLst>
      <p:ext uri="{BB962C8B-B14F-4D97-AF65-F5344CB8AC3E}">
        <p14:creationId xmlns:p14="http://schemas.microsoft.com/office/powerpoint/2010/main" val="5558703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908071-D95F-40A8-ACF0-EC4F906F1EB9}"/>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99965AC-AB29-4AAF-AC66-032D2293E3ED}"/>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748B27-30B4-4E74-9F80-38E53EB1FEC2}"/>
              </a:ext>
            </a:extLst>
          </p:cNvPr>
          <p:cNvSpPr>
            <a:spLocks noGrp="1"/>
          </p:cNvSpPr>
          <p:nvPr>
            <p:ph type="dt" sz="half" idx="10"/>
          </p:nvPr>
        </p:nvSpPr>
        <p:spPr/>
        <p:txBody>
          <a:bodyPr/>
          <a:lstStyle/>
          <a:p>
            <a:fld id="{D4CE9C8F-615F-4C24-A3E1-286BE53F187D}" type="datetimeFigureOut">
              <a:rPr lang="en-GB" smtClean="0"/>
              <a:t>19/03/2021</a:t>
            </a:fld>
            <a:endParaRPr lang="en-GB"/>
          </a:p>
        </p:txBody>
      </p:sp>
      <p:sp>
        <p:nvSpPr>
          <p:cNvPr id="5" name="Footer Placeholder 4">
            <a:extLst>
              <a:ext uri="{FF2B5EF4-FFF2-40B4-BE49-F238E27FC236}">
                <a16:creationId xmlns:a16="http://schemas.microsoft.com/office/drawing/2014/main" id="{D8EBF9AA-3F95-4ECE-B4A7-A8A60BA006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B714AA-BEDE-4BEF-A90D-7ECA00B66C51}"/>
              </a:ext>
            </a:extLst>
          </p:cNvPr>
          <p:cNvSpPr>
            <a:spLocks noGrp="1"/>
          </p:cNvSpPr>
          <p:nvPr>
            <p:ph type="sldNum" sz="quarter" idx="12"/>
          </p:nvPr>
        </p:nvSpPr>
        <p:spPr/>
        <p:txBody>
          <a:bodyPr/>
          <a:lstStyle/>
          <a:p>
            <a:fld id="{A5D02D7D-FDB1-447F-8CDE-DE3A2B19F166}" type="slidenum">
              <a:rPr lang="en-GB" smtClean="0"/>
              <a:t>‹#›</a:t>
            </a:fld>
            <a:endParaRPr lang="en-GB"/>
          </a:p>
        </p:txBody>
      </p:sp>
    </p:spTree>
    <p:extLst>
      <p:ext uri="{BB962C8B-B14F-4D97-AF65-F5344CB8AC3E}">
        <p14:creationId xmlns:p14="http://schemas.microsoft.com/office/powerpoint/2010/main" val="3241502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hasCustomPrompt="1"/>
          </p:nvPr>
        </p:nvSpPr>
        <p:spPr>
          <a:xfrm>
            <a:off x="457200" y="1499973"/>
            <a:ext cx="3970784" cy="4449977"/>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endParaRPr lang="en-GB" dirty="0"/>
          </a:p>
        </p:txBody>
      </p:sp>
      <p:sp>
        <p:nvSpPr>
          <p:cNvPr id="4" name="Content Placeholder 3"/>
          <p:cNvSpPr>
            <a:spLocks noGrp="1"/>
          </p:cNvSpPr>
          <p:nvPr>
            <p:ph sz="half" idx="2" hasCustomPrompt="1"/>
          </p:nvPr>
        </p:nvSpPr>
        <p:spPr>
          <a:xfrm>
            <a:off x="4716016" y="1499973"/>
            <a:ext cx="3970784" cy="4449977"/>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endParaRPr lang="en-GB" dirty="0"/>
          </a:p>
        </p:txBody>
      </p:sp>
    </p:spTree>
    <p:extLst>
      <p:ext uri="{BB962C8B-B14F-4D97-AF65-F5344CB8AC3E}">
        <p14:creationId xmlns:p14="http://schemas.microsoft.com/office/powerpoint/2010/main" val="1115345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04833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784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18B55-4E91-4D30-B0F9-2FC515BD1D7A}"/>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9DBFE86-A8B8-4D09-ADFC-27043CB8EA4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9013E61-49CA-459A-B0B2-0FEDC7112300}"/>
              </a:ext>
            </a:extLst>
          </p:cNvPr>
          <p:cNvSpPr>
            <a:spLocks noGrp="1"/>
          </p:cNvSpPr>
          <p:nvPr>
            <p:ph type="dt" sz="half" idx="10"/>
          </p:nvPr>
        </p:nvSpPr>
        <p:spPr/>
        <p:txBody>
          <a:bodyPr/>
          <a:lstStyle/>
          <a:p>
            <a:fld id="{E3ABC378-245F-4FC7-85DF-DC102C01AEB4}" type="datetimeFigureOut">
              <a:rPr lang="en-GB" smtClean="0"/>
              <a:t>19/03/2021</a:t>
            </a:fld>
            <a:endParaRPr lang="en-GB"/>
          </a:p>
        </p:txBody>
      </p:sp>
      <p:sp>
        <p:nvSpPr>
          <p:cNvPr id="5" name="Footer Placeholder 4">
            <a:extLst>
              <a:ext uri="{FF2B5EF4-FFF2-40B4-BE49-F238E27FC236}">
                <a16:creationId xmlns:a16="http://schemas.microsoft.com/office/drawing/2014/main" id="{2DF52DA4-172C-42F1-8ACB-55A9183BC6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B5A7BF-E162-48FB-9244-B180D7E7E443}"/>
              </a:ext>
            </a:extLst>
          </p:cNvPr>
          <p:cNvSpPr>
            <a:spLocks noGrp="1"/>
          </p:cNvSpPr>
          <p:nvPr>
            <p:ph type="sldNum" sz="quarter" idx="12"/>
          </p:nvPr>
        </p:nvSpPr>
        <p:spPr/>
        <p:txBody>
          <a:bodyPr/>
          <a:lstStyle/>
          <a:p>
            <a:fld id="{A35C2C1A-8E93-4D52-B7D0-B8DFDADC841B}" type="slidenum">
              <a:rPr lang="en-GB" smtClean="0"/>
              <a:t>‹#›</a:t>
            </a:fld>
            <a:endParaRPr lang="en-GB"/>
          </a:p>
        </p:txBody>
      </p:sp>
    </p:spTree>
    <p:extLst>
      <p:ext uri="{BB962C8B-B14F-4D97-AF65-F5344CB8AC3E}">
        <p14:creationId xmlns:p14="http://schemas.microsoft.com/office/powerpoint/2010/main" val="909276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7B6D8-4CC4-49CC-8203-E1B21F5C06B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192DECC-D055-491D-AAFB-1DF4BF7A335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45ADA6-8859-451C-A357-682D93878E2C}"/>
              </a:ext>
            </a:extLst>
          </p:cNvPr>
          <p:cNvSpPr>
            <a:spLocks noGrp="1"/>
          </p:cNvSpPr>
          <p:nvPr>
            <p:ph type="dt" sz="half" idx="10"/>
          </p:nvPr>
        </p:nvSpPr>
        <p:spPr/>
        <p:txBody>
          <a:bodyPr/>
          <a:lstStyle/>
          <a:p>
            <a:fld id="{E3ABC378-245F-4FC7-85DF-DC102C01AEB4}" type="datetimeFigureOut">
              <a:rPr lang="en-GB" smtClean="0"/>
              <a:t>19/03/2021</a:t>
            </a:fld>
            <a:endParaRPr lang="en-GB"/>
          </a:p>
        </p:txBody>
      </p:sp>
      <p:sp>
        <p:nvSpPr>
          <p:cNvPr id="5" name="Footer Placeholder 4">
            <a:extLst>
              <a:ext uri="{FF2B5EF4-FFF2-40B4-BE49-F238E27FC236}">
                <a16:creationId xmlns:a16="http://schemas.microsoft.com/office/drawing/2014/main" id="{3AF14661-3527-4FFE-9C7F-41F524E276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4DD168-6B53-4063-B2D1-B13C5FFF695E}"/>
              </a:ext>
            </a:extLst>
          </p:cNvPr>
          <p:cNvSpPr>
            <a:spLocks noGrp="1"/>
          </p:cNvSpPr>
          <p:nvPr>
            <p:ph type="sldNum" sz="quarter" idx="12"/>
          </p:nvPr>
        </p:nvSpPr>
        <p:spPr/>
        <p:txBody>
          <a:bodyPr/>
          <a:lstStyle/>
          <a:p>
            <a:fld id="{A35C2C1A-8E93-4D52-B7D0-B8DFDADC841B}" type="slidenum">
              <a:rPr lang="en-GB" smtClean="0"/>
              <a:t>‹#›</a:t>
            </a:fld>
            <a:endParaRPr lang="en-GB"/>
          </a:p>
        </p:txBody>
      </p:sp>
    </p:spTree>
    <p:extLst>
      <p:ext uri="{BB962C8B-B14F-4D97-AF65-F5344CB8AC3E}">
        <p14:creationId xmlns:p14="http://schemas.microsoft.com/office/powerpoint/2010/main" val="258953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8B1DA-F982-48DF-927A-83FE52978C2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9C6B152-E835-4E3F-9BF9-161F7A37FE7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434B6C3-A119-44A2-8652-551D210C0F35}"/>
              </a:ext>
            </a:extLst>
          </p:cNvPr>
          <p:cNvSpPr>
            <a:spLocks noGrp="1"/>
          </p:cNvSpPr>
          <p:nvPr>
            <p:ph type="dt" sz="half" idx="10"/>
          </p:nvPr>
        </p:nvSpPr>
        <p:spPr/>
        <p:txBody>
          <a:bodyPr/>
          <a:lstStyle/>
          <a:p>
            <a:fld id="{E3ABC378-245F-4FC7-85DF-DC102C01AEB4}" type="datetimeFigureOut">
              <a:rPr lang="en-GB" smtClean="0"/>
              <a:t>19/03/2021</a:t>
            </a:fld>
            <a:endParaRPr lang="en-GB"/>
          </a:p>
        </p:txBody>
      </p:sp>
      <p:sp>
        <p:nvSpPr>
          <p:cNvPr id="5" name="Footer Placeholder 4">
            <a:extLst>
              <a:ext uri="{FF2B5EF4-FFF2-40B4-BE49-F238E27FC236}">
                <a16:creationId xmlns:a16="http://schemas.microsoft.com/office/drawing/2014/main" id="{FF738449-988D-46CA-A46F-9FC4A72873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038A20-6C0E-4AB4-A8ED-9F6317322B66}"/>
              </a:ext>
            </a:extLst>
          </p:cNvPr>
          <p:cNvSpPr>
            <a:spLocks noGrp="1"/>
          </p:cNvSpPr>
          <p:nvPr>
            <p:ph type="sldNum" sz="quarter" idx="12"/>
          </p:nvPr>
        </p:nvSpPr>
        <p:spPr/>
        <p:txBody>
          <a:bodyPr/>
          <a:lstStyle/>
          <a:p>
            <a:fld id="{A35C2C1A-8E93-4D52-B7D0-B8DFDADC841B}" type="slidenum">
              <a:rPr lang="en-GB" smtClean="0"/>
              <a:t>‹#›</a:t>
            </a:fld>
            <a:endParaRPr lang="en-GB"/>
          </a:p>
        </p:txBody>
      </p:sp>
    </p:spTree>
    <p:extLst>
      <p:ext uri="{BB962C8B-B14F-4D97-AF65-F5344CB8AC3E}">
        <p14:creationId xmlns:p14="http://schemas.microsoft.com/office/powerpoint/2010/main" val="428209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65840-C585-4FE0-B8BE-5B553655090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06C32F4-5CED-4A5C-9D9C-7DC95FF66E23}"/>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199B0C3-2111-484C-AB6E-C5D01F0EFB3C}"/>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170E2B4-32EA-48E5-B1B8-53E92004EEFD}"/>
              </a:ext>
            </a:extLst>
          </p:cNvPr>
          <p:cNvSpPr>
            <a:spLocks noGrp="1"/>
          </p:cNvSpPr>
          <p:nvPr>
            <p:ph type="dt" sz="half" idx="10"/>
          </p:nvPr>
        </p:nvSpPr>
        <p:spPr/>
        <p:txBody>
          <a:bodyPr/>
          <a:lstStyle/>
          <a:p>
            <a:fld id="{E3ABC378-245F-4FC7-85DF-DC102C01AEB4}" type="datetimeFigureOut">
              <a:rPr lang="en-GB" smtClean="0"/>
              <a:t>19/03/2021</a:t>
            </a:fld>
            <a:endParaRPr lang="en-GB"/>
          </a:p>
        </p:txBody>
      </p:sp>
      <p:sp>
        <p:nvSpPr>
          <p:cNvPr id="6" name="Footer Placeholder 5">
            <a:extLst>
              <a:ext uri="{FF2B5EF4-FFF2-40B4-BE49-F238E27FC236}">
                <a16:creationId xmlns:a16="http://schemas.microsoft.com/office/drawing/2014/main" id="{1C877E3B-2FBE-41AE-9711-BBC881EAF43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1B93C1-4EAE-4494-8EA5-2473E4BA6F29}"/>
              </a:ext>
            </a:extLst>
          </p:cNvPr>
          <p:cNvSpPr>
            <a:spLocks noGrp="1"/>
          </p:cNvSpPr>
          <p:nvPr>
            <p:ph type="sldNum" sz="quarter" idx="12"/>
          </p:nvPr>
        </p:nvSpPr>
        <p:spPr/>
        <p:txBody>
          <a:bodyPr/>
          <a:lstStyle/>
          <a:p>
            <a:fld id="{A35C2C1A-8E93-4D52-B7D0-B8DFDADC841B}" type="slidenum">
              <a:rPr lang="en-GB" smtClean="0"/>
              <a:t>‹#›</a:t>
            </a:fld>
            <a:endParaRPr lang="en-GB"/>
          </a:p>
        </p:txBody>
      </p:sp>
    </p:spTree>
    <p:extLst>
      <p:ext uri="{BB962C8B-B14F-4D97-AF65-F5344CB8AC3E}">
        <p14:creationId xmlns:p14="http://schemas.microsoft.com/office/powerpoint/2010/main" val="3526560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312" y="274638"/>
            <a:ext cx="8207375" cy="106613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68312" y="1484785"/>
            <a:ext cx="8207375" cy="446449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endParaRPr lang="en-GB" dirty="0"/>
          </a:p>
        </p:txBody>
      </p:sp>
      <p:pic>
        <p:nvPicPr>
          <p:cNvPr id="6" name="Picture 5">
            <a:extLst>
              <a:ext uri="{FF2B5EF4-FFF2-40B4-BE49-F238E27FC236}">
                <a16:creationId xmlns:a16="http://schemas.microsoft.com/office/drawing/2014/main" id="{8065F11F-3960-4EA3-966E-E2DEE92996E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876256" y="5877272"/>
            <a:ext cx="2013458" cy="852970"/>
          </a:xfrm>
          <a:prstGeom prst="rect">
            <a:avLst/>
          </a:prstGeom>
        </p:spPr>
      </p:pic>
      <p:pic>
        <p:nvPicPr>
          <p:cNvPr id="5" name="Picture 2" descr="C:\Users\goodwc2\Desktop\HSAW Master RGB ident HR.jp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03785" y="5908414"/>
            <a:ext cx="1404666" cy="767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239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xStyles>
    <p:titleStyle>
      <a:lvl1pPr algn="l" defTabSz="914400" rtl="0" eaLnBrk="1" latinLnBrk="0" hangingPunct="1">
        <a:spcBef>
          <a:spcPct val="0"/>
        </a:spcBef>
        <a:buNone/>
        <a:defRPr sz="3200" b="1" kern="1200">
          <a:solidFill>
            <a:srgbClr val="002E5F"/>
          </a:solidFill>
          <a:latin typeface="+mj-lt"/>
          <a:ea typeface="+mj-ea"/>
          <a:cs typeface="+mj-cs"/>
        </a:defRPr>
      </a:lvl1pPr>
    </p:titleStyle>
    <p:bodyStyle>
      <a:lvl1pPr marL="254000" indent="-254000" algn="l" defTabSz="914400" rtl="0" eaLnBrk="1" latinLnBrk="0" hangingPunct="1">
        <a:spcBef>
          <a:spcPct val="20000"/>
        </a:spcBef>
        <a:buClr>
          <a:srgbClr val="008BCB"/>
        </a:buClr>
        <a:buFont typeface="Wingdings" panose="05000000000000000000" pitchFamily="2" charset="2"/>
        <a:buChar char="§"/>
        <a:defRPr sz="2400" kern="1200">
          <a:solidFill>
            <a:srgbClr val="4A4A4A"/>
          </a:solidFill>
          <a:latin typeface="+mn-lt"/>
          <a:ea typeface="+mn-ea"/>
          <a:cs typeface="+mn-cs"/>
        </a:defRPr>
      </a:lvl1pPr>
      <a:lvl2pPr marL="520700" indent="-254000" algn="l" defTabSz="914400" rtl="0" eaLnBrk="1" latinLnBrk="0" hangingPunct="1">
        <a:spcBef>
          <a:spcPct val="20000"/>
        </a:spcBef>
        <a:buClr>
          <a:srgbClr val="008CCA"/>
        </a:buClr>
        <a:buFont typeface="Arial" panose="020B0604020202020204" pitchFamily="34" charset="0"/>
        <a:buChar char="–"/>
        <a:defRPr sz="2000" kern="1200">
          <a:solidFill>
            <a:srgbClr val="4A4A4A"/>
          </a:solidFill>
          <a:latin typeface="+mn-lt"/>
          <a:ea typeface="+mn-ea"/>
          <a:cs typeface="+mn-cs"/>
        </a:defRPr>
      </a:lvl2pPr>
      <a:lvl3pPr marL="685800" indent="-158750" algn="l" defTabSz="914400" rtl="0" eaLnBrk="1" latinLnBrk="0" hangingPunct="1">
        <a:spcBef>
          <a:spcPct val="20000"/>
        </a:spcBef>
        <a:buClr>
          <a:srgbClr val="008CCA"/>
        </a:buClr>
        <a:buFont typeface="Arial" panose="020B0604020202020204" pitchFamily="34" charset="0"/>
        <a:buChar char="•"/>
        <a:defRPr sz="1800" kern="1200">
          <a:solidFill>
            <a:srgbClr val="4A4A4A"/>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4A4A4A"/>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4A4A4A"/>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95" userDrawn="1">
          <p15:clr>
            <a:srgbClr val="F26B43"/>
          </p15:clr>
        </p15:guide>
        <p15:guide id="4" pos="5465" userDrawn="1">
          <p15:clr>
            <a:srgbClr val="F26B43"/>
          </p15:clr>
        </p15:guide>
        <p15:guide id="5" orient="horz" pos="3748" userDrawn="1">
          <p15:clr>
            <a:srgbClr val="F26B43"/>
          </p15:clr>
        </p15:guide>
        <p15:guide id="6" orient="horz" pos="93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FD9D5E-DC60-4CCD-8E17-94938F36CDAF}"/>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63AA187-6739-4C60-AAD6-08B3A25F668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2B9580-52EF-4B07-9CB6-CD25E846DB2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ABC378-245F-4FC7-85DF-DC102C01AEB4}" type="datetimeFigureOut">
              <a:rPr lang="en-GB" smtClean="0"/>
              <a:t>19/03/2021</a:t>
            </a:fld>
            <a:endParaRPr lang="en-GB"/>
          </a:p>
        </p:txBody>
      </p:sp>
      <p:sp>
        <p:nvSpPr>
          <p:cNvPr id="5" name="Footer Placeholder 4">
            <a:extLst>
              <a:ext uri="{FF2B5EF4-FFF2-40B4-BE49-F238E27FC236}">
                <a16:creationId xmlns:a16="http://schemas.microsoft.com/office/drawing/2014/main" id="{48D2715C-B3DF-48FE-A888-A836F7F789B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85F24F9-F1DB-4C28-AD21-B53A6A4692C9}"/>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C2C1A-8E93-4D52-B7D0-B8DFDADC841B}" type="slidenum">
              <a:rPr lang="en-GB" smtClean="0"/>
              <a:t>‹#›</a:t>
            </a:fld>
            <a:endParaRPr lang="en-GB"/>
          </a:p>
        </p:txBody>
      </p:sp>
    </p:spTree>
    <p:extLst>
      <p:ext uri="{BB962C8B-B14F-4D97-AF65-F5344CB8AC3E}">
        <p14:creationId xmlns:p14="http://schemas.microsoft.com/office/powerpoint/2010/main" val="1341185637"/>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4B17C5-2238-446E-A23A-90AE8D206C1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D2EB2CF-308A-4F51-9A6F-BA542395CA0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C414D5-7333-407C-92A2-0DECD1A56B6D}"/>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CE9C8F-615F-4C24-A3E1-286BE53F187D}" type="datetimeFigureOut">
              <a:rPr lang="en-GB" smtClean="0"/>
              <a:t>19/03/2021</a:t>
            </a:fld>
            <a:endParaRPr lang="en-GB"/>
          </a:p>
        </p:txBody>
      </p:sp>
      <p:sp>
        <p:nvSpPr>
          <p:cNvPr id="5" name="Footer Placeholder 4">
            <a:extLst>
              <a:ext uri="{FF2B5EF4-FFF2-40B4-BE49-F238E27FC236}">
                <a16:creationId xmlns:a16="http://schemas.microsoft.com/office/drawing/2014/main" id="{5423C272-12A9-4306-B8F2-22787DFA978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315D96D-B727-4959-9312-6DC2104AA39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D02D7D-FDB1-447F-8CDE-DE3A2B19F166}" type="slidenum">
              <a:rPr lang="en-GB" smtClean="0"/>
              <a:t>‹#›</a:t>
            </a:fld>
            <a:endParaRPr lang="en-GB"/>
          </a:p>
        </p:txBody>
      </p:sp>
    </p:spTree>
    <p:extLst>
      <p:ext uri="{BB962C8B-B14F-4D97-AF65-F5344CB8AC3E}">
        <p14:creationId xmlns:p14="http://schemas.microsoft.com/office/powerpoint/2010/main" val="6535612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CA1B35B-1705-4BA9-8482-18E9D5646106}"/>
              </a:ext>
            </a:extLst>
          </p:cNvPr>
          <p:cNvSpPr>
            <a:spLocks noGrp="1"/>
          </p:cNvSpPr>
          <p:nvPr>
            <p:ph type="ctrTitle"/>
          </p:nvPr>
        </p:nvSpPr>
        <p:spPr/>
        <p:txBody>
          <a:bodyPr/>
          <a:lstStyle/>
          <a:p>
            <a:pPr algn="ctr"/>
            <a:r>
              <a:rPr lang="en-GB" dirty="0"/>
              <a:t>Supply Chain Maturity Matrix</a:t>
            </a:r>
            <a:br>
              <a:rPr lang="en-GB" dirty="0"/>
            </a:br>
            <a:r>
              <a:rPr lang="en-GB" dirty="0"/>
              <a:t>(SCMM)</a:t>
            </a:r>
          </a:p>
        </p:txBody>
      </p:sp>
      <p:sp>
        <p:nvSpPr>
          <p:cNvPr id="7" name="Subtitle 6">
            <a:extLst>
              <a:ext uri="{FF2B5EF4-FFF2-40B4-BE49-F238E27FC236}">
                <a16:creationId xmlns:a16="http://schemas.microsoft.com/office/drawing/2014/main" id="{605B8991-ED05-4E1E-80F5-453DCBB44E40}"/>
              </a:ext>
            </a:extLst>
          </p:cNvPr>
          <p:cNvSpPr>
            <a:spLocks noGrp="1"/>
          </p:cNvSpPr>
          <p:nvPr>
            <p:ph type="subTitle" idx="1"/>
          </p:nvPr>
        </p:nvSpPr>
        <p:spPr/>
        <p:txBody>
          <a:bodyPr/>
          <a:lstStyle/>
          <a:p>
            <a:r>
              <a:rPr lang="en-GB" dirty="0"/>
              <a:t>Teresa Moss/ Richard Wilson</a:t>
            </a:r>
          </a:p>
        </p:txBody>
      </p:sp>
      <p:sp>
        <p:nvSpPr>
          <p:cNvPr id="8" name="Date Placeholder 7">
            <a:extLst>
              <a:ext uri="{FF2B5EF4-FFF2-40B4-BE49-F238E27FC236}">
                <a16:creationId xmlns:a16="http://schemas.microsoft.com/office/drawing/2014/main" id="{BE2F786B-DC04-46B9-AD4E-279A3D667419}"/>
              </a:ext>
            </a:extLst>
          </p:cNvPr>
          <p:cNvSpPr>
            <a:spLocks noGrp="1"/>
          </p:cNvSpPr>
          <p:nvPr>
            <p:ph type="dt" sz="half" idx="10"/>
          </p:nvPr>
        </p:nvSpPr>
        <p:spPr/>
        <p:txBody>
          <a:bodyPr/>
          <a:lstStyle/>
          <a:p>
            <a:r>
              <a:rPr lang="en-GB" sz="1200" dirty="0"/>
              <a:t>March 2021</a:t>
            </a:r>
          </a:p>
        </p:txBody>
      </p:sp>
    </p:spTree>
    <p:extLst>
      <p:ext uri="{BB962C8B-B14F-4D97-AF65-F5344CB8AC3E}">
        <p14:creationId xmlns:p14="http://schemas.microsoft.com/office/powerpoint/2010/main" val="1488162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27B993-5BD0-46C9-BFB5-59A77EAE7D8D}"/>
              </a:ext>
            </a:extLst>
          </p:cNvPr>
          <p:cNvPicPr>
            <a:picLocks noChangeAspect="1"/>
          </p:cNvPicPr>
          <p:nvPr/>
        </p:nvPicPr>
        <p:blipFill>
          <a:blip r:embed="rId2"/>
          <a:stretch>
            <a:fillRect/>
          </a:stretch>
        </p:blipFill>
        <p:spPr>
          <a:xfrm>
            <a:off x="170457" y="332656"/>
            <a:ext cx="8794031" cy="6408712"/>
          </a:xfrm>
          <a:prstGeom prst="rect">
            <a:avLst/>
          </a:prstGeom>
        </p:spPr>
      </p:pic>
    </p:spTree>
    <p:extLst>
      <p:ext uri="{BB962C8B-B14F-4D97-AF65-F5344CB8AC3E}">
        <p14:creationId xmlns:p14="http://schemas.microsoft.com/office/powerpoint/2010/main" val="1366059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984167-84D9-419C-B695-C08A096A1E8F}"/>
              </a:ext>
            </a:extLst>
          </p:cNvPr>
          <p:cNvSpPr/>
          <p:nvPr/>
        </p:nvSpPr>
        <p:spPr>
          <a:xfrm>
            <a:off x="395536" y="548680"/>
            <a:ext cx="8496944" cy="5432256"/>
          </a:xfrm>
          <a:prstGeom prst="rect">
            <a:avLst/>
          </a:prstGeom>
        </p:spPr>
        <p:txBody>
          <a:bodyPr wrap="square">
            <a:spAutoFit/>
          </a:bodyPr>
          <a:lstStyle/>
          <a:p>
            <a:r>
              <a:rPr lang="en-GB" sz="1350" dirty="0">
                <a:latin typeface="Arial" panose="020B0604020202020204" pitchFamily="34" charset="0"/>
                <a:ea typeface="Calibri" panose="020F0502020204030204" pitchFamily="34" charset="0"/>
              </a:rPr>
              <a:t> </a:t>
            </a:r>
          </a:p>
          <a:p>
            <a:endParaRPr lang="en-GB" sz="1350" dirty="0">
              <a:latin typeface="Calibri" panose="020F0502020204030204" pitchFamily="34" charset="0"/>
              <a:ea typeface="Calibri" panose="020F0502020204030204" pitchFamily="34" charset="0"/>
            </a:endParaRPr>
          </a:p>
          <a:p>
            <a:pPr marL="214313" indent="-214313">
              <a:buFont typeface="Arial" panose="020B0604020202020204" pitchFamily="34" charset="0"/>
              <a:buChar char="•"/>
            </a:pPr>
            <a:r>
              <a:rPr lang="en-GB" sz="1650" dirty="0">
                <a:latin typeface="Arial" panose="020B0604020202020204" pitchFamily="34" charset="0"/>
                <a:ea typeface="Calibri" panose="020F0502020204030204" pitchFamily="34" charset="0"/>
              </a:rPr>
              <a:t>Previous version 228 questions using an excel spreadsheet</a:t>
            </a:r>
          </a:p>
          <a:p>
            <a:pPr marL="214313" indent="-214313">
              <a:buFont typeface="Arial" panose="020B0604020202020204" pitchFamily="34" charset="0"/>
              <a:buChar char="•"/>
            </a:pPr>
            <a:r>
              <a:rPr lang="en-GB" sz="1650" dirty="0">
                <a:latin typeface="Arial" panose="020B0604020202020204" pitchFamily="34" charset="0"/>
                <a:ea typeface="Calibri" panose="020F0502020204030204" pitchFamily="34" charset="0"/>
              </a:rPr>
              <a:t>Revised to 30 Questions</a:t>
            </a:r>
          </a:p>
          <a:p>
            <a:pPr marL="214313" indent="-214313">
              <a:buFont typeface="Arial" panose="020B0604020202020204" pitchFamily="34" charset="0"/>
              <a:buChar char="•"/>
            </a:pPr>
            <a:r>
              <a:rPr lang="en-GB" sz="1650" dirty="0">
                <a:latin typeface="Arial" panose="020B0604020202020204" pitchFamily="34" charset="0"/>
                <a:ea typeface="Calibri" panose="020F0502020204030204" pitchFamily="34" charset="0"/>
              </a:rPr>
              <a:t>Aligned to Home Safe and Well focus areas / Hudson Parker Model</a:t>
            </a:r>
          </a:p>
          <a:p>
            <a:pPr marL="214313" indent="-214313">
              <a:buFont typeface="Arial" panose="020B0604020202020204" pitchFamily="34" charset="0"/>
              <a:buChar char="•"/>
            </a:pPr>
            <a:r>
              <a:rPr lang="en-GB" sz="1650" dirty="0">
                <a:latin typeface="Arial" panose="020B0604020202020204" pitchFamily="34" charset="0"/>
                <a:ea typeface="Calibri" panose="020F0502020204030204" pitchFamily="34" charset="0"/>
              </a:rPr>
              <a:t>4 Beta tests carried out with supply chain members – feedback incorporated into new version</a:t>
            </a:r>
          </a:p>
          <a:p>
            <a:pPr marL="742950" lvl="1" indent="-285750">
              <a:buFont typeface="Wingdings" panose="05000000000000000000" pitchFamily="2" charset="2"/>
              <a:buChar char="Ø"/>
            </a:pPr>
            <a:r>
              <a:rPr lang="en-GB" sz="1600" dirty="0"/>
              <a:t>Arcadis</a:t>
            </a:r>
          </a:p>
          <a:p>
            <a:pPr marL="742950" lvl="1" indent="-285750">
              <a:buFont typeface="Wingdings" panose="05000000000000000000" pitchFamily="2" charset="2"/>
              <a:buChar char="Ø"/>
            </a:pPr>
            <a:r>
              <a:rPr lang="en-GB" sz="1600" dirty="0" err="1"/>
              <a:t>Carnells</a:t>
            </a:r>
            <a:endParaRPr lang="en-GB" sz="1600" dirty="0"/>
          </a:p>
          <a:p>
            <a:pPr marL="742950" lvl="1" indent="-285750">
              <a:buFont typeface="Wingdings" panose="05000000000000000000" pitchFamily="2" charset="2"/>
              <a:buChar char="Ø"/>
            </a:pPr>
            <a:r>
              <a:rPr lang="en-GB" sz="1600" dirty="0"/>
              <a:t>Amey</a:t>
            </a:r>
          </a:p>
          <a:p>
            <a:pPr marL="742950" lvl="1" indent="-285750">
              <a:buFont typeface="Wingdings" panose="05000000000000000000" pitchFamily="2" charset="2"/>
              <a:buChar char="Ø"/>
            </a:pPr>
            <a:r>
              <a:rPr lang="en-GB" sz="1600" dirty="0"/>
              <a:t>Skanska</a:t>
            </a:r>
          </a:p>
          <a:p>
            <a:pPr marL="742950" lvl="1" indent="-285750">
              <a:buFont typeface="Wingdings" panose="05000000000000000000" pitchFamily="2" charset="2"/>
              <a:buChar char="Ø"/>
            </a:pPr>
            <a:r>
              <a:rPr lang="en-GB" sz="1600" dirty="0"/>
              <a:t>Costain</a:t>
            </a:r>
          </a:p>
          <a:p>
            <a:pPr marL="742950" lvl="1" indent="-285750">
              <a:buFont typeface="Wingdings" panose="05000000000000000000" pitchFamily="2" charset="2"/>
              <a:buChar char="Ø"/>
            </a:pPr>
            <a:r>
              <a:rPr lang="en-GB" sz="1600" dirty="0"/>
              <a:t>WJ North</a:t>
            </a:r>
          </a:p>
          <a:p>
            <a:pPr marL="742950" lvl="1" indent="-285750">
              <a:buFont typeface="Wingdings" panose="05000000000000000000" pitchFamily="2" charset="2"/>
              <a:buChar char="Ø"/>
            </a:pPr>
            <a:r>
              <a:rPr lang="en-GB" sz="1600" dirty="0"/>
              <a:t>Jacobs</a:t>
            </a:r>
          </a:p>
          <a:p>
            <a:pPr marL="742950" lvl="1" indent="-285750">
              <a:buFont typeface="Wingdings" panose="05000000000000000000" pitchFamily="2" charset="2"/>
              <a:buChar char="Ø"/>
            </a:pPr>
            <a:r>
              <a:rPr lang="en-GB" sz="1600" dirty="0"/>
              <a:t>Balfour Beatty</a:t>
            </a:r>
            <a:endParaRPr lang="en-GB" sz="1650" dirty="0">
              <a:latin typeface="Arial" panose="020B0604020202020204" pitchFamily="34" charset="0"/>
              <a:ea typeface="Calibri" panose="020F0502020204030204" pitchFamily="34" charset="0"/>
            </a:endParaRPr>
          </a:p>
          <a:p>
            <a:pPr marL="214313" indent="-214313">
              <a:buFont typeface="Arial" panose="020B0604020202020204" pitchFamily="34" charset="0"/>
              <a:buChar char="•"/>
            </a:pPr>
            <a:r>
              <a:rPr lang="en-GB" sz="1650" dirty="0">
                <a:latin typeface="Arial" panose="020B0604020202020204" pitchFamily="34" charset="0"/>
                <a:ea typeface="Calibri" panose="020F0502020204030204" pitchFamily="34" charset="0"/>
              </a:rPr>
              <a:t>New version via Microsoft forms </a:t>
            </a:r>
          </a:p>
          <a:p>
            <a:pPr marL="214313" indent="-214313">
              <a:buFont typeface="Arial" panose="020B0604020202020204" pitchFamily="34" charset="0"/>
              <a:buChar char="•"/>
            </a:pPr>
            <a:r>
              <a:rPr lang="en-GB" sz="1650" dirty="0">
                <a:latin typeface="Arial" panose="020B0604020202020204" pitchFamily="34" charset="0"/>
                <a:ea typeface="Calibri" panose="020F0502020204030204" pitchFamily="34" charset="0"/>
              </a:rPr>
              <a:t>Automatic Power BI Reporting (based on submission responses) </a:t>
            </a:r>
          </a:p>
          <a:p>
            <a:pPr marL="557213" lvl="1" indent="-214313">
              <a:buFont typeface="Wingdings" panose="05000000000000000000" pitchFamily="2" charset="2"/>
              <a:buChar char="Ø"/>
            </a:pPr>
            <a:r>
              <a:rPr lang="en-GB" sz="1650" dirty="0">
                <a:latin typeface="Arial" panose="020B0604020202020204" pitchFamily="34" charset="0"/>
                <a:ea typeface="Calibri" panose="020F0502020204030204" pitchFamily="34" charset="0"/>
              </a:rPr>
              <a:t>Provides overall rating based on submission</a:t>
            </a:r>
          </a:p>
          <a:p>
            <a:pPr marL="557213" lvl="1" indent="-214313">
              <a:buFont typeface="Wingdings" panose="05000000000000000000" pitchFamily="2" charset="2"/>
              <a:buChar char="Ø"/>
            </a:pPr>
            <a:r>
              <a:rPr lang="en-GB" sz="1650" dirty="0">
                <a:latin typeface="Arial" panose="020B0604020202020204" pitchFamily="34" charset="0"/>
                <a:ea typeface="Calibri" panose="020F0502020204030204" pitchFamily="34" charset="0"/>
              </a:rPr>
              <a:t>Areas for action plan</a:t>
            </a:r>
          </a:p>
          <a:p>
            <a:pPr marL="285750" indent="-285750">
              <a:buFont typeface="Arial" panose="020B0604020202020204" pitchFamily="34" charset="0"/>
              <a:buChar char="•"/>
            </a:pPr>
            <a:r>
              <a:rPr lang="en-GB" sz="1650" dirty="0">
                <a:latin typeface="Arial" panose="020B0604020202020204" pitchFamily="34" charset="0"/>
                <a:ea typeface="Calibri" panose="020F0502020204030204" pitchFamily="34" charset="0"/>
              </a:rPr>
              <a:t>Action Plan template for submission alongside evidence</a:t>
            </a:r>
            <a:endParaRPr lang="en-GB" sz="1350" dirty="0">
              <a:latin typeface="Arial" panose="020B0604020202020204" pitchFamily="34" charset="0"/>
              <a:ea typeface="Calibri" panose="020F0502020204030204" pitchFamily="34" charset="0"/>
            </a:endParaRPr>
          </a:p>
          <a:p>
            <a:endParaRPr lang="en-GB" sz="1350" dirty="0">
              <a:latin typeface="Calibri" panose="020F0502020204030204" pitchFamily="34" charset="0"/>
              <a:ea typeface="Calibri" panose="020F0502020204030204" pitchFamily="34" charset="0"/>
            </a:endParaRPr>
          </a:p>
          <a:p>
            <a:endParaRPr lang="en-GB" sz="1350" dirty="0">
              <a:latin typeface="Calibri" panose="020F05020202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EC5FBE2E-5F0D-4E98-99A5-CD59186A4586}"/>
              </a:ext>
            </a:extLst>
          </p:cNvPr>
          <p:cNvSpPr/>
          <p:nvPr/>
        </p:nvSpPr>
        <p:spPr>
          <a:xfrm>
            <a:off x="1166272" y="116632"/>
            <a:ext cx="6286048" cy="461665"/>
          </a:xfrm>
          <a:prstGeom prst="rect">
            <a:avLst/>
          </a:prstGeom>
        </p:spPr>
        <p:txBody>
          <a:bodyPr wrap="square">
            <a:spAutoFit/>
          </a:bodyPr>
          <a:lstStyle/>
          <a:p>
            <a:pPr algn="ctr"/>
            <a:r>
              <a:rPr lang="en-GB" sz="2400" b="1" u="sng" dirty="0">
                <a:latin typeface="Arial" panose="020B0604020202020204" pitchFamily="34" charset="0"/>
                <a:ea typeface="Calibri" panose="020F0502020204030204" pitchFamily="34" charset="0"/>
              </a:rPr>
              <a:t>Supply Chain Maturity Matrix (SCMM)</a:t>
            </a:r>
            <a:endParaRPr lang="en-GB" sz="24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434849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B12674-DEB9-4CB2-BA73-F14E2B62D296}"/>
              </a:ext>
            </a:extLst>
          </p:cNvPr>
          <p:cNvSpPr/>
          <p:nvPr/>
        </p:nvSpPr>
        <p:spPr>
          <a:xfrm>
            <a:off x="323528" y="1124744"/>
            <a:ext cx="8280920" cy="1200329"/>
          </a:xfrm>
          <a:prstGeom prst="rect">
            <a:avLst/>
          </a:prstGeom>
        </p:spPr>
        <p:txBody>
          <a:bodyPr wrap="square">
            <a:spAutoFit/>
          </a:bodyPr>
          <a:lstStyle/>
          <a:p>
            <a:pPr marL="214313" indent="-214313">
              <a:buFont typeface="Arial" panose="020B0604020202020204" pitchFamily="34" charset="0"/>
              <a:buChar char="•"/>
            </a:pPr>
            <a:r>
              <a:rPr lang="en-GB" dirty="0">
                <a:latin typeface="Arial" panose="020B0604020202020204" pitchFamily="34" charset="0"/>
                <a:ea typeface="Calibri" panose="020F0502020204030204" pitchFamily="34" charset="0"/>
              </a:rPr>
              <a:t>Contractual Obligation – forms part of Annexe 15 HSW Scope</a:t>
            </a:r>
          </a:p>
          <a:p>
            <a:pPr marL="214313" indent="-214313">
              <a:buFont typeface="Arial" panose="020B0604020202020204" pitchFamily="34" charset="0"/>
              <a:buChar char="•"/>
            </a:pPr>
            <a:r>
              <a:rPr lang="en-GB" dirty="0">
                <a:latin typeface="Arial" panose="020B0604020202020204" pitchFamily="34" charset="0"/>
                <a:ea typeface="Calibri" panose="020F0502020204030204" pitchFamily="34" charset="0"/>
              </a:rPr>
              <a:t>1</a:t>
            </a:r>
            <a:r>
              <a:rPr lang="en-GB" baseline="30000" dirty="0">
                <a:latin typeface="Arial" panose="020B0604020202020204" pitchFamily="34" charset="0"/>
                <a:ea typeface="Calibri" panose="020F0502020204030204" pitchFamily="34" charset="0"/>
              </a:rPr>
              <a:t>st</a:t>
            </a:r>
            <a:r>
              <a:rPr lang="en-GB" dirty="0">
                <a:latin typeface="Arial" panose="020B0604020202020204" pitchFamily="34" charset="0"/>
                <a:ea typeface="Calibri" panose="020F0502020204030204" pitchFamily="34" charset="0"/>
              </a:rPr>
              <a:t> Assessment 6 weeks after contract start</a:t>
            </a:r>
          </a:p>
          <a:p>
            <a:pPr marL="214313" indent="-214313">
              <a:buFont typeface="Arial" panose="020B0604020202020204" pitchFamily="34" charset="0"/>
              <a:buChar char="•"/>
            </a:pPr>
            <a:r>
              <a:rPr lang="en-GB" dirty="0">
                <a:latin typeface="Arial" panose="020B0604020202020204" pitchFamily="34" charset="0"/>
                <a:ea typeface="Calibri" panose="020F0502020204030204" pitchFamily="34" charset="0"/>
              </a:rPr>
              <a:t>Annual Assessment </a:t>
            </a:r>
          </a:p>
          <a:p>
            <a:pPr marL="214313" indent="-214313">
              <a:buFont typeface="Arial" panose="020B0604020202020204" pitchFamily="34" charset="0"/>
              <a:buChar char="•"/>
            </a:pPr>
            <a:r>
              <a:rPr lang="en-GB" dirty="0">
                <a:latin typeface="Arial" panose="020B0604020202020204" pitchFamily="34" charset="0"/>
                <a:ea typeface="Calibri" panose="020F0502020204030204" pitchFamily="34" charset="0"/>
              </a:rPr>
              <a:t>Assurance against action plan</a:t>
            </a:r>
          </a:p>
        </p:txBody>
      </p:sp>
    </p:spTree>
    <p:extLst>
      <p:ext uri="{BB962C8B-B14F-4D97-AF65-F5344CB8AC3E}">
        <p14:creationId xmlns:p14="http://schemas.microsoft.com/office/powerpoint/2010/main" val="446430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35AD36-7C10-4F94-9F0E-AA99A1605735}"/>
              </a:ext>
            </a:extLst>
          </p:cNvPr>
          <p:cNvPicPr>
            <a:picLocks noChangeAspect="1"/>
          </p:cNvPicPr>
          <p:nvPr/>
        </p:nvPicPr>
        <p:blipFill>
          <a:blip r:embed="rId2"/>
          <a:stretch>
            <a:fillRect/>
          </a:stretch>
        </p:blipFill>
        <p:spPr>
          <a:xfrm>
            <a:off x="395536" y="482119"/>
            <a:ext cx="8748464" cy="5251137"/>
          </a:xfrm>
          <a:prstGeom prst="rect">
            <a:avLst/>
          </a:prstGeom>
        </p:spPr>
      </p:pic>
    </p:spTree>
    <p:extLst>
      <p:ext uri="{BB962C8B-B14F-4D97-AF65-F5344CB8AC3E}">
        <p14:creationId xmlns:p14="http://schemas.microsoft.com/office/powerpoint/2010/main" val="8294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73A83E-0FF2-4439-81AD-DA087F71E9F9}"/>
              </a:ext>
            </a:extLst>
          </p:cNvPr>
          <p:cNvPicPr>
            <a:picLocks noChangeAspect="1"/>
          </p:cNvPicPr>
          <p:nvPr/>
        </p:nvPicPr>
        <p:blipFill>
          <a:blip r:embed="rId2"/>
          <a:stretch>
            <a:fillRect/>
          </a:stretch>
        </p:blipFill>
        <p:spPr>
          <a:xfrm>
            <a:off x="233772" y="260648"/>
            <a:ext cx="8676456" cy="5571067"/>
          </a:xfrm>
          <a:prstGeom prst="rect">
            <a:avLst/>
          </a:prstGeom>
        </p:spPr>
      </p:pic>
    </p:spTree>
    <p:extLst>
      <p:ext uri="{BB962C8B-B14F-4D97-AF65-F5344CB8AC3E}">
        <p14:creationId xmlns:p14="http://schemas.microsoft.com/office/powerpoint/2010/main" val="42159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3B2ECFC-3EE9-4F3C-8C94-955743ED0298}"/>
              </a:ext>
            </a:extLst>
          </p:cNvPr>
          <p:cNvGraphicFramePr>
            <a:graphicFrameLocks noGrp="1"/>
          </p:cNvGraphicFramePr>
          <p:nvPr>
            <p:extLst>
              <p:ext uri="{D42A27DB-BD31-4B8C-83A1-F6EECF244321}">
                <p14:modId xmlns:p14="http://schemas.microsoft.com/office/powerpoint/2010/main" val="2402348597"/>
              </p:ext>
            </p:extLst>
          </p:nvPr>
        </p:nvGraphicFramePr>
        <p:xfrm>
          <a:off x="251520" y="188640"/>
          <a:ext cx="8712968" cy="5832646"/>
        </p:xfrm>
        <a:graphic>
          <a:graphicData uri="http://schemas.openxmlformats.org/drawingml/2006/table">
            <a:tbl>
              <a:tblPr>
                <a:tableStyleId>{5C22544A-7EE6-4342-B048-85BDC9FD1C3A}</a:tableStyleId>
              </a:tblPr>
              <a:tblGrid>
                <a:gridCol w="1649845">
                  <a:extLst>
                    <a:ext uri="{9D8B030D-6E8A-4147-A177-3AD203B41FA5}">
                      <a16:colId xmlns:a16="http://schemas.microsoft.com/office/drawing/2014/main" val="3227963360"/>
                    </a:ext>
                  </a:extLst>
                </a:gridCol>
                <a:gridCol w="7063123">
                  <a:extLst>
                    <a:ext uri="{9D8B030D-6E8A-4147-A177-3AD203B41FA5}">
                      <a16:colId xmlns:a16="http://schemas.microsoft.com/office/drawing/2014/main" val="726864887"/>
                    </a:ext>
                  </a:extLst>
                </a:gridCol>
              </a:tblGrid>
              <a:tr h="152223">
                <a:tc>
                  <a:txBody>
                    <a:bodyPr/>
                    <a:lstStyle/>
                    <a:p>
                      <a:pPr algn="ctr" fontAlgn="b"/>
                      <a:r>
                        <a:rPr lang="en-GB" sz="700" u="none" strike="noStrike">
                          <a:effectLst/>
                        </a:rPr>
                        <a:t>Theme</a:t>
                      </a:r>
                      <a:endParaRPr lang="en-GB" sz="700" b="1" i="0" u="none" strike="noStrike">
                        <a:solidFill>
                          <a:srgbClr val="000000"/>
                        </a:solidFill>
                        <a:effectLst/>
                        <a:latin typeface="Calibri" panose="020F0502020204030204" pitchFamily="34" charset="0"/>
                      </a:endParaRPr>
                    </a:p>
                  </a:txBody>
                  <a:tcPr marL="3496" marR="3496" marT="3496" marB="0" anchor="b"/>
                </a:tc>
                <a:tc>
                  <a:txBody>
                    <a:bodyPr/>
                    <a:lstStyle/>
                    <a:p>
                      <a:pPr algn="ctr" fontAlgn="b"/>
                      <a:r>
                        <a:rPr lang="en-GB" sz="700" u="none" strike="noStrike">
                          <a:effectLst/>
                        </a:rPr>
                        <a:t>Question</a:t>
                      </a:r>
                      <a:endParaRPr lang="en-GB" sz="700" b="1" i="0" u="none" strike="noStrike">
                        <a:solidFill>
                          <a:srgbClr val="000000"/>
                        </a:solidFill>
                        <a:effectLst/>
                        <a:latin typeface="Calibri" panose="020F0502020204030204" pitchFamily="34" charset="0"/>
                      </a:endParaRPr>
                    </a:p>
                  </a:txBody>
                  <a:tcPr marL="3496" marR="3496" marT="3496" marB="0" anchor="b"/>
                </a:tc>
                <a:extLst>
                  <a:ext uri="{0D108BD9-81ED-4DB2-BD59-A6C34878D82A}">
                    <a16:rowId xmlns:a16="http://schemas.microsoft.com/office/drawing/2014/main" val="1309426867"/>
                  </a:ext>
                </a:extLst>
              </a:tr>
              <a:tr h="152223">
                <a:tc>
                  <a:txBody>
                    <a:bodyPr/>
                    <a:lstStyle/>
                    <a:p>
                      <a:pPr algn="l" fontAlgn="b"/>
                      <a:r>
                        <a:rPr lang="en-GB" sz="700" u="none" strike="noStrike">
                          <a:effectLst/>
                        </a:rPr>
                        <a:t>Effective Leadership</a:t>
                      </a:r>
                      <a:endParaRPr lang="en-GB" sz="700" b="0" i="0" u="none" strike="noStrike">
                        <a:solidFill>
                          <a:srgbClr val="000000"/>
                        </a:solidFill>
                        <a:effectLst/>
                        <a:latin typeface="Calibri" panose="020F0502020204030204" pitchFamily="34" charset="0"/>
                      </a:endParaRPr>
                    </a:p>
                  </a:txBody>
                  <a:tcPr marL="3496" marR="3496" marT="3496" marB="0" anchor="b"/>
                </a:tc>
                <a:tc>
                  <a:txBody>
                    <a:bodyPr/>
                    <a:lstStyle/>
                    <a:p>
                      <a:pPr algn="l" fontAlgn="b"/>
                      <a:r>
                        <a:rPr lang="en-GB" sz="700" u="none" strike="noStrike">
                          <a:effectLst/>
                        </a:rPr>
                        <a:t>Leaders across the organisation take account of informal conversations about health, safety and wellbeing, as well as what is reported in the system?</a:t>
                      </a:r>
                      <a:endParaRPr lang="en-GB" sz="700" b="0" i="0" u="none" strike="noStrike">
                        <a:solidFill>
                          <a:srgbClr val="000000"/>
                        </a:solidFill>
                        <a:effectLst/>
                        <a:latin typeface="Calibri" panose="020F0502020204030204" pitchFamily="34" charset="0"/>
                      </a:endParaRPr>
                    </a:p>
                  </a:txBody>
                  <a:tcPr marL="3496" marR="3496" marT="3496" marB="0" anchor="b"/>
                </a:tc>
                <a:extLst>
                  <a:ext uri="{0D108BD9-81ED-4DB2-BD59-A6C34878D82A}">
                    <a16:rowId xmlns:a16="http://schemas.microsoft.com/office/drawing/2014/main" val="2045610916"/>
                  </a:ext>
                </a:extLst>
              </a:tr>
              <a:tr h="152223">
                <a:tc>
                  <a:txBody>
                    <a:bodyPr/>
                    <a:lstStyle/>
                    <a:p>
                      <a:pPr algn="l" fontAlgn="b"/>
                      <a:r>
                        <a:rPr lang="en-GB" sz="700" u="none" strike="noStrike">
                          <a:effectLst/>
                        </a:rPr>
                        <a:t>Effective Leadership</a:t>
                      </a:r>
                      <a:endParaRPr lang="en-GB" sz="700" b="0" i="0" u="none" strike="noStrike">
                        <a:solidFill>
                          <a:srgbClr val="000000"/>
                        </a:solidFill>
                        <a:effectLst/>
                        <a:latin typeface="Calibri" panose="020F0502020204030204" pitchFamily="34" charset="0"/>
                      </a:endParaRPr>
                    </a:p>
                  </a:txBody>
                  <a:tcPr marL="3496" marR="3496" marT="3496" marB="0" anchor="b"/>
                </a:tc>
                <a:tc>
                  <a:txBody>
                    <a:bodyPr/>
                    <a:lstStyle/>
                    <a:p>
                      <a:pPr algn="l" fontAlgn="b"/>
                      <a:r>
                        <a:rPr lang="en-GB" sz="700" u="none" strike="noStrike">
                          <a:effectLst/>
                        </a:rPr>
                        <a:t>Leaders actively visit the workplace (digitally or in person) to ensure appropriate welfare facilities, and leaders are visible and engage with the workforce</a:t>
                      </a:r>
                      <a:endParaRPr lang="en-GB" sz="700" b="0" i="0" u="none" strike="noStrike">
                        <a:solidFill>
                          <a:srgbClr val="000000"/>
                        </a:solidFill>
                        <a:effectLst/>
                        <a:latin typeface="Calibri" panose="020F0502020204030204" pitchFamily="34" charset="0"/>
                      </a:endParaRPr>
                    </a:p>
                  </a:txBody>
                  <a:tcPr marL="3496" marR="3496" marT="3496" marB="0" anchor="b"/>
                </a:tc>
                <a:extLst>
                  <a:ext uri="{0D108BD9-81ED-4DB2-BD59-A6C34878D82A}">
                    <a16:rowId xmlns:a16="http://schemas.microsoft.com/office/drawing/2014/main" val="3092518148"/>
                  </a:ext>
                </a:extLst>
              </a:tr>
              <a:tr h="287204">
                <a:tc>
                  <a:txBody>
                    <a:bodyPr/>
                    <a:lstStyle/>
                    <a:p>
                      <a:pPr algn="l" fontAlgn="b"/>
                      <a:r>
                        <a:rPr lang="en-GB" sz="700" u="none" strike="noStrike">
                          <a:effectLst/>
                        </a:rPr>
                        <a:t>Effective Leadership</a:t>
                      </a:r>
                      <a:endParaRPr lang="en-GB" sz="700" b="0" i="0" u="none" strike="noStrike">
                        <a:solidFill>
                          <a:srgbClr val="000000"/>
                        </a:solidFill>
                        <a:effectLst/>
                        <a:latin typeface="Calibri" panose="020F0502020204030204" pitchFamily="34" charset="0"/>
                      </a:endParaRPr>
                    </a:p>
                  </a:txBody>
                  <a:tcPr marL="3496" marR="3496" marT="3496" marB="0" anchor="b"/>
                </a:tc>
                <a:tc>
                  <a:txBody>
                    <a:bodyPr/>
                    <a:lstStyle/>
                    <a:p>
                      <a:pPr algn="l" fontAlgn="b"/>
                      <a:r>
                        <a:rPr lang="en-GB" sz="700" u="none" strike="noStrike">
                          <a:effectLst/>
                        </a:rPr>
                        <a:t>Leaders recognise when organisational failings are a potential contributing factor to the root cause of incidents and this is reflected where appropriate in investigations recommendations.</a:t>
                      </a:r>
                      <a:endParaRPr lang="en-GB" sz="700" b="0" i="0" u="none" strike="noStrike">
                        <a:solidFill>
                          <a:srgbClr val="000000"/>
                        </a:solidFill>
                        <a:effectLst/>
                        <a:latin typeface="Calibri" panose="020F0502020204030204" pitchFamily="34" charset="0"/>
                      </a:endParaRPr>
                    </a:p>
                  </a:txBody>
                  <a:tcPr marL="3496" marR="3496" marT="3496" marB="0" anchor="b"/>
                </a:tc>
                <a:extLst>
                  <a:ext uri="{0D108BD9-81ED-4DB2-BD59-A6C34878D82A}">
                    <a16:rowId xmlns:a16="http://schemas.microsoft.com/office/drawing/2014/main" val="4135985947"/>
                  </a:ext>
                </a:extLst>
              </a:tr>
              <a:tr h="152223">
                <a:tc>
                  <a:txBody>
                    <a:bodyPr/>
                    <a:lstStyle/>
                    <a:p>
                      <a:pPr algn="l" fontAlgn="b"/>
                      <a:r>
                        <a:rPr lang="en-GB" sz="700" u="none" strike="noStrike">
                          <a:effectLst/>
                        </a:rPr>
                        <a:t>Effective Leadership</a:t>
                      </a:r>
                      <a:endParaRPr lang="en-GB" sz="700" b="0" i="0" u="none" strike="noStrike">
                        <a:solidFill>
                          <a:srgbClr val="000000"/>
                        </a:solidFill>
                        <a:effectLst/>
                        <a:latin typeface="Calibri" panose="020F0502020204030204" pitchFamily="34" charset="0"/>
                      </a:endParaRPr>
                    </a:p>
                  </a:txBody>
                  <a:tcPr marL="3496" marR="3496" marT="3496" marB="0" anchor="b"/>
                </a:tc>
                <a:tc>
                  <a:txBody>
                    <a:bodyPr/>
                    <a:lstStyle/>
                    <a:p>
                      <a:pPr algn="l" fontAlgn="b"/>
                      <a:r>
                        <a:rPr lang="en-GB" sz="700" u="none" strike="noStrike">
                          <a:effectLst/>
                        </a:rPr>
                        <a:t>Benchmarking against others in the same industries takes place and is driven by leaders who want to be the best within the sector.</a:t>
                      </a:r>
                      <a:endParaRPr lang="en-GB" sz="700" b="0" i="0" u="none" strike="noStrike">
                        <a:solidFill>
                          <a:srgbClr val="000000"/>
                        </a:solidFill>
                        <a:effectLst/>
                        <a:latin typeface="Calibri" panose="020F0502020204030204" pitchFamily="34" charset="0"/>
                      </a:endParaRPr>
                    </a:p>
                  </a:txBody>
                  <a:tcPr marL="3496" marR="3496" marT="3496" marB="0" anchor="b"/>
                </a:tc>
                <a:extLst>
                  <a:ext uri="{0D108BD9-81ED-4DB2-BD59-A6C34878D82A}">
                    <a16:rowId xmlns:a16="http://schemas.microsoft.com/office/drawing/2014/main" val="2306991595"/>
                  </a:ext>
                </a:extLst>
              </a:tr>
              <a:tr h="152223">
                <a:tc>
                  <a:txBody>
                    <a:bodyPr/>
                    <a:lstStyle/>
                    <a:p>
                      <a:pPr algn="l" fontAlgn="b"/>
                      <a:r>
                        <a:rPr lang="en-GB" sz="700" u="none" strike="noStrike">
                          <a:effectLst/>
                        </a:rPr>
                        <a:t>Effective Leadership</a:t>
                      </a:r>
                      <a:endParaRPr lang="en-GB" sz="700" b="0" i="0" u="none" strike="noStrike">
                        <a:solidFill>
                          <a:srgbClr val="000000"/>
                        </a:solidFill>
                        <a:effectLst/>
                        <a:latin typeface="Calibri" panose="020F0502020204030204" pitchFamily="34" charset="0"/>
                      </a:endParaRPr>
                    </a:p>
                  </a:txBody>
                  <a:tcPr marL="3496" marR="3496" marT="3496" marB="0" anchor="b"/>
                </a:tc>
                <a:tc>
                  <a:txBody>
                    <a:bodyPr/>
                    <a:lstStyle/>
                    <a:p>
                      <a:pPr algn="l" fontAlgn="b"/>
                      <a:r>
                        <a:rPr lang="en-GB" sz="700" u="none" strike="noStrike">
                          <a:effectLst/>
                        </a:rPr>
                        <a:t>Senior leaders have health, safety and wellbeing experience and capability.</a:t>
                      </a:r>
                      <a:endParaRPr lang="en-GB" sz="700" b="0" i="0" u="none" strike="noStrike">
                        <a:solidFill>
                          <a:srgbClr val="000000"/>
                        </a:solidFill>
                        <a:effectLst/>
                        <a:latin typeface="Calibri" panose="020F0502020204030204" pitchFamily="34" charset="0"/>
                      </a:endParaRPr>
                    </a:p>
                  </a:txBody>
                  <a:tcPr marL="3496" marR="3496" marT="3496" marB="0" anchor="b"/>
                </a:tc>
                <a:extLst>
                  <a:ext uri="{0D108BD9-81ED-4DB2-BD59-A6C34878D82A}">
                    <a16:rowId xmlns:a16="http://schemas.microsoft.com/office/drawing/2014/main" val="2102540299"/>
                  </a:ext>
                </a:extLst>
              </a:tr>
              <a:tr h="152223">
                <a:tc>
                  <a:txBody>
                    <a:bodyPr/>
                    <a:lstStyle/>
                    <a:p>
                      <a:pPr algn="l" fontAlgn="b"/>
                      <a:r>
                        <a:rPr lang="en-GB" sz="700" u="none" strike="noStrike">
                          <a:effectLst/>
                        </a:rPr>
                        <a:t>Capable People</a:t>
                      </a:r>
                      <a:endParaRPr lang="en-GB" sz="700" b="0" i="0" u="none" strike="noStrike">
                        <a:solidFill>
                          <a:srgbClr val="000000"/>
                        </a:solidFill>
                        <a:effectLst/>
                        <a:latin typeface="Calibri" panose="020F0502020204030204" pitchFamily="34" charset="0"/>
                      </a:endParaRPr>
                    </a:p>
                  </a:txBody>
                  <a:tcPr marL="3496" marR="3496" marT="3496" marB="0" anchor="b"/>
                </a:tc>
                <a:tc>
                  <a:txBody>
                    <a:bodyPr/>
                    <a:lstStyle/>
                    <a:p>
                      <a:pPr algn="l" fontAlgn="b"/>
                      <a:r>
                        <a:rPr lang="en-GB" sz="700" u="none" strike="noStrike">
                          <a:effectLst/>
                        </a:rPr>
                        <a:t>Resource is available for communicating key learning opportunities from health, safety and wellbeing, in various formats.</a:t>
                      </a:r>
                      <a:endParaRPr lang="en-GB" sz="700" b="0" i="0" u="none" strike="noStrike">
                        <a:solidFill>
                          <a:srgbClr val="000000"/>
                        </a:solidFill>
                        <a:effectLst/>
                        <a:latin typeface="Calibri" panose="020F0502020204030204" pitchFamily="34" charset="0"/>
                      </a:endParaRPr>
                    </a:p>
                  </a:txBody>
                  <a:tcPr marL="3496" marR="3496" marT="3496" marB="0" anchor="b"/>
                </a:tc>
                <a:extLst>
                  <a:ext uri="{0D108BD9-81ED-4DB2-BD59-A6C34878D82A}">
                    <a16:rowId xmlns:a16="http://schemas.microsoft.com/office/drawing/2014/main" val="3571471265"/>
                  </a:ext>
                </a:extLst>
              </a:tr>
              <a:tr h="152223">
                <a:tc>
                  <a:txBody>
                    <a:bodyPr/>
                    <a:lstStyle/>
                    <a:p>
                      <a:pPr algn="l" fontAlgn="b"/>
                      <a:r>
                        <a:rPr lang="en-GB" sz="700" u="none" strike="noStrike">
                          <a:effectLst/>
                        </a:rPr>
                        <a:t>Capable People</a:t>
                      </a:r>
                      <a:endParaRPr lang="en-GB" sz="700" b="0" i="0" u="none" strike="noStrike">
                        <a:solidFill>
                          <a:srgbClr val="000000"/>
                        </a:solidFill>
                        <a:effectLst/>
                        <a:latin typeface="Calibri" panose="020F0502020204030204" pitchFamily="34" charset="0"/>
                      </a:endParaRPr>
                    </a:p>
                  </a:txBody>
                  <a:tcPr marL="3496" marR="3496" marT="3496" marB="0" anchor="b"/>
                </a:tc>
                <a:tc>
                  <a:txBody>
                    <a:bodyPr/>
                    <a:lstStyle/>
                    <a:p>
                      <a:pPr algn="l" fontAlgn="b"/>
                      <a:r>
                        <a:rPr lang="en-GB" sz="700" u="none" strike="noStrike">
                          <a:effectLst/>
                        </a:rPr>
                        <a:t>The workforce are able to identify their own additional training needs and competency is determined by testing knowledge and skills on the task.</a:t>
                      </a:r>
                      <a:endParaRPr lang="en-GB" sz="700" b="0" i="0" u="none" strike="noStrike">
                        <a:solidFill>
                          <a:srgbClr val="000000"/>
                        </a:solidFill>
                        <a:effectLst/>
                        <a:latin typeface="Calibri" panose="020F0502020204030204" pitchFamily="34" charset="0"/>
                      </a:endParaRPr>
                    </a:p>
                  </a:txBody>
                  <a:tcPr marL="3496" marR="3496" marT="3496" marB="0" anchor="b"/>
                </a:tc>
                <a:extLst>
                  <a:ext uri="{0D108BD9-81ED-4DB2-BD59-A6C34878D82A}">
                    <a16:rowId xmlns:a16="http://schemas.microsoft.com/office/drawing/2014/main" val="2635025554"/>
                  </a:ext>
                </a:extLst>
              </a:tr>
              <a:tr h="152223">
                <a:tc>
                  <a:txBody>
                    <a:bodyPr/>
                    <a:lstStyle/>
                    <a:p>
                      <a:pPr algn="l" fontAlgn="b"/>
                      <a:r>
                        <a:rPr lang="en-GB" sz="700" u="none" strike="noStrike">
                          <a:effectLst/>
                        </a:rPr>
                        <a:t>Capable People</a:t>
                      </a:r>
                      <a:endParaRPr lang="en-GB" sz="700" b="0" i="0" u="none" strike="noStrike">
                        <a:solidFill>
                          <a:srgbClr val="000000"/>
                        </a:solidFill>
                        <a:effectLst/>
                        <a:latin typeface="Calibri" panose="020F0502020204030204" pitchFamily="34" charset="0"/>
                      </a:endParaRPr>
                    </a:p>
                  </a:txBody>
                  <a:tcPr marL="3496" marR="3496" marT="3496" marB="0" anchor="b"/>
                </a:tc>
                <a:tc>
                  <a:txBody>
                    <a:bodyPr/>
                    <a:lstStyle/>
                    <a:p>
                      <a:pPr algn="l" fontAlgn="b"/>
                      <a:r>
                        <a:rPr lang="en-GB" sz="700" u="none" strike="noStrike">
                          <a:effectLst/>
                        </a:rPr>
                        <a:t>Supply chain partners are only selected if they are working, in accordance with PAS91 health safety and wellbeing management systems.</a:t>
                      </a:r>
                      <a:endParaRPr lang="en-GB" sz="700" b="0" i="0" u="none" strike="noStrike">
                        <a:solidFill>
                          <a:srgbClr val="000000"/>
                        </a:solidFill>
                        <a:effectLst/>
                        <a:latin typeface="Calibri" panose="020F0502020204030204" pitchFamily="34" charset="0"/>
                      </a:endParaRPr>
                    </a:p>
                  </a:txBody>
                  <a:tcPr marL="3496" marR="3496" marT="3496" marB="0" anchor="b"/>
                </a:tc>
                <a:extLst>
                  <a:ext uri="{0D108BD9-81ED-4DB2-BD59-A6C34878D82A}">
                    <a16:rowId xmlns:a16="http://schemas.microsoft.com/office/drawing/2014/main" val="3285077930"/>
                  </a:ext>
                </a:extLst>
              </a:tr>
              <a:tr h="261930">
                <a:tc>
                  <a:txBody>
                    <a:bodyPr/>
                    <a:lstStyle/>
                    <a:p>
                      <a:pPr algn="l" fontAlgn="b"/>
                      <a:r>
                        <a:rPr lang="en-GB" sz="700" u="none" strike="noStrike">
                          <a:effectLst/>
                        </a:rPr>
                        <a:t>Capable People</a:t>
                      </a:r>
                      <a:endParaRPr lang="en-GB" sz="700" b="0" i="0" u="none" strike="noStrike">
                        <a:solidFill>
                          <a:srgbClr val="000000"/>
                        </a:solidFill>
                        <a:effectLst/>
                        <a:latin typeface="Calibri" panose="020F0502020204030204" pitchFamily="34" charset="0"/>
                      </a:endParaRPr>
                    </a:p>
                  </a:txBody>
                  <a:tcPr marL="3496" marR="3496" marT="3496" marB="0" anchor="b"/>
                </a:tc>
                <a:tc>
                  <a:txBody>
                    <a:bodyPr/>
                    <a:lstStyle/>
                    <a:p>
                      <a:pPr algn="l" fontAlgn="b"/>
                      <a:r>
                        <a:rPr lang="en-GB" sz="700" u="none" strike="noStrike">
                          <a:effectLst/>
                        </a:rPr>
                        <a:t>The organisation carries out incident investigation, which identifies root causes, makes and implements appropriate recommendations and shares significant learning.</a:t>
                      </a:r>
                      <a:endParaRPr lang="en-GB" sz="700" b="0" i="0" u="none" strike="noStrike">
                        <a:solidFill>
                          <a:srgbClr val="000000"/>
                        </a:solidFill>
                        <a:effectLst/>
                        <a:latin typeface="Calibri" panose="020F0502020204030204" pitchFamily="34" charset="0"/>
                      </a:endParaRPr>
                    </a:p>
                  </a:txBody>
                  <a:tcPr marL="3496" marR="3496" marT="3496" marB="0" anchor="b"/>
                </a:tc>
                <a:extLst>
                  <a:ext uri="{0D108BD9-81ED-4DB2-BD59-A6C34878D82A}">
                    <a16:rowId xmlns:a16="http://schemas.microsoft.com/office/drawing/2014/main" val="3403598247"/>
                  </a:ext>
                </a:extLst>
              </a:tr>
              <a:tr h="152223">
                <a:tc>
                  <a:txBody>
                    <a:bodyPr/>
                    <a:lstStyle/>
                    <a:p>
                      <a:pPr algn="l" fontAlgn="b"/>
                      <a:r>
                        <a:rPr lang="en-GB" sz="700" u="none" strike="noStrike">
                          <a:effectLst/>
                        </a:rPr>
                        <a:t>Capable People</a:t>
                      </a:r>
                      <a:endParaRPr lang="en-GB" sz="700" b="0" i="0" u="none" strike="noStrike">
                        <a:solidFill>
                          <a:srgbClr val="000000"/>
                        </a:solidFill>
                        <a:effectLst/>
                        <a:latin typeface="Calibri" panose="020F0502020204030204" pitchFamily="34" charset="0"/>
                      </a:endParaRPr>
                    </a:p>
                  </a:txBody>
                  <a:tcPr marL="3496" marR="3496" marT="3496" marB="0" anchor="b"/>
                </a:tc>
                <a:tc>
                  <a:txBody>
                    <a:bodyPr/>
                    <a:lstStyle/>
                    <a:p>
                      <a:pPr algn="l" fontAlgn="b"/>
                      <a:r>
                        <a:rPr lang="en-GB" sz="700" u="none" strike="noStrike">
                          <a:effectLst/>
                        </a:rPr>
                        <a:t>Health Safety and Wellbeing is intrinsic throughout the organisation and advice is sought and trusted.</a:t>
                      </a:r>
                      <a:endParaRPr lang="en-GB" sz="700" b="0" i="0" u="none" strike="noStrike">
                        <a:solidFill>
                          <a:srgbClr val="000000"/>
                        </a:solidFill>
                        <a:effectLst/>
                        <a:latin typeface="Calibri" panose="020F0502020204030204" pitchFamily="34" charset="0"/>
                      </a:endParaRPr>
                    </a:p>
                  </a:txBody>
                  <a:tcPr marL="3496" marR="3496" marT="3496" marB="0" anchor="b"/>
                </a:tc>
                <a:extLst>
                  <a:ext uri="{0D108BD9-81ED-4DB2-BD59-A6C34878D82A}">
                    <a16:rowId xmlns:a16="http://schemas.microsoft.com/office/drawing/2014/main" val="2216553867"/>
                  </a:ext>
                </a:extLst>
              </a:tr>
              <a:tr h="152223">
                <a:tc>
                  <a:txBody>
                    <a:bodyPr/>
                    <a:lstStyle/>
                    <a:p>
                      <a:pPr algn="l" fontAlgn="b"/>
                      <a:r>
                        <a:rPr lang="en-GB" sz="700" u="none" strike="noStrike">
                          <a:effectLst/>
                        </a:rPr>
                        <a:t>Clear Expectations</a:t>
                      </a:r>
                      <a:endParaRPr lang="en-GB" sz="700" b="0" i="0" u="none" strike="noStrike">
                        <a:solidFill>
                          <a:srgbClr val="000000"/>
                        </a:solidFill>
                        <a:effectLst/>
                        <a:latin typeface="Calibri" panose="020F0502020204030204" pitchFamily="34" charset="0"/>
                      </a:endParaRPr>
                    </a:p>
                  </a:txBody>
                  <a:tcPr marL="3496" marR="3496" marT="3496" marB="0" anchor="b"/>
                </a:tc>
                <a:tc>
                  <a:txBody>
                    <a:bodyPr/>
                    <a:lstStyle/>
                    <a:p>
                      <a:pPr algn="l" fontAlgn="b"/>
                      <a:r>
                        <a:rPr lang="en-GB" sz="700" u="none" strike="noStrike">
                          <a:effectLst/>
                        </a:rPr>
                        <a:t>Work planning methods (e.g. safe systems of work) are developed with the workforce (direct and indirect employees) using their skills and knowledge of the task.</a:t>
                      </a:r>
                      <a:endParaRPr lang="en-GB" sz="700" b="0" i="0" u="none" strike="noStrike">
                        <a:solidFill>
                          <a:srgbClr val="000000"/>
                        </a:solidFill>
                        <a:effectLst/>
                        <a:latin typeface="Calibri" panose="020F0502020204030204" pitchFamily="34" charset="0"/>
                      </a:endParaRPr>
                    </a:p>
                  </a:txBody>
                  <a:tcPr marL="3496" marR="3496" marT="3496" marB="0" anchor="b"/>
                </a:tc>
                <a:extLst>
                  <a:ext uri="{0D108BD9-81ED-4DB2-BD59-A6C34878D82A}">
                    <a16:rowId xmlns:a16="http://schemas.microsoft.com/office/drawing/2014/main" val="3412139759"/>
                  </a:ext>
                </a:extLst>
              </a:tr>
              <a:tr h="152223">
                <a:tc>
                  <a:txBody>
                    <a:bodyPr/>
                    <a:lstStyle/>
                    <a:p>
                      <a:pPr algn="l" fontAlgn="b"/>
                      <a:r>
                        <a:rPr lang="en-GB" sz="700" u="none" strike="noStrike">
                          <a:effectLst/>
                        </a:rPr>
                        <a:t>Clear Expectations</a:t>
                      </a:r>
                      <a:endParaRPr lang="en-GB" sz="700" b="0" i="0" u="none" strike="noStrike">
                        <a:solidFill>
                          <a:srgbClr val="000000"/>
                        </a:solidFill>
                        <a:effectLst/>
                        <a:latin typeface="Calibri" panose="020F0502020204030204" pitchFamily="34" charset="0"/>
                      </a:endParaRPr>
                    </a:p>
                  </a:txBody>
                  <a:tcPr marL="3496" marR="3496" marT="3496" marB="0" anchor="b"/>
                </a:tc>
                <a:tc>
                  <a:txBody>
                    <a:bodyPr/>
                    <a:lstStyle/>
                    <a:p>
                      <a:pPr algn="l" fontAlgn="b"/>
                      <a:r>
                        <a:rPr lang="en-GB" sz="700" u="none" strike="noStrike">
                          <a:effectLst/>
                        </a:rPr>
                        <a:t>Everybody understands and feels empowered to challenge and stop tasks where necessary.</a:t>
                      </a:r>
                      <a:endParaRPr lang="en-GB" sz="700" b="0" i="0" u="none" strike="noStrike">
                        <a:solidFill>
                          <a:srgbClr val="000000"/>
                        </a:solidFill>
                        <a:effectLst/>
                        <a:latin typeface="Calibri" panose="020F0502020204030204" pitchFamily="34" charset="0"/>
                      </a:endParaRPr>
                    </a:p>
                  </a:txBody>
                  <a:tcPr marL="3496" marR="3496" marT="3496" marB="0" anchor="b"/>
                </a:tc>
                <a:extLst>
                  <a:ext uri="{0D108BD9-81ED-4DB2-BD59-A6C34878D82A}">
                    <a16:rowId xmlns:a16="http://schemas.microsoft.com/office/drawing/2014/main" val="1708263356"/>
                  </a:ext>
                </a:extLst>
              </a:tr>
              <a:tr h="287204">
                <a:tc>
                  <a:txBody>
                    <a:bodyPr/>
                    <a:lstStyle/>
                    <a:p>
                      <a:pPr algn="l" fontAlgn="b"/>
                      <a:r>
                        <a:rPr lang="en-GB" sz="700" u="none" strike="noStrike">
                          <a:effectLst/>
                        </a:rPr>
                        <a:t>Clear Expectations</a:t>
                      </a:r>
                      <a:endParaRPr lang="en-GB" sz="700" b="0" i="0" u="none" strike="noStrike">
                        <a:solidFill>
                          <a:srgbClr val="000000"/>
                        </a:solidFill>
                        <a:effectLst/>
                        <a:latin typeface="Calibri" panose="020F0502020204030204" pitchFamily="34" charset="0"/>
                      </a:endParaRPr>
                    </a:p>
                  </a:txBody>
                  <a:tcPr marL="3496" marR="3496" marT="3496" marB="0" anchor="b"/>
                </a:tc>
                <a:tc>
                  <a:txBody>
                    <a:bodyPr/>
                    <a:lstStyle/>
                    <a:p>
                      <a:pPr algn="l" fontAlgn="b"/>
                      <a:r>
                        <a:rPr lang="en-GB" sz="700" u="none" strike="noStrike">
                          <a:effectLst/>
                        </a:rPr>
                        <a:t>There is a clear system in place for reporting incidents and near misses as well as positive interventions, with feedback provided for actions taken, allowing trends to be identified, mitigated and shared.</a:t>
                      </a:r>
                      <a:endParaRPr lang="en-GB" sz="700" b="0" i="0" u="none" strike="noStrike">
                        <a:solidFill>
                          <a:srgbClr val="000000"/>
                        </a:solidFill>
                        <a:effectLst/>
                        <a:latin typeface="Calibri" panose="020F0502020204030204" pitchFamily="34" charset="0"/>
                      </a:endParaRPr>
                    </a:p>
                  </a:txBody>
                  <a:tcPr marL="3496" marR="3496" marT="3496" marB="0" anchor="b"/>
                </a:tc>
                <a:extLst>
                  <a:ext uri="{0D108BD9-81ED-4DB2-BD59-A6C34878D82A}">
                    <a16:rowId xmlns:a16="http://schemas.microsoft.com/office/drawing/2014/main" val="3210907274"/>
                  </a:ext>
                </a:extLst>
              </a:tr>
              <a:tr h="152223">
                <a:tc>
                  <a:txBody>
                    <a:bodyPr/>
                    <a:lstStyle/>
                    <a:p>
                      <a:pPr algn="l" fontAlgn="b"/>
                      <a:r>
                        <a:rPr lang="en-GB" sz="700" u="none" strike="noStrike">
                          <a:effectLst/>
                        </a:rPr>
                        <a:t>Clear Expectations</a:t>
                      </a:r>
                      <a:endParaRPr lang="en-GB" sz="700" b="0" i="0" u="none" strike="noStrike">
                        <a:solidFill>
                          <a:srgbClr val="000000"/>
                        </a:solidFill>
                        <a:effectLst/>
                        <a:latin typeface="Calibri" panose="020F0502020204030204" pitchFamily="34" charset="0"/>
                      </a:endParaRPr>
                    </a:p>
                  </a:txBody>
                  <a:tcPr marL="3496" marR="3496" marT="3496" marB="0" anchor="b"/>
                </a:tc>
                <a:tc>
                  <a:txBody>
                    <a:bodyPr/>
                    <a:lstStyle/>
                    <a:p>
                      <a:pPr algn="l" fontAlgn="b"/>
                      <a:r>
                        <a:rPr lang="en-GB" sz="700" u="none" strike="noStrike">
                          <a:effectLst/>
                        </a:rPr>
                        <a:t>There is a fair and just culture for dealing with health, safety and wellbeing issues and incidents.</a:t>
                      </a:r>
                      <a:endParaRPr lang="en-GB" sz="700" b="0" i="0" u="none" strike="noStrike">
                        <a:solidFill>
                          <a:srgbClr val="000000"/>
                        </a:solidFill>
                        <a:effectLst/>
                        <a:latin typeface="Calibri" panose="020F0502020204030204" pitchFamily="34" charset="0"/>
                      </a:endParaRPr>
                    </a:p>
                  </a:txBody>
                  <a:tcPr marL="3496" marR="3496" marT="3496" marB="0" anchor="b"/>
                </a:tc>
                <a:extLst>
                  <a:ext uri="{0D108BD9-81ED-4DB2-BD59-A6C34878D82A}">
                    <a16:rowId xmlns:a16="http://schemas.microsoft.com/office/drawing/2014/main" val="2825587016"/>
                  </a:ext>
                </a:extLst>
              </a:tr>
              <a:tr h="152223">
                <a:tc>
                  <a:txBody>
                    <a:bodyPr/>
                    <a:lstStyle/>
                    <a:p>
                      <a:pPr algn="l" fontAlgn="b"/>
                      <a:r>
                        <a:rPr lang="en-GB" sz="700" u="none" strike="noStrike">
                          <a:effectLst/>
                        </a:rPr>
                        <a:t>Engaged Stakeholders</a:t>
                      </a:r>
                      <a:endParaRPr lang="en-GB" sz="700" b="0" i="0" u="none" strike="noStrike">
                        <a:solidFill>
                          <a:srgbClr val="000000"/>
                        </a:solidFill>
                        <a:effectLst/>
                        <a:latin typeface="Calibri" panose="020F0502020204030204" pitchFamily="34" charset="0"/>
                      </a:endParaRPr>
                    </a:p>
                  </a:txBody>
                  <a:tcPr marL="3496" marR="3496" marT="3496" marB="0" anchor="b"/>
                </a:tc>
                <a:tc>
                  <a:txBody>
                    <a:bodyPr/>
                    <a:lstStyle/>
                    <a:p>
                      <a:pPr algn="l" fontAlgn="b"/>
                      <a:r>
                        <a:rPr lang="en-GB" sz="700" u="none" strike="noStrike">
                          <a:effectLst/>
                        </a:rPr>
                        <a:t>Direct employees are confident discussing health and safety concerns.</a:t>
                      </a:r>
                      <a:endParaRPr lang="en-GB" sz="700" b="0" i="0" u="none" strike="noStrike">
                        <a:solidFill>
                          <a:srgbClr val="000000"/>
                        </a:solidFill>
                        <a:effectLst/>
                        <a:latin typeface="Calibri" panose="020F0502020204030204" pitchFamily="34" charset="0"/>
                      </a:endParaRPr>
                    </a:p>
                  </a:txBody>
                  <a:tcPr marL="3496" marR="3496" marT="3496" marB="0" anchor="b"/>
                </a:tc>
                <a:extLst>
                  <a:ext uri="{0D108BD9-81ED-4DB2-BD59-A6C34878D82A}">
                    <a16:rowId xmlns:a16="http://schemas.microsoft.com/office/drawing/2014/main" val="3893693324"/>
                  </a:ext>
                </a:extLst>
              </a:tr>
              <a:tr h="152223">
                <a:tc>
                  <a:txBody>
                    <a:bodyPr/>
                    <a:lstStyle/>
                    <a:p>
                      <a:pPr algn="l" fontAlgn="b"/>
                      <a:r>
                        <a:rPr lang="en-GB" sz="700" u="none" strike="noStrike">
                          <a:effectLst/>
                        </a:rPr>
                        <a:t>Engaged Stakeholders</a:t>
                      </a:r>
                      <a:endParaRPr lang="en-GB" sz="700" b="0" i="0" u="none" strike="noStrike">
                        <a:solidFill>
                          <a:srgbClr val="000000"/>
                        </a:solidFill>
                        <a:effectLst/>
                        <a:latin typeface="Calibri" panose="020F0502020204030204" pitchFamily="34" charset="0"/>
                      </a:endParaRPr>
                    </a:p>
                  </a:txBody>
                  <a:tcPr marL="3496" marR="3496" marT="3496" marB="0" anchor="b"/>
                </a:tc>
                <a:tc>
                  <a:txBody>
                    <a:bodyPr/>
                    <a:lstStyle/>
                    <a:p>
                      <a:pPr algn="l" fontAlgn="b"/>
                      <a:r>
                        <a:rPr lang="en-GB" sz="700" u="none" strike="noStrike">
                          <a:effectLst/>
                        </a:rPr>
                        <a:t>Supply chain employees are confident discussing health and safety concerns.</a:t>
                      </a:r>
                      <a:endParaRPr lang="en-GB" sz="700" b="0" i="0" u="none" strike="noStrike">
                        <a:solidFill>
                          <a:srgbClr val="000000"/>
                        </a:solidFill>
                        <a:effectLst/>
                        <a:latin typeface="Calibri" panose="020F0502020204030204" pitchFamily="34" charset="0"/>
                      </a:endParaRPr>
                    </a:p>
                  </a:txBody>
                  <a:tcPr marL="3496" marR="3496" marT="3496" marB="0" anchor="b"/>
                </a:tc>
                <a:extLst>
                  <a:ext uri="{0D108BD9-81ED-4DB2-BD59-A6C34878D82A}">
                    <a16:rowId xmlns:a16="http://schemas.microsoft.com/office/drawing/2014/main" val="2659373750"/>
                  </a:ext>
                </a:extLst>
              </a:tr>
              <a:tr h="152223">
                <a:tc>
                  <a:txBody>
                    <a:bodyPr/>
                    <a:lstStyle/>
                    <a:p>
                      <a:pPr algn="l" fontAlgn="b"/>
                      <a:r>
                        <a:rPr lang="en-GB" sz="700" u="none" strike="noStrike">
                          <a:effectLst/>
                        </a:rPr>
                        <a:t>Engaged Stakeholders</a:t>
                      </a:r>
                      <a:endParaRPr lang="en-GB" sz="700" b="0" i="0" u="none" strike="noStrike">
                        <a:solidFill>
                          <a:srgbClr val="000000"/>
                        </a:solidFill>
                        <a:effectLst/>
                        <a:latin typeface="Calibri" panose="020F0502020204030204" pitchFamily="34" charset="0"/>
                      </a:endParaRPr>
                    </a:p>
                  </a:txBody>
                  <a:tcPr marL="3496" marR="3496" marT="3496" marB="0" anchor="b"/>
                </a:tc>
                <a:tc>
                  <a:txBody>
                    <a:bodyPr/>
                    <a:lstStyle/>
                    <a:p>
                      <a:pPr algn="l" fontAlgn="b"/>
                      <a:r>
                        <a:rPr lang="en-GB" sz="700" u="none" strike="noStrike">
                          <a:effectLst/>
                        </a:rPr>
                        <a:t>The organisation is confident that significant risks are managed in line with the principles of prevention.</a:t>
                      </a:r>
                      <a:endParaRPr lang="en-GB" sz="700" b="0" i="0" u="none" strike="noStrike">
                        <a:solidFill>
                          <a:srgbClr val="000000"/>
                        </a:solidFill>
                        <a:effectLst/>
                        <a:latin typeface="Calibri" panose="020F0502020204030204" pitchFamily="34" charset="0"/>
                      </a:endParaRPr>
                    </a:p>
                  </a:txBody>
                  <a:tcPr marL="3496" marR="3496" marT="3496" marB="0" anchor="b"/>
                </a:tc>
                <a:extLst>
                  <a:ext uri="{0D108BD9-81ED-4DB2-BD59-A6C34878D82A}">
                    <a16:rowId xmlns:a16="http://schemas.microsoft.com/office/drawing/2014/main" val="3082001136"/>
                  </a:ext>
                </a:extLst>
              </a:tr>
              <a:tr h="152223">
                <a:tc>
                  <a:txBody>
                    <a:bodyPr/>
                    <a:lstStyle/>
                    <a:p>
                      <a:pPr algn="l" fontAlgn="b"/>
                      <a:r>
                        <a:rPr lang="en-GB" sz="700" u="none" strike="noStrike">
                          <a:effectLst/>
                        </a:rPr>
                        <a:t>Engaged Stakeholders</a:t>
                      </a:r>
                      <a:endParaRPr lang="en-GB" sz="700" b="0" i="0" u="none" strike="noStrike">
                        <a:solidFill>
                          <a:srgbClr val="000000"/>
                        </a:solidFill>
                        <a:effectLst/>
                        <a:latin typeface="Calibri" panose="020F0502020204030204" pitchFamily="34" charset="0"/>
                      </a:endParaRPr>
                    </a:p>
                  </a:txBody>
                  <a:tcPr marL="3496" marR="3496" marT="3496" marB="0" anchor="b"/>
                </a:tc>
                <a:tc>
                  <a:txBody>
                    <a:bodyPr/>
                    <a:lstStyle/>
                    <a:p>
                      <a:pPr algn="l" fontAlgn="b"/>
                      <a:r>
                        <a:rPr lang="en-GB" sz="700" u="none" strike="noStrike">
                          <a:effectLst/>
                        </a:rPr>
                        <a:t>Procedures are kept up-to-date and communicated to users if changes are made.</a:t>
                      </a:r>
                      <a:endParaRPr lang="en-GB" sz="700" b="0" i="0" u="none" strike="noStrike">
                        <a:solidFill>
                          <a:srgbClr val="000000"/>
                        </a:solidFill>
                        <a:effectLst/>
                        <a:latin typeface="Calibri" panose="020F0502020204030204" pitchFamily="34" charset="0"/>
                      </a:endParaRPr>
                    </a:p>
                  </a:txBody>
                  <a:tcPr marL="3496" marR="3496" marT="3496" marB="0" anchor="b"/>
                </a:tc>
                <a:extLst>
                  <a:ext uri="{0D108BD9-81ED-4DB2-BD59-A6C34878D82A}">
                    <a16:rowId xmlns:a16="http://schemas.microsoft.com/office/drawing/2014/main" val="863251522"/>
                  </a:ext>
                </a:extLst>
              </a:tr>
              <a:tr h="152223">
                <a:tc>
                  <a:txBody>
                    <a:bodyPr/>
                    <a:lstStyle/>
                    <a:p>
                      <a:pPr algn="l" fontAlgn="b"/>
                      <a:r>
                        <a:rPr lang="en-GB" sz="700" u="none" strike="noStrike">
                          <a:effectLst/>
                        </a:rPr>
                        <a:t>Engaged Stakeholders</a:t>
                      </a:r>
                      <a:endParaRPr lang="en-GB" sz="700" b="0" i="0" u="none" strike="noStrike">
                        <a:solidFill>
                          <a:srgbClr val="000000"/>
                        </a:solidFill>
                        <a:effectLst/>
                        <a:latin typeface="Calibri" panose="020F0502020204030204" pitchFamily="34" charset="0"/>
                      </a:endParaRPr>
                    </a:p>
                  </a:txBody>
                  <a:tcPr marL="3496" marR="3496" marT="3496" marB="0" anchor="b"/>
                </a:tc>
                <a:tc>
                  <a:txBody>
                    <a:bodyPr/>
                    <a:lstStyle/>
                    <a:p>
                      <a:pPr algn="l" fontAlgn="b"/>
                      <a:r>
                        <a:rPr lang="en-GB" sz="700" u="none" strike="noStrike">
                          <a:effectLst/>
                        </a:rPr>
                        <a:t>Relevant stakeholders are engaged in order to help them make sense of specific incidents and improve working practices.</a:t>
                      </a:r>
                      <a:endParaRPr lang="en-GB" sz="700" b="0" i="0" u="none" strike="noStrike">
                        <a:solidFill>
                          <a:srgbClr val="000000"/>
                        </a:solidFill>
                        <a:effectLst/>
                        <a:latin typeface="Calibri" panose="020F0502020204030204" pitchFamily="34" charset="0"/>
                      </a:endParaRPr>
                    </a:p>
                  </a:txBody>
                  <a:tcPr marL="3496" marR="3496" marT="3496" marB="0" anchor="b"/>
                </a:tc>
                <a:extLst>
                  <a:ext uri="{0D108BD9-81ED-4DB2-BD59-A6C34878D82A}">
                    <a16:rowId xmlns:a16="http://schemas.microsoft.com/office/drawing/2014/main" val="3155472667"/>
                  </a:ext>
                </a:extLst>
              </a:tr>
              <a:tr h="287204">
                <a:tc>
                  <a:txBody>
                    <a:bodyPr/>
                    <a:lstStyle/>
                    <a:p>
                      <a:pPr algn="l" fontAlgn="b"/>
                      <a:r>
                        <a:rPr lang="en-GB" sz="700" u="none" strike="noStrike">
                          <a:effectLst/>
                        </a:rPr>
                        <a:t>Engaged Stakeholders</a:t>
                      </a:r>
                      <a:endParaRPr lang="en-GB" sz="700" b="0" i="0" u="none" strike="noStrike">
                        <a:solidFill>
                          <a:srgbClr val="000000"/>
                        </a:solidFill>
                        <a:effectLst/>
                        <a:latin typeface="Calibri" panose="020F0502020204030204" pitchFamily="34" charset="0"/>
                      </a:endParaRPr>
                    </a:p>
                  </a:txBody>
                  <a:tcPr marL="3496" marR="3496" marT="3496" marB="0" anchor="b"/>
                </a:tc>
                <a:tc>
                  <a:txBody>
                    <a:bodyPr/>
                    <a:lstStyle/>
                    <a:p>
                      <a:pPr algn="l" fontAlgn="b"/>
                      <a:r>
                        <a:rPr lang="en-GB" sz="700" u="none" strike="noStrike">
                          <a:effectLst/>
                        </a:rPr>
                        <a:t>Health, safety and wellbeing assurance activities are seen as positive, and focus not only on compliance, but also people's understanding and opportunities for improvement, to share best practice.</a:t>
                      </a:r>
                      <a:endParaRPr lang="en-GB" sz="700" b="0" i="0" u="none" strike="noStrike">
                        <a:solidFill>
                          <a:srgbClr val="000000"/>
                        </a:solidFill>
                        <a:effectLst/>
                        <a:latin typeface="Calibri" panose="020F0502020204030204" pitchFamily="34" charset="0"/>
                      </a:endParaRPr>
                    </a:p>
                  </a:txBody>
                  <a:tcPr marL="3496" marR="3496" marT="3496" marB="0" anchor="b"/>
                </a:tc>
                <a:extLst>
                  <a:ext uri="{0D108BD9-81ED-4DB2-BD59-A6C34878D82A}">
                    <a16:rowId xmlns:a16="http://schemas.microsoft.com/office/drawing/2014/main" val="1344618870"/>
                  </a:ext>
                </a:extLst>
              </a:tr>
              <a:tr h="152223">
                <a:tc>
                  <a:txBody>
                    <a:bodyPr/>
                    <a:lstStyle/>
                    <a:p>
                      <a:pPr algn="l" fontAlgn="b"/>
                      <a:r>
                        <a:rPr lang="en-GB" sz="700" u="none" strike="noStrike">
                          <a:effectLst/>
                        </a:rPr>
                        <a:t>Engaged Stakeholders</a:t>
                      </a:r>
                      <a:endParaRPr lang="en-GB" sz="700" b="0" i="0" u="none" strike="noStrike">
                        <a:solidFill>
                          <a:srgbClr val="000000"/>
                        </a:solidFill>
                        <a:effectLst/>
                        <a:latin typeface="Calibri" panose="020F0502020204030204" pitchFamily="34" charset="0"/>
                      </a:endParaRPr>
                    </a:p>
                  </a:txBody>
                  <a:tcPr marL="3496" marR="3496" marT="3496" marB="0" anchor="b"/>
                </a:tc>
                <a:tc>
                  <a:txBody>
                    <a:bodyPr/>
                    <a:lstStyle/>
                    <a:p>
                      <a:pPr algn="l" fontAlgn="b"/>
                      <a:r>
                        <a:rPr lang="en-GB" sz="700" u="none" strike="noStrike">
                          <a:effectLst/>
                        </a:rPr>
                        <a:t>All stakeholders (indirect employees) are respected in the same way as company employees.</a:t>
                      </a:r>
                      <a:endParaRPr lang="en-GB" sz="700" b="0" i="0" u="none" strike="noStrike">
                        <a:solidFill>
                          <a:srgbClr val="000000"/>
                        </a:solidFill>
                        <a:effectLst/>
                        <a:latin typeface="Calibri" panose="020F0502020204030204" pitchFamily="34" charset="0"/>
                      </a:endParaRPr>
                    </a:p>
                  </a:txBody>
                  <a:tcPr marL="3496" marR="3496" marT="3496" marB="0" anchor="b"/>
                </a:tc>
                <a:extLst>
                  <a:ext uri="{0D108BD9-81ED-4DB2-BD59-A6C34878D82A}">
                    <a16:rowId xmlns:a16="http://schemas.microsoft.com/office/drawing/2014/main" val="2054652964"/>
                  </a:ext>
                </a:extLst>
              </a:tr>
              <a:tr h="152223">
                <a:tc>
                  <a:txBody>
                    <a:bodyPr/>
                    <a:lstStyle/>
                    <a:p>
                      <a:pPr algn="l" fontAlgn="b"/>
                      <a:r>
                        <a:rPr lang="en-GB" sz="700" u="none" strike="noStrike">
                          <a:effectLst/>
                        </a:rPr>
                        <a:t>A Learning Organisation</a:t>
                      </a:r>
                      <a:endParaRPr lang="en-GB" sz="700" b="0" i="0" u="none" strike="noStrike">
                        <a:solidFill>
                          <a:srgbClr val="000000"/>
                        </a:solidFill>
                        <a:effectLst/>
                        <a:latin typeface="Calibri" panose="020F0502020204030204" pitchFamily="34" charset="0"/>
                      </a:endParaRPr>
                    </a:p>
                  </a:txBody>
                  <a:tcPr marL="3496" marR="3496" marT="3496" marB="0" anchor="b"/>
                </a:tc>
                <a:tc>
                  <a:txBody>
                    <a:bodyPr/>
                    <a:lstStyle/>
                    <a:p>
                      <a:pPr algn="l" fontAlgn="b"/>
                      <a:r>
                        <a:rPr lang="en-GB" sz="700" u="none" strike="noStrike">
                          <a:effectLst/>
                        </a:rPr>
                        <a:t>Positive recognition is given for good health, safety and wellbeing behaviour.</a:t>
                      </a:r>
                      <a:endParaRPr lang="en-GB" sz="700" b="0" i="0" u="none" strike="noStrike">
                        <a:solidFill>
                          <a:srgbClr val="000000"/>
                        </a:solidFill>
                        <a:effectLst/>
                        <a:latin typeface="Calibri" panose="020F0502020204030204" pitchFamily="34" charset="0"/>
                      </a:endParaRPr>
                    </a:p>
                  </a:txBody>
                  <a:tcPr marL="3496" marR="3496" marT="3496" marB="0" anchor="b"/>
                </a:tc>
                <a:extLst>
                  <a:ext uri="{0D108BD9-81ED-4DB2-BD59-A6C34878D82A}">
                    <a16:rowId xmlns:a16="http://schemas.microsoft.com/office/drawing/2014/main" val="2961374964"/>
                  </a:ext>
                </a:extLst>
              </a:tr>
              <a:tr h="152223">
                <a:tc>
                  <a:txBody>
                    <a:bodyPr/>
                    <a:lstStyle/>
                    <a:p>
                      <a:pPr algn="l" fontAlgn="b"/>
                      <a:r>
                        <a:rPr lang="en-GB" sz="700" u="none" strike="noStrike">
                          <a:effectLst/>
                        </a:rPr>
                        <a:t>A Learning Organisation</a:t>
                      </a:r>
                      <a:endParaRPr lang="en-GB" sz="700" b="0" i="0" u="none" strike="noStrike">
                        <a:solidFill>
                          <a:srgbClr val="000000"/>
                        </a:solidFill>
                        <a:effectLst/>
                        <a:latin typeface="Calibri" panose="020F0502020204030204" pitchFamily="34" charset="0"/>
                      </a:endParaRPr>
                    </a:p>
                  </a:txBody>
                  <a:tcPr marL="3496" marR="3496" marT="3496" marB="0" anchor="b"/>
                </a:tc>
                <a:tc>
                  <a:txBody>
                    <a:bodyPr/>
                    <a:lstStyle/>
                    <a:p>
                      <a:pPr algn="l" fontAlgn="b"/>
                      <a:r>
                        <a:rPr lang="en-GB" sz="700" u="none" strike="noStrike">
                          <a:effectLst/>
                        </a:rPr>
                        <a:t>Identified unsafe, unhealthy or unwell situations and interventions lead to constructive discussions on how to do things better.</a:t>
                      </a:r>
                      <a:endParaRPr lang="en-GB" sz="700" b="0" i="0" u="none" strike="noStrike">
                        <a:solidFill>
                          <a:srgbClr val="000000"/>
                        </a:solidFill>
                        <a:effectLst/>
                        <a:latin typeface="Calibri" panose="020F0502020204030204" pitchFamily="34" charset="0"/>
                      </a:endParaRPr>
                    </a:p>
                  </a:txBody>
                  <a:tcPr marL="3496" marR="3496" marT="3496" marB="0" anchor="b"/>
                </a:tc>
                <a:extLst>
                  <a:ext uri="{0D108BD9-81ED-4DB2-BD59-A6C34878D82A}">
                    <a16:rowId xmlns:a16="http://schemas.microsoft.com/office/drawing/2014/main" val="354636653"/>
                  </a:ext>
                </a:extLst>
              </a:tr>
              <a:tr h="152223">
                <a:tc>
                  <a:txBody>
                    <a:bodyPr/>
                    <a:lstStyle/>
                    <a:p>
                      <a:pPr algn="l" fontAlgn="b"/>
                      <a:r>
                        <a:rPr lang="en-GB" sz="700" u="none" strike="noStrike">
                          <a:effectLst/>
                        </a:rPr>
                        <a:t>A Learning Organisation</a:t>
                      </a:r>
                      <a:endParaRPr lang="en-GB" sz="700" b="0" i="0" u="none" strike="noStrike">
                        <a:solidFill>
                          <a:srgbClr val="000000"/>
                        </a:solidFill>
                        <a:effectLst/>
                        <a:latin typeface="Calibri" panose="020F0502020204030204" pitchFamily="34" charset="0"/>
                      </a:endParaRPr>
                    </a:p>
                  </a:txBody>
                  <a:tcPr marL="3496" marR="3496" marT="3496" marB="0" anchor="b"/>
                </a:tc>
                <a:tc>
                  <a:txBody>
                    <a:bodyPr/>
                    <a:lstStyle/>
                    <a:p>
                      <a:pPr algn="l" fontAlgn="b"/>
                      <a:r>
                        <a:rPr lang="en-GB" sz="700" u="none" strike="noStrike">
                          <a:effectLst/>
                        </a:rPr>
                        <a:t>The organisation seeks and identifies best practice to share with others to eliminate/mitigate significant hazards before they occur becoming business as usual.</a:t>
                      </a:r>
                      <a:endParaRPr lang="en-GB" sz="700" b="0" i="0" u="none" strike="noStrike">
                        <a:solidFill>
                          <a:srgbClr val="000000"/>
                        </a:solidFill>
                        <a:effectLst/>
                        <a:latin typeface="Calibri" panose="020F0502020204030204" pitchFamily="34" charset="0"/>
                      </a:endParaRPr>
                    </a:p>
                  </a:txBody>
                  <a:tcPr marL="3496" marR="3496" marT="3496" marB="0" anchor="b"/>
                </a:tc>
                <a:extLst>
                  <a:ext uri="{0D108BD9-81ED-4DB2-BD59-A6C34878D82A}">
                    <a16:rowId xmlns:a16="http://schemas.microsoft.com/office/drawing/2014/main" val="3358496954"/>
                  </a:ext>
                </a:extLst>
              </a:tr>
              <a:tr h="152223">
                <a:tc>
                  <a:txBody>
                    <a:bodyPr/>
                    <a:lstStyle/>
                    <a:p>
                      <a:pPr algn="l" fontAlgn="b"/>
                      <a:r>
                        <a:rPr lang="en-GB" sz="700" u="none" strike="noStrike">
                          <a:effectLst/>
                        </a:rPr>
                        <a:t>A Learning Organisation</a:t>
                      </a:r>
                      <a:endParaRPr lang="en-GB" sz="700" b="0" i="0" u="none" strike="noStrike">
                        <a:solidFill>
                          <a:srgbClr val="000000"/>
                        </a:solidFill>
                        <a:effectLst/>
                        <a:latin typeface="Calibri" panose="020F0502020204030204" pitchFamily="34" charset="0"/>
                      </a:endParaRPr>
                    </a:p>
                  </a:txBody>
                  <a:tcPr marL="3496" marR="3496" marT="3496" marB="0" anchor="b"/>
                </a:tc>
                <a:tc>
                  <a:txBody>
                    <a:bodyPr/>
                    <a:lstStyle/>
                    <a:p>
                      <a:pPr algn="l" fontAlgn="b"/>
                      <a:r>
                        <a:rPr lang="en-GB" sz="700" u="none" strike="noStrike">
                          <a:effectLst/>
                        </a:rPr>
                        <a:t>The organisation attempts to learn from best practice and incidents from other organisations and industries, where relevant.</a:t>
                      </a:r>
                      <a:endParaRPr lang="en-GB" sz="700" b="0" i="0" u="none" strike="noStrike">
                        <a:solidFill>
                          <a:srgbClr val="000000"/>
                        </a:solidFill>
                        <a:effectLst/>
                        <a:latin typeface="Calibri" panose="020F0502020204030204" pitchFamily="34" charset="0"/>
                      </a:endParaRPr>
                    </a:p>
                  </a:txBody>
                  <a:tcPr marL="3496" marR="3496" marT="3496" marB="0" anchor="b"/>
                </a:tc>
                <a:extLst>
                  <a:ext uri="{0D108BD9-81ED-4DB2-BD59-A6C34878D82A}">
                    <a16:rowId xmlns:a16="http://schemas.microsoft.com/office/drawing/2014/main" val="3998091635"/>
                  </a:ext>
                </a:extLst>
              </a:tr>
              <a:tr h="287204">
                <a:tc>
                  <a:txBody>
                    <a:bodyPr/>
                    <a:lstStyle/>
                    <a:p>
                      <a:pPr algn="l" fontAlgn="b"/>
                      <a:r>
                        <a:rPr lang="en-GB" sz="700" u="none" strike="noStrike">
                          <a:effectLst/>
                        </a:rPr>
                        <a:t>A Learning Organisation</a:t>
                      </a:r>
                      <a:endParaRPr lang="en-GB" sz="700" b="0" i="0" u="none" strike="noStrike">
                        <a:solidFill>
                          <a:srgbClr val="000000"/>
                        </a:solidFill>
                        <a:effectLst/>
                        <a:latin typeface="Calibri" panose="020F0502020204030204" pitchFamily="34" charset="0"/>
                      </a:endParaRPr>
                    </a:p>
                  </a:txBody>
                  <a:tcPr marL="3496" marR="3496" marT="3496" marB="0" anchor="b"/>
                </a:tc>
                <a:tc>
                  <a:txBody>
                    <a:bodyPr/>
                    <a:lstStyle/>
                    <a:p>
                      <a:pPr algn="l" fontAlgn="b"/>
                      <a:r>
                        <a:rPr lang="en-GB" sz="700" u="none" strike="noStrike">
                          <a:effectLst/>
                        </a:rPr>
                        <a:t>The organisation looks beyond individual behaviours, and considers the whole health, safety and wellbeing system, including procedures, processes and workplace conditions that contributed to the incident.</a:t>
                      </a:r>
                      <a:endParaRPr lang="en-GB" sz="700" b="0" i="0" u="none" strike="noStrike">
                        <a:solidFill>
                          <a:srgbClr val="000000"/>
                        </a:solidFill>
                        <a:effectLst/>
                        <a:latin typeface="Calibri" panose="020F0502020204030204" pitchFamily="34" charset="0"/>
                      </a:endParaRPr>
                    </a:p>
                  </a:txBody>
                  <a:tcPr marL="3496" marR="3496" marT="3496" marB="0" anchor="b"/>
                </a:tc>
                <a:extLst>
                  <a:ext uri="{0D108BD9-81ED-4DB2-BD59-A6C34878D82A}">
                    <a16:rowId xmlns:a16="http://schemas.microsoft.com/office/drawing/2014/main" val="2407014215"/>
                  </a:ext>
                </a:extLst>
              </a:tr>
              <a:tr h="261930">
                <a:tc>
                  <a:txBody>
                    <a:bodyPr/>
                    <a:lstStyle/>
                    <a:p>
                      <a:pPr algn="l" fontAlgn="b"/>
                      <a:r>
                        <a:rPr lang="en-GB" sz="700" u="none" strike="noStrike">
                          <a:effectLst/>
                        </a:rPr>
                        <a:t>Health, Safety and Wellbeing by Design</a:t>
                      </a:r>
                      <a:endParaRPr lang="en-GB" sz="700" b="0" i="0" u="none" strike="noStrike">
                        <a:solidFill>
                          <a:srgbClr val="000000"/>
                        </a:solidFill>
                        <a:effectLst/>
                        <a:latin typeface="Calibri" panose="020F0502020204030204" pitchFamily="34" charset="0"/>
                      </a:endParaRPr>
                    </a:p>
                  </a:txBody>
                  <a:tcPr marL="3496" marR="3496" marT="3496" marB="0" anchor="b"/>
                </a:tc>
                <a:tc>
                  <a:txBody>
                    <a:bodyPr/>
                    <a:lstStyle/>
                    <a:p>
                      <a:pPr algn="l" fontAlgn="b"/>
                      <a:r>
                        <a:rPr lang="en-GB" sz="700" u="none" strike="noStrike">
                          <a:effectLst/>
                        </a:rPr>
                        <a:t>The resources and time committed to achieving health safety and wellbeing are ring-fenced and protected from other demands.</a:t>
                      </a:r>
                      <a:endParaRPr lang="en-GB" sz="700" b="0" i="0" u="none" strike="noStrike">
                        <a:solidFill>
                          <a:srgbClr val="000000"/>
                        </a:solidFill>
                        <a:effectLst/>
                        <a:latin typeface="Calibri" panose="020F0502020204030204" pitchFamily="34" charset="0"/>
                      </a:endParaRPr>
                    </a:p>
                  </a:txBody>
                  <a:tcPr marL="3496" marR="3496" marT="3496" marB="0" anchor="b"/>
                </a:tc>
                <a:extLst>
                  <a:ext uri="{0D108BD9-81ED-4DB2-BD59-A6C34878D82A}">
                    <a16:rowId xmlns:a16="http://schemas.microsoft.com/office/drawing/2014/main" val="3289430807"/>
                  </a:ext>
                </a:extLst>
              </a:tr>
              <a:tr h="287204">
                <a:tc>
                  <a:txBody>
                    <a:bodyPr/>
                    <a:lstStyle/>
                    <a:p>
                      <a:pPr algn="l" fontAlgn="b"/>
                      <a:r>
                        <a:rPr lang="en-GB" sz="700" u="none" strike="noStrike">
                          <a:effectLst/>
                        </a:rPr>
                        <a:t>Health, Safety and Wellbeing by Design</a:t>
                      </a:r>
                      <a:endParaRPr lang="en-GB" sz="700" b="0" i="0" u="none" strike="noStrike">
                        <a:solidFill>
                          <a:srgbClr val="000000"/>
                        </a:solidFill>
                        <a:effectLst/>
                        <a:latin typeface="Calibri" panose="020F0502020204030204" pitchFamily="34" charset="0"/>
                      </a:endParaRPr>
                    </a:p>
                  </a:txBody>
                  <a:tcPr marL="3496" marR="3496" marT="3496" marB="0" anchor="b"/>
                </a:tc>
                <a:tc>
                  <a:txBody>
                    <a:bodyPr/>
                    <a:lstStyle/>
                    <a:p>
                      <a:pPr algn="l" fontAlgn="b"/>
                      <a:r>
                        <a:rPr lang="en-GB" sz="700" u="none" strike="noStrike">
                          <a:effectLst/>
                        </a:rPr>
                        <a:t>Health, safety and wellbeing has been integrated into work planning, to ensure risks are eliminated. Where risks can not be eliminated the hierarchy of control is applied to construction, maintenance and operation activities.</a:t>
                      </a:r>
                      <a:endParaRPr lang="en-GB" sz="700" b="0" i="0" u="none" strike="noStrike">
                        <a:solidFill>
                          <a:srgbClr val="000000"/>
                        </a:solidFill>
                        <a:effectLst/>
                        <a:latin typeface="Calibri" panose="020F0502020204030204" pitchFamily="34" charset="0"/>
                      </a:endParaRPr>
                    </a:p>
                  </a:txBody>
                  <a:tcPr marL="3496" marR="3496" marT="3496" marB="0" anchor="b"/>
                </a:tc>
                <a:extLst>
                  <a:ext uri="{0D108BD9-81ED-4DB2-BD59-A6C34878D82A}">
                    <a16:rowId xmlns:a16="http://schemas.microsoft.com/office/drawing/2014/main" val="976117737"/>
                  </a:ext>
                </a:extLst>
              </a:tr>
              <a:tr h="261930">
                <a:tc>
                  <a:txBody>
                    <a:bodyPr/>
                    <a:lstStyle/>
                    <a:p>
                      <a:pPr algn="l" fontAlgn="b"/>
                      <a:r>
                        <a:rPr lang="en-GB" sz="700" u="none" strike="noStrike">
                          <a:effectLst/>
                        </a:rPr>
                        <a:t>Health, Safety and Wellbeing by Design</a:t>
                      </a:r>
                      <a:endParaRPr lang="en-GB" sz="700" b="0" i="0" u="none" strike="noStrike">
                        <a:solidFill>
                          <a:srgbClr val="000000"/>
                        </a:solidFill>
                        <a:effectLst/>
                        <a:latin typeface="Calibri" panose="020F0502020204030204" pitchFamily="34" charset="0"/>
                      </a:endParaRPr>
                    </a:p>
                  </a:txBody>
                  <a:tcPr marL="3496" marR="3496" marT="3496" marB="0" anchor="b"/>
                </a:tc>
                <a:tc>
                  <a:txBody>
                    <a:bodyPr/>
                    <a:lstStyle/>
                    <a:p>
                      <a:pPr algn="l" fontAlgn="b"/>
                      <a:r>
                        <a:rPr lang="en-GB" sz="700" u="none" strike="noStrike">
                          <a:effectLst/>
                        </a:rPr>
                        <a:t>There is a risk-based maintenance plan, to ensure critical equipment is maintained and trending is used to improve maintenance and planning.</a:t>
                      </a:r>
                      <a:endParaRPr lang="en-GB" sz="700" b="0" i="0" u="none" strike="noStrike">
                        <a:solidFill>
                          <a:srgbClr val="000000"/>
                        </a:solidFill>
                        <a:effectLst/>
                        <a:latin typeface="Calibri" panose="020F0502020204030204" pitchFamily="34" charset="0"/>
                      </a:endParaRPr>
                    </a:p>
                  </a:txBody>
                  <a:tcPr marL="3496" marR="3496" marT="3496" marB="0" anchor="b"/>
                </a:tc>
                <a:extLst>
                  <a:ext uri="{0D108BD9-81ED-4DB2-BD59-A6C34878D82A}">
                    <a16:rowId xmlns:a16="http://schemas.microsoft.com/office/drawing/2014/main" val="3213039688"/>
                  </a:ext>
                </a:extLst>
              </a:tr>
              <a:tr h="261930">
                <a:tc>
                  <a:txBody>
                    <a:bodyPr/>
                    <a:lstStyle/>
                    <a:p>
                      <a:pPr algn="l" fontAlgn="b"/>
                      <a:r>
                        <a:rPr lang="en-GB" sz="700" u="none" strike="noStrike">
                          <a:effectLst/>
                        </a:rPr>
                        <a:t>Health, Safety and Wellbeing by Design</a:t>
                      </a:r>
                      <a:endParaRPr lang="en-GB" sz="700" b="0" i="0" u="none" strike="noStrike">
                        <a:solidFill>
                          <a:srgbClr val="000000"/>
                        </a:solidFill>
                        <a:effectLst/>
                        <a:latin typeface="Calibri" panose="020F0502020204030204" pitchFamily="34" charset="0"/>
                      </a:endParaRPr>
                    </a:p>
                  </a:txBody>
                  <a:tcPr marL="3496" marR="3496" marT="3496" marB="0" anchor="b"/>
                </a:tc>
                <a:tc>
                  <a:txBody>
                    <a:bodyPr/>
                    <a:lstStyle/>
                    <a:p>
                      <a:pPr algn="l" fontAlgn="b"/>
                      <a:r>
                        <a:rPr lang="en-GB" sz="700" u="none" strike="noStrike" dirty="0">
                          <a:effectLst/>
                        </a:rPr>
                        <a:t>Resource planning and delivery are designed to ensure appropriate levels of management and supervision are met for adequate health, safety and wellbeing provision. </a:t>
                      </a:r>
                      <a:endParaRPr lang="en-GB" sz="700" b="0" i="0" u="none" strike="noStrike" dirty="0">
                        <a:solidFill>
                          <a:srgbClr val="000000"/>
                        </a:solidFill>
                        <a:effectLst/>
                        <a:latin typeface="Calibri" panose="020F0502020204030204" pitchFamily="34" charset="0"/>
                      </a:endParaRPr>
                    </a:p>
                  </a:txBody>
                  <a:tcPr marL="3496" marR="3496" marT="3496" marB="0" anchor="b"/>
                </a:tc>
                <a:extLst>
                  <a:ext uri="{0D108BD9-81ED-4DB2-BD59-A6C34878D82A}">
                    <a16:rowId xmlns:a16="http://schemas.microsoft.com/office/drawing/2014/main" val="131364349"/>
                  </a:ext>
                </a:extLst>
              </a:tr>
            </a:tbl>
          </a:graphicData>
        </a:graphic>
      </p:graphicFrame>
    </p:spTree>
    <p:extLst>
      <p:ext uri="{BB962C8B-B14F-4D97-AF65-F5344CB8AC3E}">
        <p14:creationId xmlns:p14="http://schemas.microsoft.com/office/powerpoint/2010/main" val="2426001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E3806-1E1F-4FBD-BE1B-644EEB71EC7A}"/>
              </a:ext>
            </a:extLst>
          </p:cNvPr>
          <p:cNvPicPr>
            <a:picLocks noChangeAspect="1"/>
          </p:cNvPicPr>
          <p:nvPr/>
        </p:nvPicPr>
        <p:blipFill>
          <a:blip r:embed="rId2"/>
          <a:stretch>
            <a:fillRect/>
          </a:stretch>
        </p:blipFill>
        <p:spPr>
          <a:xfrm>
            <a:off x="361816" y="935495"/>
            <a:ext cx="7600829" cy="4358742"/>
          </a:xfrm>
          <a:prstGeom prst="rect">
            <a:avLst/>
          </a:prstGeom>
        </p:spPr>
      </p:pic>
    </p:spTree>
    <p:extLst>
      <p:ext uri="{BB962C8B-B14F-4D97-AF65-F5344CB8AC3E}">
        <p14:creationId xmlns:p14="http://schemas.microsoft.com/office/powerpoint/2010/main" val="3523128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A63134-C27E-4336-B533-5EBD09133CC5}"/>
              </a:ext>
            </a:extLst>
          </p:cNvPr>
          <p:cNvPicPr>
            <a:picLocks noChangeAspect="1"/>
          </p:cNvPicPr>
          <p:nvPr/>
        </p:nvPicPr>
        <p:blipFill>
          <a:blip r:embed="rId2"/>
          <a:stretch>
            <a:fillRect/>
          </a:stretch>
        </p:blipFill>
        <p:spPr>
          <a:xfrm>
            <a:off x="674101" y="332656"/>
            <a:ext cx="8207513" cy="4676216"/>
          </a:xfrm>
          <a:prstGeom prst="rect">
            <a:avLst/>
          </a:prstGeom>
        </p:spPr>
      </p:pic>
    </p:spTree>
    <p:extLst>
      <p:ext uri="{BB962C8B-B14F-4D97-AF65-F5344CB8AC3E}">
        <p14:creationId xmlns:p14="http://schemas.microsoft.com/office/powerpoint/2010/main" val="634341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286747-67C4-4DA5-9F9F-A622AEF9452E}"/>
              </a:ext>
            </a:extLst>
          </p:cNvPr>
          <p:cNvPicPr>
            <a:picLocks noChangeAspect="1"/>
          </p:cNvPicPr>
          <p:nvPr/>
        </p:nvPicPr>
        <p:blipFill>
          <a:blip r:embed="rId2"/>
          <a:stretch>
            <a:fillRect/>
          </a:stretch>
        </p:blipFill>
        <p:spPr>
          <a:xfrm>
            <a:off x="181417" y="188640"/>
            <a:ext cx="8783071" cy="5832648"/>
          </a:xfrm>
          <a:prstGeom prst="rect">
            <a:avLst/>
          </a:prstGeom>
        </p:spPr>
      </p:pic>
    </p:spTree>
    <p:extLst>
      <p:ext uri="{BB962C8B-B14F-4D97-AF65-F5344CB8AC3E}">
        <p14:creationId xmlns:p14="http://schemas.microsoft.com/office/powerpoint/2010/main" val="18866621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1056</TotalTime>
  <Words>864</Words>
  <Application>Microsoft Office PowerPoint</Application>
  <PresentationFormat>On-screen Show (4:3)</PresentationFormat>
  <Paragraphs>89</Paragraphs>
  <Slides>10</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10</vt:i4>
      </vt:variant>
    </vt:vector>
  </HeadingPairs>
  <TitlesOfParts>
    <vt:vector size="17" baseType="lpstr">
      <vt:lpstr>Arial</vt:lpstr>
      <vt:lpstr>Calibri</vt:lpstr>
      <vt:lpstr>Calibri Light</vt:lpstr>
      <vt:lpstr>Wingdings</vt:lpstr>
      <vt:lpstr>Office Theme</vt:lpstr>
      <vt:lpstr>Custom Design</vt:lpstr>
      <vt:lpstr>1_Custom Design</vt:lpstr>
      <vt:lpstr>Supply Chain Maturity Matrix (SCMM)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Highways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Goodwin, Christopher</dc:creator>
  <cp:lastModifiedBy>Doug Potter</cp:lastModifiedBy>
  <cp:revision>277</cp:revision>
  <dcterms:created xsi:type="dcterms:W3CDTF">2019-01-21T14:45:17Z</dcterms:created>
  <dcterms:modified xsi:type="dcterms:W3CDTF">2021-03-19T13:56:58Z</dcterms:modified>
</cp:coreProperties>
</file>