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1" r:id="rId2"/>
    <p:sldId id="279" r:id="rId3"/>
    <p:sldId id="297" r:id="rId4"/>
    <p:sldId id="298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169"/>
    <a:srgbClr val="008BCB"/>
    <a:srgbClr val="4A4A4A"/>
    <a:srgbClr val="009FD7"/>
    <a:srgbClr val="002E5F"/>
    <a:srgbClr val="CB2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ED500C-8B0F-4029-8285-7A58542CC231}" v="5" dt="2021-03-24T11:42:41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0" y="516"/>
      </p:cViewPr>
      <p:guideLst>
        <p:guide orient="horz" pos="2160"/>
        <p:guide pos="3840"/>
        <p:guide pos="415"/>
        <p:guide pos="7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92CB-7B22-4B19-8043-C7DC223868FC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B73D-144E-4479-B300-F3AE3BB68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43EC78-88E8-451A-854F-761A6A1D0151}"/>
              </a:ext>
            </a:extLst>
          </p:cNvPr>
          <p:cNvSpPr/>
          <p:nvPr userDrawn="1"/>
        </p:nvSpPr>
        <p:spPr>
          <a:xfrm>
            <a:off x="4" y="0"/>
            <a:ext cx="9078065" cy="4430812"/>
          </a:xfrm>
          <a:custGeom>
            <a:avLst/>
            <a:gdLst>
              <a:gd name="connsiteX0" fmla="*/ 0 w 9078065"/>
              <a:gd name="connsiteY0" fmla="*/ 0 h 4430812"/>
              <a:gd name="connsiteX1" fmla="*/ 9078065 w 9078065"/>
              <a:gd name="connsiteY1" fmla="*/ 0 h 4430812"/>
              <a:gd name="connsiteX2" fmla="*/ 8614924 w 9078065"/>
              <a:gd name="connsiteY2" fmla="*/ 3393971 h 4430812"/>
              <a:gd name="connsiteX3" fmla="*/ 0 w 9078065"/>
              <a:gd name="connsiteY3" fmla="*/ 4430812 h 4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8065" h="4430812">
                <a:moveTo>
                  <a:pt x="0" y="0"/>
                </a:moveTo>
                <a:lnTo>
                  <a:pt x="9078065" y="0"/>
                </a:lnTo>
                <a:lnTo>
                  <a:pt x="8614924" y="3393971"/>
                </a:lnTo>
                <a:lnTo>
                  <a:pt x="0" y="4430812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         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39166A-4ED9-47E3-A08F-F204B210E7B7}"/>
              </a:ext>
            </a:extLst>
          </p:cNvPr>
          <p:cNvSpPr/>
          <p:nvPr userDrawn="1"/>
        </p:nvSpPr>
        <p:spPr>
          <a:xfrm>
            <a:off x="0" y="-3445"/>
            <a:ext cx="12182984" cy="1633217"/>
          </a:xfrm>
          <a:custGeom>
            <a:avLst/>
            <a:gdLst>
              <a:gd name="connsiteX0" fmla="*/ 0 w 12182984"/>
              <a:gd name="connsiteY0" fmla="*/ 0 h 1633217"/>
              <a:gd name="connsiteX1" fmla="*/ 12182984 w 12182984"/>
              <a:gd name="connsiteY1" fmla="*/ 0 h 1633217"/>
              <a:gd name="connsiteX2" fmla="*/ 12182984 w 12182984"/>
              <a:gd name="connsiteY2" fmla="*/ 851811 h 1633217"/>
              <a:gd name="connsiteX3" fmla="*/ 0 w 12182984"/>
              <a:gd name="connsiteY3" fmla="*/ 1633217 h 16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984" h="1633217">
                <a:moveTo>
                  <a:pt x="0" y="0"/>
                </a:moveTo>
                <a:lnTo>
                  <a:pt x="12182984" y="0"/>
                </a:lnTo>
                <a:lnTo>
                  <a:pt x="12182984" y="851811"/>
                </a:lnTo>
                <a:lnTo>
                  <a:pt x="0" y="163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D73EC22-356F-46D4-8F83-97C16950632C}"/>
              </a:ext>
            </a:extLst>
          </p:cNvPr>
          <p:cNvSpPr/>
          <p:nvPr/>
        </p:nvSpPr>
        <p:spPr>
          <a:xfrm>
            <a:off x="8103039" y="2952212"/>
            <a:ext cx="4086532" cy="3905788"/>
          </a:xfrm>
          <a:custGeom>
            <a:avLst/>
            <a:gdLst>
              <a:gd name="connsiteX0" fmla="*/ 4079474 w 4086532"/>
              <a:gd name="connsiteY0" fmla="*/ 0 h 3905788"/>
              <a:gd name="connsiteX1" fmla="*/ 4086030 w 4086532"/>
              <a:gd name="connsiteY1" fmla="*/ 3694368 h 3905788"/>
              <a:gd name="connsiteX2" fmla="*/ 4086532 w 4086532"/>
              <a:gd name="connsiteY2" fmla="*/ 3905788 h 3905788"/>
              <a:gd name="connsiteX3" fmla="*/ 0 w 4086532"/>
              <a:gd name="connsiteY3" fmla="*/ 3905788 h 3905788"/>
              <a:gd name="connsiteX4" fmla="*/ 510083 w 4086532"/>
              <a:gd name="connsiteY4" fmla="*/ 443323 h 3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532" h="3905788">
                <a:moveTo>
                  <a:pt x="4079474" y="0"/>
                </a:moveTo>
                <a:cubicBezTo>
                  <a:pt x="4083337" y="1242406"/>
                  <a:pt x="4083845" y="2462912"/>
                  <a:pt x="4086030" y="3694368"/>
                </a:cubicBezTo>
                <a:lnTo>
                  <a:pt x="4086532" y="3905788"/>
                </a:lnTo>
                <a:lnTo>
                  <a:pt x="0" y="3905788"/>
                </a:lnTo>
                <a:lnTo>
                  <a:pt x="510083" y="443323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62927" y="2007605"/>
            <a:ext cx="8505915" cy="1876362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       </a:t>
            </a:r>
            <a:br>
              <a:rPr lang="en-US" dirty="0"/>
            </a:br>
            <a:r>
              <a:rPr lang="en-US" dirty="0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2927" y="4622539"/>
            <a:ext cx="8505915" cy="139555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You can add sub-header</a:t>
            </a:r>
          </a:p>
          <a:p>
            <a:r>
              <a:rPr lang="en-US" dirty="0"/>
              <a:t>information here.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4F8153-4C69-4DE2-80DA-9CA1D58862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15448" r="7590" b="15448"/>
          <a:stretch/>
        </p:blipFill>
        <p:spPr>
          <a:xfrm>
            <a:off x="319318" y="367292"/>
            <a:ext cx="2677791" cy="924208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62929" y="6018096"/>
            <a:ext cx="85151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12 February 2019</a:t>
            </a:r>
          </a:p>
        </p:txBody>
      </p:sp>
    </p:spTree>
    <p:extLst>
      <p:ext uri="{BB962C8B-B14F-4D97-AF65-F5344CB8AC3E}">
        <p14:creationId xmlns:p14="http://schemas.microsoft.com/office/powerpoint/2010/main" val="687213917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5928524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491295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20311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364338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2DFCE-F0CD-4680-825B-E531E78843D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59" y="5805916"/>
            <a:ext cx="2294438" cy="9720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122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6" r:id="rId3"/>
    <p:sldLayoutId id="2147483678" r:id="rId4"/>
    <p:sldLayoutId id="2147483679" r:id="rId5"/>
  </p:sldLayoutIdLst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47" userDrawn="1">
          <p15:clr>
            <a:srgbClr val="F26B43"/>
          </p15:clr>
        </p15:guide>
        <p15:guide id="7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7" y="1536700"/>
            <a:ext cx="9403194" cy="3505200"/>
          </a:xfrm>
        </p:spPr>
        <p:txBody>
          <a:bodyPr>
            <a:normAutofit/>
          </a:bodyPr>
          <a:lstStyle/>
          <a:p>
            <a:r>
              <a:rPr lang="en-GB" dirty="0"/>
              <a:t>Principal Designer Working Group</a:t>
            </a:r>
            <a:br>
              <a:rPr lang="en-GB" dirty="0"/>
            </a:br>
            <a:br>
              <a:rPr lang="en-GB" dirty="0"/>
            </a:br>
            <a:r>
              <a:rPr lang="en-GB" sz="2400" i="1" dirty="0"/>
              <a:t>Highway England – Safety Alert Working Group</a:t>
            </a:r>
            <a:br>
              <a:rPr lang="en-GB" sz="2400" i="1" dirty="0"/>
            </a:br>
            <a:br>
              <a:rPr lang="en-GB" sz="2400" i="1" dirty="0"/>
            </a:b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25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71702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3D9700-25A0-461E-91CB-E7DB636A6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93000"/>
            <a:ext cx="11104604" cy="630000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Highways England  - Safety Alert Working Group</a:t>
            </a:r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9FB5827B-DAFE-43A3-A2BA-8D3C8DAA6560}"/>
              </a:ext>
            </a:extLst>
          </p:cNvPr>
          <p:cNvSpPr txBox="1">
            <a:spLocks/>
          </p:cNvSpPr>
          <p:nvPr/>
        </p:nvSpPr>
        <p:spPr>
          <a:xfrm>
            <a:off x="695325" y="1171575"/>
            <a:ext cx="10967939" cy="5086350"/>
          </a:xfrm>
          <a:prstGeom prst="rect">
            <a:avLst/>
          </a:prstGeom>
        </p:spPr>
        <p:txBody>
          <a:bodyPr>
            <a:normAutofit/>
          </a:bodyPr>
          <a:lstStyle>
            <a:lvl1pPr marL="255576" indent="-255576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8BCB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5438" indent="-249226" algn="l" defTabSz="914354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−"/>
              <a:defRPr sz="20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90528" indent="-165092" algn="l" defTabSz="914354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8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28634" indent="-138107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82614" indent="-15398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lvl="1" indent="0" fontAlgn="ctr">
              <a:spcBef>
                <a:spcPts val="0"/>
              </a:spcBef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en-GB" dirty="0"/>
          </a:p>
          <a:p>
            <a:pPr marL="85725" lvl="1" indent="0" fontAlgn="ctr">
              <a:spcBef>
                <a:spcPts val="0"/>
              </a:spcBef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</a:pPr>
            <a:r>
              <a:rPr lang="en-GB" dirty="0"/>
              <a:t>Meeting undertaken between Stewart Evans (HE </a:t>
            </a:r>
            <a:r>
              <a:rPr lang="en-GB" dirty="0" err="1"/>
              <a:t>AIRSWeb</a:t>
            </a:r>
            <a:r>
              <a:rPr lang="en-GB" dirty="0"/>
              <a:t> lead), Richard Wilson, Doug Potter and Tim Goddard on 9</a:t>
            </a:r>
            <a:r>
              <a:rPr lang="en-GB" baseline="30000" dirty="0"/>
              <a:t>th</a:t>
            </a:r>
            <a:r>
              <a:rPr lang="en-GB" dirty="0"/>
              <a:t> December – Review where PDWG would like to assist in the revision of Safety Alerts Standards within Highways England</a:t>
            </a:r>
          </a:p>
          <a:p>
            <a:pPr marL="85725" lvl="1" indent="0" fontAlgn="ctr">
              <a:spcBef>
                <a:spcPts val="0"/>
              </a:spcBef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en-GB" dirty="0"/>
          </a:p>
          <a:p>
            <a:pPr marL="85725" lvl="1" indent="0" fontAlgn="ctr">
              <a:spcBef>
                <a:spcPts val="0"/>
              </a:spcBef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</a:pPr>
            <a:r>
              <a:rPr lang="en-GB" dirty="0"/>
              <a:t>PDWG invited by Stewart Evans to participate in the Safety Alert revision working group – Led by Adrian Lewis (HE Regional Health &amp; Safety Manger – East region)</a:t>
            </a:r>
          </a:p>
          <a:p>
            <a:pPr marL="85725" lvl="1" indent="0" fontAlgn="ctr">
              <a:spcBef>
                <a:spcPts val="0"/>
              </a:spcBef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en-GB" dirty="0"/>
          </a:p>
          <a:p>
            <a:pPr marL="85725" lvl="1" indent="0" fontAlgn="ctr">
              <a:spcBef>
                <a:spcPts val="0"/>
              </a:spcBef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</a:pPr>
            <a:r>
              <a:rPr lang="en-GB" dirty="0"/>
              <a:t>Teams meeting undertaken between Tim Goddard and Adrian Lewis on 4</a:t>
            </a:r>
            <a:r>
              <a:rPr lang="en-GB" baseline="30000" dirty="0"/>
              <a:t>th</a:t>
            </a:r>
            <a:r>
              <a:rPr lang="en-GB" dirty="0"/>
              <a:t> March to discuss PDWG input into the revision working group. </a:t>
            </a:r>
          </a:p>
        </p:txBody>
      </p:sp>
    </p:spTree>
    <p:extLst>
      <p:ext uri="{BB962C8B-B14F-4D97-AF65-F5344CB8AC3E}">
        <p14:creationId xmlns:p14="http://schemas.microsoft.com/office/powerpoint/2010/main" val="3878460891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3D9700-25A0-461E-91CB-E7DB636A6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93000"/>
            <a:ext cx="11104604" cy="630000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Highways England  - Safety Alert Working Group</a:t>
            </a:r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9FB5827B-DAFE-43A3-A2BA-8D3C8DAA6560}"/>
              </a:ext>
            </a:extLst>
          </p:cNvPr>
          <p:cNvSpPr txBox="1">
            <a:spLocks/>
          </p:cNvSpPr>
          <p:nvPr/>
        </p:nvSpPr>
        <p:spPr>
          <a:xfrm>
            <a:off x="695325" y="1171575"/>
            <a:ext cx="10967939" cy="5086350"/>
          </a:xfrm>
          <a:prstGeom prst="rect">
            <a:avLst/>
          </a:prstGeom>
        </p:spPr>
        <p:txBody>
          <a:bodyPr>
            <a:normAutofit/>
          </a:bodyPr>
          <a:lstStyle>
            <a:lvl1pPr marL="255576" indent="-255576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8BCB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5438" indent="-249226" algn="l" defTabSz="914354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−"/>
              <a:defRPr sz="20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90528" indent="-165092" algn="l" defTabSz="914354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8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28634" indent="-138107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82614" indent="-15398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marR="0" lvl="1" indent="0" algn="l" defTabSz="914354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5725" marR="0" lvl="1" indent="0" algn="l" defTabSz="914354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r>
              <a:rPr lang="en-GB" sz="2400" dirty="0"/>
              <a:t>Safety Alert Working Group currently working on:</a:t>
            </a:r>
          </a:p>
          <a:p>
            <a:pPr marL="428625" lvl="1" indent="-342900" fontAlgn="ctr">
              <a:lnSpc>
                <a:spcPct val="150000"/>
              </a:lnSpc>
              <a:spcBef>
                <a:spcPts val="0"/>
              </a:spcBef>
              <a:buClrTx/>
              <a:buSzPts val="1000"/>
              <a:buFont typeface="+mj-lt"/>
              <a:buAutoNum type="arabicPeriod"/>
              <a:tabLst>
                <a:tab pos="914400" algn="l"/>
              </a:tabLst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Obtaining feedback from Highways England Health &amp; Safety Managers across the business</a:t>
            </a:r>
          </a:p>
          <a:p>
            <a:pPr marL="428625" lvl="1" indent="-342900" fontAlgn="ctr">
              <a:lnSpc>
                <a:spcPct val="150000"/>
              </a:lnSpc>
              <a:spcBef>
                <a:spcPts val="0"/>
              </a:spcBef>
              <a:buClrTx/>
              <a:buSzPts val="1000"/>
              <a:buFont typeface="+mj-lt"/>
              <a:buAutoNum type="arabicPeriod"/>
              <a:tabLst>
                <a:tab pos="914400" algn="l"/>
              </a:tabLst>
            </a:pPr>
            <a:r>
              <a:rPr lang="en-GB" sz="1800" dirty="0"/>
              <a:t>Undertaking feedback sessions from various working groups</a:t>
            </a:r>
          </a:p>
          <a:p>
            <a:pPr marL="428625" lvl="1" indent="-342900" fontAlgn="ctr">
              <a:lnSpc>
                <a:spcPct val="150000"/>
              </a:lnSpc>
              <a:spcBef>
                <a:spcPts val="0"/>
              </a:spcBef>
              <a:buClrTx/>
              <a:buSzPts val="1000"/>
              <a:buFont typeface="+mj-lt"/>
              <a:buAutoNum type="arabicPeriod"/>
              <a:tabLst>
                <a:tab pos="914400" algn="l"/>
              </a:tabLst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Requesting feedback from unions</a:t>
            </a:r>
          </a:p>
          <a:p>
            <a:pPr marL="428625" lvl="1" indent="-342900" fontAlgn="ctr">
              <a:lnSpc>
                <a:spcPct val="150000"/>
              </a:lnSpc>
              <a:spcBef>
                <a:spcPts val="0"/>
              </a:spcBef>
              <a:buClrTx/>
              <a:buSzPts val="1000"/>
              <a:buFont typeface="+mj-lt"/>
              <a:buAutoNum type="arabicPeriod"/>
              <a:tabLst>
                <a:tab pos="914400" algn="l"/>
              </a:tabLst>
            </a:pPr>
            <a:r>
              <a:rPr lang="en-GB" sz="1800" dirty="0"/>
              <a:t>Feedback including Highways England Traffic Officers</a:t>
            </a:r>
          </a:p>
          <a:p>
            <a:pPr marL="428625" lvl="1" indent="-342900" fontAlgn="ctr">
              <a:lnSpc>
                <a:spcPct val="150000"/>
              </a:lnSpc>
              <a:spcBef>
                <a:spcPts val="0"/>
              </a:spcBef>
              <a:buClrTx/>
              <a:buSzPts val="1000"/>
              <a:buFont typeface="+mj-lt"/>
              <a:buAutoNum type="arabicPeriod"/>
              <a:tabLst>
                <a:tab pos="914400" algn="l"/>
              </a:tabLst>
            </a:pPr>
            <a:r>
              <a:rPr lang="en-GB" sz="1800" dirty="0"/>
              <a:t>Following feedback the aim is produce a HE Standard, revised Safety Alert Template along with a consistent review of the required distribution of Safety Alerts.</a:t>
            </a:r>
          </a:p>
          <a:p>
            <a:pPr marL="536565" lvl="2" indent="-285750" fontAlgn="ctr">
              <a:spcBef>
                <a:spcPts val="0"/>
              </a:spcBef>
              <a:buClrTx/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GB" sz="1600" dirty="0"/>
              <a:t>Once the draft standard is complete HE will send out to the working groups for a brief consultation</a:t>
            </a:r>
          </a:p>
          <a:p>
            <a:pPr marL="428625" lvl="1" indent="-342900" fontAlgn="ctr">
              <a:lnSpc>
                <a:spcPct val="150000"/>
              </a:lnSpc>
              <a:spcBef>
                <a:spcPts val="0"/>
              </a:spcBef>
              <a:buClrTx/>
              <a:buSzPts val="1000"/>
              <a:buFont typeface="+mj-lt"/>
              <a:buAutoNum type="arabicPeriod"/>
              <a:tabLst>
                <a:tab pos="914400" algn="l"/>
              </a:tabLst>
            </a:pPr>
            <a:r>
              <a:rPr lang="en-GB" sz="1800" dirty="0"/>
              <a:t>Safety Alerts may consist of the following</a:t>
            </a:r>
          </a:p>
          <a:p>
            <a:pPr marL="593715" lvl="2" indent="-342900" fontAlgn="ctr">
              <a:spcBef>
                <a:spcPts val="0"/>
              </a:spcBef>
              <a:buClrTx/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GB" sz="1400" dirty="0"/>
              <a:t>Potential panel review to decide Safety Alerts criteria and could be split as follows:</a:t>
            </a:r>
          </a:p>
          <a:p>
            <a:pPr marL="731821" lvl="3" indent="-342900" fontAlgn="ctr">
              <a:spcBef>
                <a:spcPts val="0"/>
              </a:spcBef>
              <a:buClrTx/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GB" sz="1400" dirty="0"/>
              <a:t>Incident Alert</a:t>
            </a:r>
          </a:p>
          <a:p>
            <a:pPr marL="731821" lvl="3" indent="-342900" fontAlgn="ctr">
              <a:spcBef>
                <a:spcPts val="0"/>
              </a:spcBef>
              <a:buClrTx/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GB" sz="1400" dirty="0"/>
              <a:t>Information Alert</a:t>
            </a:r>
          </a:p>
          <a:p>
            <a:pPr marL="731821" lvl="3" indent="-342900" fontAlgn="ctr">
              <a:spcBef>
                <a:spcPts val="0"/>
              </a:spcBef>
              <a:buClrTx/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GB" sz="1400" dirty="0"/>
              <a:t>Action Alert</a:t>
            </a:r>
          </a:p>
          <a:p>
            <a:pPr marL="731821" lvl="3" indent="-342900" fontAlgn="ctr">
              <a:spcBef>
                <a:spcPts val="0"/>
              </a:spcBef>
              <a:buClrTx/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GB" sz="1400" dirty="0"/>
              <a:t>Flash Alert – Where urgent response required (i.e. asset failure)</a:t>
            </a:r>
          </a:p>
          <a:p>
            <a:pPr marL="85725" lvl="1" indent="0" fontAlgn="ctr">
              <a:spcBef>
                <a:spcPts val="0"/>
              </a:spcBef>
              <a:buClrTx/>
              <a:buSzPts val="1000"/>
              <a:buNone/>
              <a:tabLst>
                <a:tab pos="914400" algn="l"/>
              </a:tabLst>
            </a:pPr>
            <a:endParaRPr lang="en-GB" sz="1600" dirty="0"/>
          </a:p>
          <a:p>
            <a:pPr marL="428625" marR="0" lvl="1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5725" marR="0" lvl="1" indent="0" algn="l" defTabSz="914354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5725" marR="0" lvl="1" indent="0" algn="l" defTabSz="914354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52274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3D9700-25A0-461E-91CB-E7DB636A6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93000"/>
            <a:ext cx="11104604" cy="630000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Highways England  - Safety Alert Working Group</a:t>
            </a:r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9FB5827B-DAFE-43A3-A2BA-8D3C8DAA6560}"/>
              </a:ext>
            </a:extLst>
          </p:cNvPr>
          <p:cNvSpPr txBox="1">
            <a:spLocks/>
          </p:cNvSpPr>
          <p:nvPr/>
        </p:nvSpPr>
        <p:spPr>
          <a:xfrm>
            <a:off x="695325" y="1171575"/>
            <a:ext cx="10967939" cy="5086350"/>
          </a:xfrm>
          <a:prstGeom prst="rect">
            <a:avLst/>
          </a:prstGeom>
        </p:spPr>
        <p:txBody>
          <a:bodyPr>
            <a:normAutofit/>
          </a:bodyPr>
          <a:lstStyle>
            <a:lvl1pPr marL="255576" indent="-255576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8BCB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5438" indent="-249226" algn="l" defTabSz="914354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−"/>
              <a:defRPr sz="20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90528" indent="-165092" algn="l" defTabSz="914354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8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28634" indent="-138107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82614" indent="-15398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marR="0" lvl="1" indent="0" algn="l" defTabSz="914354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5725" marR="0" lvl="1" indent="0" algn="l" defTabSz="914354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5725" marR="0" lvl="1" indent="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Tx/>
              <a:buNone/>
              <a:tabLst>
                <a:tab pos="914400" algn="l"/>
              </a:tabLst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Request from the PDWG to the working group as follows:</a:t>
            </a:r>
          </a:p>
          <a:p>
            <a:pPr marL="428625" marR="0" lvl="1" indent="-342900" algn="l" defTabSz="4572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Request for follow up Safety Alert / Incident Investigation reports</a:t>
            </a:r>
          </a:p>
          <a:p>
            <a:pPr marL="593715" marR="0" lvl="2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Working group to consider a point of contact who can obtain / forward this upon request</a:t>
            </a:r>
          </a:p>
          <a:p>
            <a:pPr marL="428625" lvl="1" indent="-342900" defTabSz="457200" fontAlgn="ctr">
              <a:spcBef>
                <a:spcPts val="0"/>
              </a:spcBef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r>
              <a:rPr lang="en-GB" sz="1800" dirty="0">
                <a:solidFill>
                  <a:prstClr val="black"/>
                </a:solidFill>
              </a:rPr>
              <a:t>Location where Safety Alert follow ups / Incident Investigations are found – Due to GDPR this may be via the request method detailed above.</a:t>
            </a:r>
          </a:p>
          <a:p>
            <a:pPr marL="428625" marR="0" lvl="1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Requested Designer response section within safety alert template – HE request for any know designer safety alerts issued previously to be forwarded for information – PDWG ?</a:t>
            </a:r>
          </a:p>
          <a:p>
            <a:pPr marL="428625" marR="0" lvl="1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r>
              <a:rPr lang="en-GB" sz="1800" dirty="0">
                <a:solidFill>
                  <a:prstClr val="black"/>
                </a:solidFill>
              </a:rPr>
              <a:t>All incidents to require a safety alert </a:t>
            </a:r>
          </a:p>
          <a:p>
            <a:pPr marL="428625" marR="0" lvl="1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Request for Principal Designers / Health &amp; Safety members to have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AIRSWeb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access to obtain non allocated project information – Lessons learning exercises </a:t>
            </a:r>
          </a:p>
          <a:p>
            <a:pPr marL="428625" marR="0" lvl="1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r>
              <a:rPr lang="en-GB" sz="1800" dirty="0">
                <a:solidFill>
                  <a:prstClr val="black"/>
                </a:solidFill>
              </a:rPr>
              <a:t>Request for positive commentary to be reinforced within safety alerts to praise individuals who stand up to stop work.</a:t>
            </a:r>
          </a:p>
          <a:p>
            <a:pPr marL="428625" marR="0" lvl="1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Further explanation </a:t>
            </a:r>
            <a:r>
              <a:rPr lang="en-GB" sz="1800" dirty="0">
                <a:solidFill>
                  <a:prstClr val="black"/>
                </a:solidFill>
              </a:rPr>
              <a:t>on incursions into working space and the necessary reporting</a:t>
            </a:r>
          </a:p>
          <a:p>
            <a:pPr marL="428625" marR="0" lvl="1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ensure the project designer is required to provide feedback into safety alert</a:t>
            </a:r>
          </a:p>
          <a:p>
            <a:pPr marL="428625" marR="0" lvl="1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428625" marR="0" lvl="1" indent="-34290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+mj-lt"/>
              <a:buAutoNum type="arabicPeriod"/>
              <a:tabLst>
                <a:tab pos="914400" algn="l"/>
              </a:tabLst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85725" marR="0" lvl="1" indent="0" algn="l" defTabSz="914354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5725" marR="0" lvl="1" indent="0" algn="l" defTabSz="914354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10F"/>
              </a:buClr>
              <a:buSzPts val="1000"/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44761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harr3271\Downloads\shutterstock_57007604.jpg">
            <a:extLst>
              <a:ext uri="{FF2B5EF4-FFF2-40B4-BE49-F238E27FC236}">
                <a16:creationId xmlns:a16="http://schemas.microsoft.com/office/drawing/2014/main" id="{5730D5A1-41EB-483B-8CFF-44E9C6A94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r="5496"/>
          <a:stretch>
            <a:fillRect/>
          </a:stretch>
        </p:blipFill>
        <p:spPr bwMode="auto">
          <a:xfrm>
            <a:off x="3036835" y="1696244"/>
            <a:ext cx="5984979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097612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SLC 2018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420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SLC 2018 template</vt:lpstr>
      <vt:lpstr>Principal Designer Working Group  Highway England – Safety Alert Working Group  </vt:lpstr>
      <vt:lpstr>Highways England  - Safety Alert Working Group</vt:lpstr>
      <vt:lpstr>Highways England  - Safety Alert Working Group</vt:lpstr>
      <vt:lpstr>Highways England  - Safety Alert Working Group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 Working Group Event No 13</dc:title>
  <dc:creator>Potter, Doug</dc:creator>
  <cp:lastModifiedBy>Doug Potter</cp:lastModifiedBy>
  <cp:revision>31</cp:revision>
  <dcterms:created xsi:type="dcterms:W3CDTF">2019-07-23T13:25:15Z</dcterms:created>
  <dcterms:modified xsi:type="dcterms:W3CDTF">2021-03-24T14:54:03Z</dcterms:modified>
</cp:coreProperties>
</file>